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65" r:id="rId2"/>
    <p:sldId id="325" r:id="rId3"/>
    <p:sldId id="324" r:id="rId4"/>
    <p:sldId id="327" r:id="rId5"/>
    <p:sldId id="326" r:id="rId6"/>
    <p:sldId id="328" r:id="rId7"/>
    <p:sldId id="323" r:id="rId8"/>
    <p:sldId id="330" r:id="rId9"/>
    <p:sldId id="331" r:id="rId10"/>
    <p:sldId id="332" r:id="rId11"/>
    <p:sldId id="291" r:id="rId12"/>
    <p:sldId id="292" r:id="rId13"/>
    <p:sldId id="334" r:id="rId14"/>
    <p:sldId id="280" r:id="rId15"/>
    <p:sldId id="315" r:id="rId16"/>
    <p:sldId id="281" r:id="rId17"/>
    <p:sldId id="288" r:id="rId18"/>
    <p:sldId id="290" r:id="rId19"/>
    <p:sldId id="289" r:id="rId20"/>
    <p:sldId id="282" r:id="rId21"/>
    <p:sldId id="314" r:id="rId22"/>
    <p:sldId id="283" r:id="rId23"/>
    <p:sldId id="295" r:id="rId24"/>
    <p:sldId id="294" r:id="rId25"/>
    <p:sldId id="299" r:id="rId26"/>
    <p:sldId id="298" r:id="rId27"/>
    <p:sldId id="300" r:id="rId28"/>
    <p:sldId id="301" r:id="rId29"/>
    <p:sldId id="308" r:id="rId30"/>
    <p:sldId id="302" r:id="rId31"/>
    <p:sldId id="313" r:id="rId32"/>
    <p:sldId id="309" r:id="rId33"/>
    <p:sldId id="310" r:id="rId34"/>
    <p:sldId id="311" r:id="rId35"/>
    <p:sldId id="312" r:id="rId36"/>
    <p:sldId id="336" r:id="rId37"/>
    <p:sldId id="335" r:id="rId38"/>
    <p:sldId id="322" r:id="rId39"/>
    <p:sldId id="338" r:id="rId40"/>
    <p:sldId id="339" r:id="rId41"/>
    <p:sldId id="278" r:id="rId42"/>
    <p:sldId id="279" r:id="rId4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15311C"/>
    <a:srgbClr val="0066FF"/>
    <a:srgbClr val="9900FF"/>
    <a:srgbClr val="9900CC"/>
    <a:srgbClr val="FFFF66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31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05C9E-61B0-4ADB-95BD-1594E2F6AA0B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9C4E0-E511-463B-8B80-07FF5BADB67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AECFE-F157-4EBB-A705-A6A429D917D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5A8EA-CEDC-49CE-8CCC-D3BDB5E69310}" type="datetimeFigureOut">
              <a:rPr lang="pl-PL" smtClean="0"/>
              <a:pPr/>
              <a:t>2017-05-18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pl-PL" sz="3200" dirty="0" smtClean="0"/>
              <a:t>Urozmaicona struktura krajobrazu </a:t>
            </a:r>
            <a:br>
              <a:rPr lang="pl-PL" sz="3200" dirty="0" smtClean="0"/>
            </a:br>
            <a:r>
              <a:rPr lang="pl-PL" sz="3200" dirty="0" smtClean="0"/>
              <a:t>jako </a:t>
            </a:r>
            <a:br>
              <a:rPr lang="pl-PL" sz="3200" dirty="0" smtClean="0"/>
            </a:br>
            <a:r>
              <a:rPr lang="pl-PL" sz="3200" dirty="0" smtClean="0"/>
              <a:t>podstawa zachowania bogactwa przyrodniczego, wysokiej jakości środowiska i dobrobytu mieszkańców obszarów rolniczych</a:t>
            </a:r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2400" dirty="0" smtClean="0"/>
              <a:t>Krzysztof Kujawa </a:t>
            </a:r>
            <a:br>
              <a:rPr lang="pl-PL" sz="2400" dirty="0" smtClean="0"/>
            </a:br>
            <a:r>
              <a:rPr lang="pl-PL" sz="2400" dirty="0" smtClean="0"/>
              <a:t>Instytut Środowiska Rolniczego i Leśnego PAN</a:t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Puszczykowo, 18 maja 2017</a:t>
            </a:r>
            <a:r>
              <a:rPr lang="pl-PL" sz="2700" dirty="0" smtClean="0"/>
              <a:t/>
            </a:r>
            <a:br>
              <a:rPr lang="pl-PL" sz="2700" dirty="0" smtClean="0"/>
            </a:br>
            <a:endParaRPr lang="pl-PL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C:\Users\wlasciciel\Desktop\dzial II\male\tn_DSCF34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4704"/>
            <a:ext cx="9144000" cy="3168650"/>
          </a:xfrm>
        </p:spPr>
        <p:txBody>
          <a:bodyPr/>
          <a:lstStyle/>
          <a:p>
            <a:pPr eaLnBrk="1" hangingPunct="1">
              <a:defRPr/>
            </a:pP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Zmiany w wykorzystaniu ziemi:</a:t>
            </a:r>
          </a:p>
          <a:p>
            <a:pPr lvl="1" eaLnBrk="1" hangingPunct="1">
              <a:defRPr/>
            </a:pP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Ekspansja terenów rolnych (i upraszczanie ich struktury)</a:t>
            </a:r>
          </a:p>
          <a:p>
            <a:pPr lvl="1" eaLnBrk="1" hangingPunct="1">
              <a:defRPr/>
            </a:pP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Zanieczyszczenie środowiska</a:t>
            </a:r>
          </a:p>
          <a:p>
            <a:pPr lvl="1" eaLnBrk="1" hangingPunct="1">
              <a:defRPr/>
            </a:pP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itp. ...</a:t>
            </a:r>
          </a:p>
          <a:p>
            <a:pPr>
              <a:defRPr/>
            </a:pP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Eksploatacja środowiska i zasobów</a:t>
            </a:r>
            <a:endParaRPr lang="pl-P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eaLnBrk="1" hangingPunct="1">
              <a:defRPr/>
            </a:pPr>
            <a:endParaRPr lang="pl-P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36625"/>
          </a:xfrm>
        </p:spPr>
        <p:txBody>
          <a:bodyPr/>
          <a:lstStyle/>
          <a:p>
            <a:pPr eaLnBrk="1" hangingPunct="1"/>
            <a:r>
              <a:rPr lang="pl-PL" sz="3200" b="1" dirty="0" smtClean="0"/>
              <a:t>Różnorodność biologiczna Ziemi zmniejsza się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awsassets.wwf.ca/img/original/living_planet_index_2012.jpg"/>
          <p:cNvPicPr>
            <a:picLocks noChangeAspect="1" noChangeArrowheads="1"/>
          </p:cNvPicPr>
          <p:nvPr/>
        </p:nvPicPr>
        <p:blipFill>
          <a:blip r:embed="rId2" cstate="print"/>
          <a:srcRect r="91737" b="88445"/>
          <a:stretch>
            <a:fillRect/>
          </a:stretch>
        </p:blipFill>
        <p:spPr bwMode="auto">
          <a:xfrm>
            <a:off x="0" y="476250"/>
            <a:ext cx="755576" cy="79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4355976" y="2132856"/>
            <a:ext cx="4340484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l-PL" sz="2800" b="1" dirty="0" smtClean="0">
                <a:solidFill>
                  <a:srgbClr val="003300"/>
                </a:solidFill>
              </a:rPr>
              <a:t>14100 </a:t>
            </a:r>
            <a:r>
              <a:rPr lang="pl-PL" sz="2800" b="1" dirty="0">
                <a:solidFill>
                  <a:srgbClr val="003300"/>
                </a:solidFill>
              </a:rPr>
              <a:t>populacji </a:t>
            </a:r>
            <a:endParaRPr lang="pl-PL" sz="2800" b="1" dirty="0" smtClean="0">
              <a:solidFill>
                <a:srgbClr val="003300"/>
              </a:solidFill>
            </a:endParaRPr>
          </a:p>
          <a:p>
            <a:pPr algn="r">
              <a:defRPr/>
            </a:pPr>
            <a:r>
              <a:rPr lang="pl-PL" sz="2800" b="1" dirty="0" smtClean="0">
                <a:solidFill>
                  <a:srgbClr val="003300"/>
                </a:solidFill>
              </a:rPr>
              <a:t>3700 </a:t>
            </a:r>
            <a:r>
              <a:rPr lang="pl-PL" sz="2800" b="1" dirty="0">
                <a:solidFill>
                  <a:srgbClr val="003300"/>
                </a:solidFill>
              </a:rPr>
              <a:t>gatunków kręgowców </a:t>
            </a:r>
          </a:p>
        </p:txBody>
      </p:sp>
      <p:sp>
        <p:nvSpPr>
          <p:cNvPr id="20484" name="pole tekstowe 4"/>
          <p:cNvSpPr txBox="1">
            <a:spLocks noChangeArrowheads="1"/>
          </p:cNvSpPr>
          <p:nvPr/>
        </p:nvSpPr>
        <p:spPr bwMode="auto">
          <a:xfrm>
            <a:off x="754063" y="398463"/>
            <a:ext cx="8135937" cy="955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2800" dirty="0"/>
              <a:t>Stan różnorodności biologicznej Ziemi</a:t>
            </a:r>
          </a:p>
          <a:p>
            <a:pPr algn="l"/>
            <a:r>
              <a:rPr lang="pl-PL" sz="2800" dirty="0"/>
              <a:t>na podstawie danych o zwierzętach kręgowych</a:t>
            </a:r>
          </a:p>
        </p:txBody>
      </p:sp>
      <p:sp>
        <p:nvSpPr>
          <p:cNvPr id="20486" name="pole tekstowe 6"/>
          <p:cNvSpPr txBox="1">
            <a:spLocks noChangeArrowheads="1"/>
          </p:cNvSpPr>
          <p:nvPr/>
        </p:nvSpPr>
        <p:spPr bwMode="auto">
          <a:xfrm rot="-5400000">
            <a:off x="-1145381" y="3674269"/>
            <a:ext cx="3605213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800"/>
              <a:t>Indeks różnorodności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042988" y="5949950"/>
            <a:ext cx="7489825" cy="476250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 algn="l">
              <a:defRPr/>
            </a:pPr>
            <a:r>
              <a:rPr lang="pl-PL" sz="2400" dirty="0"/>
              <a:t>1970  1975  1980  1985  1990 1995  2000  2005 </a:t>
            </a:r>
            <a:r>
              <a:rPr lang="pl-PL" sz="2400" dirty="0" smtClean="0"/>
              <a:t> 2010</a:t>
            </a:r>
            <a:endParaRPr lang="pl-PL" sz="2400" dirty="0"/>
          </a:p>
        </p:txBody>
      </p:sp>
      <p:sp>
        <p:nvSpPr>
          <p:cNvPr id="20489" name="pole tekstowe 8"/>
          <p:cNvSpPr txBox="1">
            <a:spLocks noChangeArrowheads="1"/>
          </p:cNvSpPr>
          <p:nvPr/>
        </p:nvSpPr>
        <p:spPr bwMode="auto">
          <a:xfrm>
            <a:off x="901700" y="1900238"/>
            <a:ext cx="357188" cy="41544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/>
              <a:t>2</a:t>
            </a:r>
          </a:p>
          <a:p>
            <a:endParaRPr lang="pl-PL" sz="2400"/>
          </a:p>
          <a:p>
            <a:endParaRPr lang="pl-PL" sz="2400"/>
          </a:p>
          <a:p>
            <a:endParaRPr lang="pl-PL" sz="2400"/>
          </a:p>
          <a:p>
            <a:endParaRPr lang="pl-PL" sz="2400"/>
          </a:p>
          <a:p>
            <a:r>
              <a:rPr lang="pl-PL" sz="2400"/>
              <a:t>1</a:t>
            </a:r>
          </a:p>
          <a:p>
            <a:endParaRPr lang="pl-PL" sz="2400"/>
          </a:p>
          <a:p>
            <a:endParaRPr lang="pl-PL" sz="2400"/>
          </a:p>
          <a:p>
            <a:endParaRPr lang="pl-PL" sz="2400"/>
          </a:p>
          <a:p>
            <a:endParaRPr lang="pl-PL" sz="2400"/>
          </a:p>
          <a:p>
            <a:r>
              <a:rPr lang="pl-PL" sz="2400"/>
              <a:t>0</a:t>
            </a:r>
          </a:p>
        </p:txBody>
      </p:sp>
      <p:pic>
        <p:nvPicPr>
          <p:cNvPr id="12294" name="Picture 6" descr="Global LPI"/>
          <p:cNvPicPr>
            <a:picLocks noChangeAspect="1" noChangeArrowheads="1"/>
          </p:cNvPicPr>
          <p:nvPr/>
        </p:nvPicPr>
        <p:blipFill>
          <a:blip r:embed="rId3" cstate="print"/>
          <a:srcRect l="5864" b="7143"/>
          <a:stretch>
            <a:fillRect/>
          </a:stretch>
        </p:blipFill>
        <p:spPr bwMode="auto">
          <a:xfrm>
            <a:off x="1187624" y="2060848"/>
            <a:ext cx="6588224" cy="3810986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5796136" y="1556792"/>
            <a:ext cx="2983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err="1" smtClean="0">
                <a:solidFill>
                  <a:srgbClr val="003300"/>
                </a:solidFill>
              </a:rPr>
              <a:t>Living</a:t>
            </a:r>
            <a:r>
              <a:rPr lang="pl-PL" sz="2800" b="1" dirty="0" smtClean="0">
                <a:solidFill>
                  <a:srgbClr val="003300"/>
                </a:solidFill>
              </a:rPr>
              <a:t> Planet </a:t>
            </a:r>
            <a:r>
              <a:rPr lang="pl-PL" sz="2800" b="1" dirty="0" err="1" smtClean="0">
                <a:solidFill>
                  <a:srgbClr val="003300"/>
                </a:solidFill>
              </a:rPr>
              <a:t>Index</a:t>
            </a:r>
            <a:endParaRPr lang="pl-PL" sz="28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4336706" y="1052736"/>
            <a:ext cx="4807294" cy="5688632"/>
            <a:chOff x="2267744" y="836712"/>
            <a:chExt cx="4320480" cy="511256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32290" t="14563" r="34504" b="15547"/>
            <a:stretch>
              <a:fillRect/>
            </a:stretch>
          </p:blipFill>
          <p:spPr bwMode="auto">
            <a:xfrm>
              <a:off x="2267744" y="836712"/>
              <a:ext cx="4320480" cy="5112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38378" t="17516" r="35610" b="26376"/>
            <a:stretch>
              <a:fillRect/>
            </a:stretch>
          </p:blipFill>
          <p:spPr bwMode="auto">
            <a:xfrm>
              <a:off x="3059832" y="1019175"/>
              <a:ext cx="3384376" cy="4138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32290" t="14563" r="34504" b="15547"/>
          <a:stretch>
            <a:fillRect/>
          </a:stretch>
        </p:blipFill>
        <p:spPr bwMode="auto">
          <a:xfrm>
            <a:off x="0" y="1052736"/>
            <a:ext cx="4788024" cy="566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4716016" y="1052736"/>
            <a:ext cx="504055" cy="50345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0,95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0,90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0,75</a:t>
            </a:r>
            <a:endParaRPr lang="pl-PL" sz="2000" b="1" dirty="0">
              <a:latin typeface="Arial Narrow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95536" y="1052736"/>
            <a:ext cx="411589" cy="50345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1,2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0,6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0,4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0,2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0,0</a:t>
            </a:r>
            <a:endParaRPr lang="pl-PL" sz="2000" b="1" dirty="0">
              <a:latin typeface="Arial Narrow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332656"/>
            <a:ext cx="9168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Zmiany liczebności czajki i ptaków krajobrazu rolniczego  (FBI) </a:t>
            </a:r>
            <a:br>
              <a:rPr lang="pl-PL" sz="2800" dirty="0" smtClean="0"/>
            </a:br>
            <a:r>
              <a:rPr lang="pl-PL" sz="2800" dirty="0" smtClean="0"/>
              <a:t>w Polsce w XXI w (wg GIOŚ)</a:t>
            </a:r>
            <a:endParaRPr lang="pl-PL" sz="28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292080" y="5229200"/>
            <a:ext cx="2499017" cy="523220"/>
          </a:xfrm>
          <a:prstGeom prst="rect">
            <a:avLst/>
          </a:prstGeom>
          <a:solidFill>
            <a:srgbClr val="15311C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FBI – 22 gatunki</a:t>
            </a:r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412776"/>
            <a:ext cx="20764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>
            <a:off x="7784525" y="6488668"/>
            <a:ext cx="135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A. </a:t>
            </a:r>
            <a:r>
              <a:rPr lang="pl-PL" dirty="0" err="1" smtClean="0"/>
              <a:t>Tepte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Prostokąt 1"/>
          <p:cNvSpPr>
            <a:spLocks noChangeArrowheads="1"/>
          </p:cNvSpPr>
          <p:nvPr/>
        </p:nvSpPr>
        <p:spPr bwMode="auto">
          <a:xfrm>
            <a:off x="0" y="260648"/>
            <a:ext cx="9144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800" dirty="0">
                <a:cs typeface="Arial" charset="0"/>
              </a:rPr>
              <a:t>Mozaikowatość krajobrazu kluczowa dla zachowania wysokiej różnorodności biologicznej (Ryszkowski i in. 2002). </a:t>
            </a:r>
            <a:endParaRPr lang="pl-PL" sz="2800" dirty="0" smtClean="0">
              <a:cs typeface="Arial" charset="0"/>
            </a:endParaRPr>
          </a:p>
          <a:p>
            <a:endParaRPr lang="pl-PL" sz="2800" dirty="0">
              <a:cs typeface="Arial" charset="0"/>
            </a:endParaRPr>
          </a:p>
          <a:p>
            <a:endParaRPr lang="pl-PL" sz="2800" dirty="0">
              <a:cs typeface="Arial" charset="0"/>
            </a:endParaRPr>
          </a:p>
          <a:p>
            <a:endParaRPr lang="pl-PL" sz="2800" dirty="0">
              <a:cs typeface="Arial" charset="0"/>
            </a:endParaRPr>
          </a:p>
          <a:p>
            <a:endParaRPr lang="pl-PL" sz="2800" dirty="0">
              <a:cs typeface="Arial" charset="0"/>
            </a:endParaRPr>
          </a:p>
          <a:p>
            <a:endParaRPr lang="pl-PL" sz="2800" dirty="0">
              <a:cs typeface="Arial" charset="0"/>
            </a:endParaRPr>
          </a:p>
          <a:p>
            <a:r>
              <a:rPr lang="pl-PL" sz="2800" dirty="0">
                <a:cs typeface="Arial" charset="0"/>
              </a:rPr>
              <a:t>Benton i in. (2003):  </a:t>
            </a:r>
          </a:p>
          <a:p>
            <a:r>
              <a:rPr lang="pl-PL" sz="2800" dirty="0">
                <a:cs typeface="Arial" charset="0"/>
              </a:rPr>
              <a:t>zachowanie różnorodności</a:t>
            </a:r>
            <a:br>
              <a:rPr lang="pl-PL" sz="2800" dirty="0">
                <a:cs typeface="Arial" charset="0"/>
              </a:rPr>
            </a:br>
            <a:r>
              <a:rPr lang="pl-PL" sz="2800" dirty="0">
                <a:cs typeface="Arial" charset="0"/>
              </a:rPr>
              <a:t>siedlisk jako </a:t>
            </a:r>
            <a:r>
              <a:rPr lang="pl-PL" sz="2800" b="1" dirty="0">
                <a:solidFill>
                  <a:srgbClr val="C00000"/>
                </a:solidFill>
                <a:cs typeface="Arial" charset="0"/>
              </a:rPr>
              <a:t>uniwersalny</a:t>
            </a:r>
            <a:r>
              <a:rPr lang="pl-PL" sz="2800" dirty="0">
                <a:cs typeface="Arial" charset="0"/>
              </a:rPr>
              <a:t/>
            </a:r>
            <a:br>
              <a:rPr lang="pl-PL" sz="2800" dirty="0">
                <a:cs typeface="Arial" charset="0"/>
              </a:rPr>
            </a:br>
            <a:r>
              <a:rPr lang="pl-PL" sz="2800" dirty="0">
                <a:cs typeface="Arial" charset="0"/>
              </a:rPr>
              <a:t>sposób zapobiegania </a:t>
            </a:r>
            <a:br>
              <a:rPr lang="pl-PL" sz="2800" dirty="0">
                <a:cs typeface="Arial" charset="0"/>
              </a:rPr>
            </a:br>
            <a:r>
              <a:rPr lang="pl-PL" sz="2800" dirty="0">
                <a:cs typeface="Arial" charset="0"/>
              </a:rPr>
              <a:t>spadkowi różnorodności</a:t>
            </a:r>
            <a:br>
              <a:rPr lang="pl-PL" sz="2800" dirty="0">
                <a:cs typeface="Arial" charset="0"/>
              </a:rPr>
            </a:br>
            <a:r>
              <a:rPr lang="pl-PL" sz="2800" dirty="0">
                <a:cs typeface="Arial" charset="0"/>
              </a:rPr>
              <a:t>biologicznej </a:t>
            </a:r>
            <a:br>
              <a:rPr lang="pl-PL" sz="2800" dirty="0">
                <a:cs typeface="Arial" charset="0"/>
              </a:rPr>
            </a:br>
            <a:r>
              <a:rPr lang="pl-PL" sz="2800" dirty="0">
                <a:cs typeface="Arial" charset="0"/>
              </a:rPr>
              <a:t>w krajobrazie rolniczym. 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4067175" y="1479550"/>
          <a:ext cx="4897438" cy="4829175"/>
        </p:xfrm>
        <a:graphic>
          <a:graphicData uri="http://schemas.openxmlformats.org/presentationml/2006/ole">
            <p:oleObj spid="_x0000_s84994" name="CorelPhotoPaint.Image.9" r:id="rId3" imgW="15238095" imgH="11466667" progId="">
              <p:embed/>
            </p:oleObj>
          </a:graphicData>
        </a:graphic>
      </p:graphicFrame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402263" y="6375400"/>
            <a:ext cx="3609975" cy="3667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r"/>
            <a:r>
              <a:rPr lang="pl-PL"/>
              <a:t>Sandr Nowotomyski (Fot. J. Karg)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24136"/>
          </a:xfrm>
        </p:spPr>
        <p:txBody>
          <a:bodyPr>
            <a:noAutofit/>
          </a:bodyPr>
          <a:lstStyle/>
          <a:p>
            <a:r>
              <a:rPr lang="pl-PL" sz="3200" dirty="0" smtClean="0"/>
              <a:t>Zbiorniki </a:t>
            </a:r>
            <a:br>
              <a:rPr lang="pl-PL" sz="3200" dirty="0" smtClean="0"/>
            </a:br>
            <a:r>
              <a:rPr lang="pl-PL" sz="3200" dirty="0" smtClean="0"/>
              <a:t>wodne</a:t>
            </a:r>
            <a:endParaRPr lang="pl-PL" sz="32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347864" y="3717032"/>
            <a:ext cx="24781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200" dirty="0" smtClean="0"/>
              <a:t>Zadrzewienia </a:t>
            </a:r>
          </a:p>
          <a:p>
            <a:pPr algn="ctr"/>
            <a:r>
              <a:rPr lang="pl-PL" sz="3200" dirty="0" smtClean="0"/>
              <a:t>śródpolne </a:t>
            </a:r>
            <a:endParaRPr lang="pl-PL" sz="3200" dirty="0"/>
          </a:p>
        </p:txBody>
      </p:sp>
      <p:pic>
        <p:nvPicPr>
          <p:cNvPr id="12289" name="Picture 1" descr="D:\Moje dokumenty_KK\Praca\Projekty\LGD_Ekspertyza\LGD_GW\Raport\Zdjecia\tn_50D_28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666070" cy="1777380"/>
          </a:xfrm>
          <a:prstGeom prst="rect">
            <a:avLst/>
          </a:prstGeom>
          <a:noFill/>
        </p:spPr>
      </p:pic>
      <p:pic>
        <p:nvPicPr>
          <p:cNvPr id="12290" name="Picture 2" descr="D:\Moje dokumenty_KK\Praca\Projekty\LGD_Ekspertyza\LGD_GW\Raport\Zdjecia\tn_50D_288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628800"/>
            <a:ext cx="2664296" cy="1776197"/>
          </a:xfrm>
          <a:prstGeom prst="rect">
            <a:avLst/>
          </a:prstGeom>
          <a:noFill/>
        </p:spPr>
      </p:pic>
      <p:pic>
        <p:nvPicPr>
          <p:cNvPr id="12291" name="Picture 3" descr="D:\Moje dokumenty_KK\Praca\Projekty\LGD_Ekspertyza\LGD_GW\Raport\Zdjecia\tn_50D_289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8640"/>
            <a:ext cx="2664296" cy="1776197"/>
          </a:xfrm>
          <a:prstGeom prst="rect">
            <a:avLst/>
          </a:prstGeom>
          <a:noFill/>
        </p:spPr>
      </p:pic>
      <p:pic>
        <p:nvPicPr>
          <p:cNvPr id="12292" name="Picture 4" descr="D:\Moje dokumenty_KK\Praca\Projekty\LGD_Ekspertyza\LGD_GW\Raport\Zdjecia\tn_50D_290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628800"/>
            <a:ext cx="2664296" cy="1776197"/>
          </a:xfrm>
          <a:prstGeom prst="rect">
            <a:avLst/>
          </a:prstGeom>
          <a:noFill/>
        </p:spPr>
      </p:pic>
      <p:pic>
        <p:nvPicPr>
          <p:cNvPr id="12293" name="Picture 5" descr="D:\Moje dokumenty_KK\Praca\Projekty\LGD_Ekspertyza\LGD_GW\Raport\Zdjecia\tn_50D_291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573016"/>
            <a:ext cx="2664296" cy="1776197"/>
          </a:xfrm>
          <a:prstGeom prst="rect">
            <a:avLst/>
          </a:prstGeom>
          <a:noFill/>
        </p:spPr>
      </p:pic>
      <p:pic>
        <p:nvPicPr>
          <p:cNvPr id="12294" name="Picture 6" descr="D:\Moje dokumenty_KK\Praca\Projekty\LGD_Ekspertyza\LGD_GW\Raport\Zdjecia\tn_50D_2919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4941168"/>
            <a:ext cx="2664296" cy="1776197"/>
          </a:xfrm>
          <a:prstGeom prst="rect">
            <a:avLst/>
          </a:prstGeom>
          <a:noFill/>
        </p:spPr>
      </p:pic>
      <p:pic>
        <p:nvPicPr>
          <p:cNvPr id="12296" name="Picture 8" descr="D:\Moje dokumenty_KK\Praca\Projekty\LGD_Ekspertyza\LGD_GW\Raport\Zdjecia\tn_50D_2907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3573016"/>
            <a:ext cx="2700300" cy="1800200"/>
          </a:xfrm>
          <a:prstGeom prst="rect">
            <a:avLst/>
          </a:prstGeom>
          <a:noFill/>
        </p:spPr>
      </p:pic>
      <p:pic>
        <p:nvPicPr>
          <p:cNvPr id="12295" name="Picture 7" descr="D:\Moje dokumenty_KK\Praca\Projekty\LGD_Ekspertyza\LGD_GW\Raport\Zdjecia\tn_50D_2919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6016" y="4941168"/>
            <a:ext cx="2664296" cy="1776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24136"/>
          </a:xfrm>
        </p:spPr>
        <p:txBody>
          <a:bodyPr>
            <a:noAutofit/>
          </a:bodyPr>
          <a:lstStyle/>
          <a:p>
            <a:r>
              <a:rPr lang="pl-PL" sz="3200" dirty="0" smtClean="0"/>
              <a:t>Zbiorniki </a:t>
            </a:r>
            <a:br>
              <a:rPr lang="pl-PL" sz="3200" dirty="0" smtClean="0"/>
            </a:br>
            <a:r>
              <a:rPr lang="pl-PL" sz="3200" dirty="0" smtClean="0"/>
              <a:t>wodne</a:t>
            </a:r>
            <a:endParaRPr lang="pl-PL" sz="3200" dirty="0"/>
          </a:p>
        </p:txBody>
      </p:sp>
      <p:pic>
        <p:nvPicPr>
          <p:cNvPr id="12289" name="Picture 1" descr="D:\Moje dokumenty_KK\Praca\Projekty\LGD_Ekspertyza\LGD_GW\Raport\Zdjecia\tn_50D_28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666070" cy="1777380"/>
          </a:xfrm>
          <a:prstGeom prst="rect">
            <a:avLst/>
          </a:prstGeom>
          <a:noFill/>
        </p:spPr>
      </p:pic>
      <p:pic>
        <p:nvPicPr>
          <p:cNvPr id="12290" name="Picture 2" descr="D:\Moje dokumenty_KK\Praca\Projekty\LGD_Ekspertyza\LGD_GW\Raport\Zdjecia\tn_50D_288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628800"/>
            <a:ext cx="2664296" cy="1776197"/>
          </a:xfrm>
          <a:prstGeom prst="rect">
            <a:avLst/>
          </a:prstGeom>
          <a:noFill/>
        </p:spPr>
      </p:pic>
      <p:pic>
        <p:nvPicPr>
          <p:cNvPr id="12291" name="Picture 3" descr="D:\Moje dokumenty_KK\Praca\Projekty\LGD_Ekspertyza\LGD_GW\Raport\Zdjecia\tn_50D_289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8640"/>
            <a:ext cx="2664296" cy="1776197"/>
          </a:xfrm>
          <a:prstGeom prst="rect">
            <a:avLst/>
          </a:prstGeom>
          <a:noFill/>
        </p:spPr>
      </p:pic>
      <p:pic>
        <p:nvPicPr>
          <p:cNvPr id="12292" name="Picture 4" descr="D:\Moje dokumenty_KK\Praca\Projekty\LGD_Ekspertyza\LGD_GW\Raport\Zdjecia\tn_50D_290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628800"/>
            <a:ext cx="2664296" cy="1776197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2483768" y="4725144"/>
            <a:ext cx="4478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Dlaczego są ważne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9313" r="17266" b="6250"/>
          <a:stretch>
            <a:fillRect/>
          </a:stretch>
        </p:blipFill>
        <p:spPr bwMode="auto">
          <a:xfrm>
            <a:off x="323528" y="1196752"/>
            <a:ext cx="85689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27073" r="62712" b="47333"/>
          <a:stretch>
            <a:fillRect/>
          </a:stretch>
        </p:blipFill>
        <p:spPr bwMode="auto">
          <a:xfrm>
            <a:off x="2123728" y="2420888"/>
            <a:ext cx="26559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trzałka w dół 8"/>
          <p:cNvSpPr/>
          <p:nvPr/>
        </p:nvSpPr>
        <p:spPr>
          <a:xfrm rot="1322896">
            <a:off x="2008004" y="1389931"/>
            <a:ext cx="185482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dół 9"/>
          <p:cNvSpPr/>
          <p:nvPr/>
        </p:nvSpPr>
        <p:spPr>
          <a:xfrm rot="12191863">
            <a:off x="861070" y="3671938"/>
            <a:ext cx="189115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/>
          <p:cNvSpPr/>
          <p:nvPr/>
        </p:nvSpPr>
        <p:spPr>
          <a:xfrm rot="1322896">
            <a:off x="3180711" y="1770601"/>
            <a:ext cx="236108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1322896">
            <a:off x="4658834" y="2096600"/>
            <a:ext cx="203662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12191863">
            <a:off x="1725166" y="3959970"/>
            <a:ext cx="189115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2191863" flipH="1">
            <a:off x="2769651" y="4375062"/>
            <a:ext cx="226922" cy="1620866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 rot="12191863">
            <a:off x="3625462" y="4770106"/>
            <a:ext cx="158660" cy="1442036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747681">
            <a:off x="7199076" y="5042200"/>
            <a:ext cx="1655217" cy="1196077"/>
          </a:xfrm>
          <a:prstGeom prst="rightArrow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 rot="1703772">
            <a:off x="7197837" y="5340834"/>
            <a:ext cx="1510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ODPŁYW</a:t>
            </a:r>
            <a:endParaRPr lang="pl-PL" sz="2800" b="1" dirty="0"/>
          </a:p>
        </p:txBody>
      </p:sp>
      <p:sp>
        <p:nvSpPr>
          <p:cNvPr id="22" name="Tytuł 1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Dlaczego zbiorniki wodne są cenne?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9313" r="17266" b="6250"/>
          <a:stretch>
            <a:fillRect/>
          </a:stretch>
        </p:blipFill>
        <p:spPr bwMode="auto">
          <a:xfrm>
            <a:off x="323528" y="1196752"/>
            <a:ext cx="85689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trzałka w dół 10"/>
          <p:cNvSpPr/>
          <p:nvPr/>
        </p:nvSpPr>
        <p:spPr>
          <a:xfrm rot="772779">
            <a:off x="3482839" y="1725896"/>
            <a:ext cx="156444" cy="148671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1591705">
            <a:off x="4938266" y="2002455"/>
            <a:ext cx="161015" cy="1713972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747681">
            <a:off x="7190546" y="5396741"/>
            <a:ext cx="1655217" cy="517611"/>
          </a:xfrm>
          <a:prstGeom prst="rightArrow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 rot="1703772">
            <a:off x="7197837" y="5340834"/>
            <a:ext cx="1510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ODPŁYW</a:t>
            </a:r>
            <a:endParaRPr lang="pl-PL" sz="2800" b="1" dirty="0"/>
          </a:p>
        </p:txBody>
      </p:sp>
      <p:sp>
        <p:nvSpPr>
          <p:cNvPr id="18" name="Elipsa 17"/>
          <p:cNvSpPr/>
          <p:nvPr/>
        </p:nvSpPr>
        <p:spPr>
          <a:xfrm rot="938526">
            <a:off x="2286669" y="2548602"/>
            <a:ext cx="3312368" cy="1663620"/>
          </a:xfrm>
          <a:prstGeom prst="ellipse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Dowolny kształt 25"/>
          <p:cNvSpPr/>
          <p:nvPr/>
        </p:nvSpPr>
        <p:spPr>
          <a:xfrm>
            <a:off x="4708478" y="2879678"/>
            <a:ext cx="1583140" cy="928047"/>
          </a:xfrm>
          <a:custGeom>
            <a:avLst/>
            <a:gdLst>
              <a:gd name="connsiteX0" fmla="*/ 1583140 w 1583140"/>
              <a:gd name="connsiteY0" fmla="*/ 0 h 928047"/>
              <a:gd name="connsiteX1" fmla="*/ 1160059 w 1583140"/>
              <a:gd name="connsiteY1" fmla="*/ 846161 h 928047"/>
              <a:gd name="connsiteX2" fmla="*/ 0 w 1583140"/>
              <a:gd name="connsiteY2" fmla="*/ 914400 h 928047"/>
              <a:gd name="connsiteX3" fmla="*/ 40943 w 1583140"/>
              <a:gd name="connsiteY3" fmla="*/ 928047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928047">
                <a:moveTo>
                  <a:pt x="1583140" y="0"/>
                </a:moveTo>
                <a:lnTo>
                  <a:pt x="1160059" y="846161"/>
                </a:lnTo>
                <a:lnTo>
                  <a:pt x="0" y="914400"/>
                </a:lnTo>
                <a:lnTo>
                  <a:pt x="40943" y="928047"/>
                </a:lnTo>
              </a:path>
            </a:pathLst>
          </a:custGeom>
          <a:noFill/>
          <a:ln w="762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Dowolny kształt 26"/>
          <p:cNvSpPr/>
          <p:nvPr/>
        </p:nvSpPr>
        <p:spPr>
          <a:xfrm rot="2556929" flipH="1">
            <a:off x="1978617" y="1873330"/>
            <a:ext cx="1296990" cy="928047"/>
          </a:xfrm>
          <a:custGeom>
            <a:avLst/>
            <a:gdLst>
              <a:gd name="connsiteX0" fmla="*/ 1583140 w 1583140"/>
              <a:gd name="connsiteY0" fmla="*/ 0 h 928047"/>
              <a:gd name="connsiteX1" fmla="*/ 1160059 w 1583140"/>
              <a:gd name="connsiteY1" fmla="*/ 846161 h 928047"/>
              <a:gd name="connsiteX2" fmla="*/ 0 w 1583140"/>
              <a:gd name="connsiteY2" fmla="*/ 914400 h 928047"/>
              <a:gd name="connsiteX3" fmla="*/ 40943 w 1583140"/>
              <a:gd name="connsiteY3" fmla="*/ 928047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928047">
                <a:moveTo>
                  <a:pt x="1583140" y="0"/>
                </a:moveTo>
                <a:lnTo>
                  <a:pt x="1160059" y="846161"/>
                </a:lnTo>
                <a:lnTo>
                  <a:pt x="0" y="914400"/>
                </a:lnTo>
                <a:lnTo>
                  <a:pt x="40943" y="928047"/>
                </a:lnTo>
              </a:path>
            </a:pathLst>
          </a:custGeom>
          <a:noFill/>
          <a:ln w="762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0" name="Grupa 39"/>
          <p:cNvGrpSpPr/>
          <p:nvPr/>
        </p:nvGrpSpPr>
        <p:grpSpPr>
          <a:xfrm>
            <a:off x="323528" y="1196752"/>
            <a:ext cx="8568953" cy="5409311"/>
            <a:chOff x="323528" y="1196752"/>
            <a:chExt cx="8568953" cy="5409311"/>
          </a:xfrm>
        </p:grpSpPr>
        <p:sp>
          <p:nvSpPr>
            <p:cNvPr id="5" name="pole tekstowe 4"/>
            <p:cNvSpPr txBox="1"/>
            <p:nvPr/>
          </p:nvSpPr>
          <p:spPr>
            <a:xfrm>
              <a:off x="4499992" y="1196752"/>
              <a:ext cx="4392489" cy="1077218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49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3200" b="1" dirty="0" smtClean="0">
                  <a:solidFill>
                    <a:srgbClr val="FFFF99"/>
                  </a:solidFill>
                </a:rPr>
                <a:t>Poprawiają bilans wodny </a:t>
              </a:r>
            </a:p>
            <a:p>
              <a:pPr algn="r"/>
              <a:r>
                <a:rPr lang="pl-PL" sz="3200" b="1" dirty="0" smtClean="0">
                  <a:solidFill>
                    <a:srgbClr val="FFFF99"/>
                  </a:solidFill>
                </a:rPr>
                <a:t>(retencja)</a:t>
              </a:r>
              <a:endParaRPr lang="pl-PL" sz="3200" b="1" dirty="0">
                <a:solidFill>
                  <a:srgbClr val="FFFF99"/>
                </a:solidFill>
              </a:endParaRPr>
            </a:p>
          </p:txBody>
        </p:sp>
        <p:sp>
          <p:nvSpPr>
            <p:cNvPr id="28" name="pole tekstowe 27"/>
            <p:cNvSpPr txBox="1"/>
            <p:nvPr/>
          </p:nvSpPr>
          <p:spPr>
            <a:xfrm>
              <a:off x="323528" y="6021288"/>
              <a:ext cx="3537187" cy="584775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49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pl-PL" sz="3200" b="1" dirty="0" smtClean="0">
                  <a:solidFill>
                    <a:srgbClr val="FFFF66"/>
                  </a:solidFill>
                </a:rPr>
                <a:t>Zmniejszają odpływ</a:t>
              </a:r>
              <a:endParaRPr lang="pl-PL" sz="3200" b="1" dirty="0">
                <a:solidFill>
                  <a:srgbClr val="FFFF66"/>
                </a:solidFill>
              </a:endParaRPr>
            </a:p>
          </p:txBody>
        </p:sp>
      </p:grpSp>
      <p:sp>
        <p:nvSpPr>
          <p:cNvPr id="30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  <p:sp>
        <p:nvSpPr>
          <p:cNvPr id="31" name="pole tekstowe 30"/>
          <p:cNvSpPr txBox="1"/>
          <p:nvPr/>
        </p:nvSpPr>
        <p:spPr>
          <a:xfrm>
            <a:off x="1403648" y="620688"/>
            <a:ext cx="6723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Umożliwiają zarządzanie wodą w krajobrazie </a:t>
            </a:r>
            <a:endParaRPr lang="pl-PL" sz="2800" dirty="0"/>
          </a:p>
        </p:txBody>
      </p:sp>
      <p:sp>
        <p:nvSpPr>
          <p:cNvPr id="36" name="Strzałka w dół 35"/>
          <p:cNvSpPr/>
          <p:nvPr/>
        </p:nvSpPr>
        <p:spPr>
          <a:xfrm rot="12191863">
            <a:off x="861070" y="3671938"/>
            <a:ext cx="189115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Strzałka w dół 36"/>
          <p:cNvSpPr/>
          <p:nvPr/>
        </p:nvSpPr>
        <p:spPr>
          <a:xfrm rot="12191863">
            <a:off x="1725166" y="3959970"/>
            <a:ext cx="189115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Strzałka w dół 37"/>
          <p:cNvSpPr/>
          <p:nvPr/>
        </p:nvSpPr>
        <p:spPr>
          <a:xfrm rot="12191863" flipH="1">
            <a:off x="2769651" y="4375062"/>
            <a:ext cx="226922" cy="1620866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Strzałka w dół 38"/>
          <p:cNvSpPr/>
          <p:nvPr/>
        </p:nvSpPr>
        <p:spPr>
          <a:xfrm rot="12191863">
            <a:off x="3625462" y="4770106"/>
            <a:ext cx="158660" cy="1442036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9313" r="17266" b="6250"/>
          <a:stretch>
            <a:fillRect/>
          </a:stretch>
        </p:blipFill>
        <p:spPr bwMode="auto">
          <a:xfrm>
            <a:off x="323528" y="1196752"/>
            <a:ext cx="85689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27073" r="62712" b="47333"/>
          <a:stretch>
            <a:fillRect/>
          </a:stretch>
        </p:blipFill>
        <p:spPr bwMode="auto">
          <a:xfrm>
            <a:off x="2123728" y="2420888"/>
            <a:ext cx="26559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trzałka w dół 8"/>
          <p:cNvSpPr/>
          <p:nvPr/>
        </p:nvSpPr>
        <p:spPr>
          <a:xfrm rot="1322896">
            <a:off x="2010444" y="1377404"/>
            <a:ext cx="118741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dół 9"/>
          <p:cNvSpPr/>
          <p:nvPr/>
        </p:nvSpPr>
        <p:spPr>
          <a:xfrm rot="12191863">
            <a:off x="865845" y="3648680"/>
            <a:ext cx="71025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/>
          <p:cNvSpPr/>
          <p:nvPr/>
        </p:nvSpPr>
        <p:spPr>
          <a:xfrm rot="1322896">
            <a:off x="3293786" y="1792630"/>
            <a:ext cx="118741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1322896">
            <a:off x="4613224" y="2330719"/>
            <a:ext cx="133578" cy="178023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12191863">
            <a:off x="1729941" y="3936712"/>
            <a:ext cx="71025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2191863">
            <a:off x="2872716" y="4382764"/>
            <a:ext cx="56736" cy="162086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 rot="12191863">
            <a:off x="3627494" y="4760209"/>
            <a:ext cx="108411" cy="144203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747681">
            <a:off x="7199076" y="5042200"/>
            <a:ext cx="1655217" cy="119607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 rot="1703772">
            <a:off x="7197837" y="5340834"/>
            <a:ext cx="1510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ODPŁYW</a:t>
            </a:r>
            <a:endParaRPr lang="pl-PL" sz="2800" b="1" dirty="0"/>
          </a:p>
        </p:txBody>
      </p:sp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1187624" y="620688"/>
            <a:ext cx="7295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Umożliwiają kontrolę jakości wody w krajobrazie </a:t>
            </a:r>
            <a:endParaRPr lang="pl-PL" sz="2800" dirty="0"/>
          </a:p>
        </p:txBody>
      </p:sp>
      <p:sp>
        <p:nvSpPr>
          <p:cNvPr id="22" name="pole tekstowe 21"/>
          <p:cNvSpPr txBox="1"/>
          <p:nvPr/>
        </p:nvSpPr>
        <p:spPr>
          <a:xfrm rot="1191743">
            <a:off x="2250639" y="1642530"/>
            <a:ext cx="3563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Azotany, fosforany i in.</a:t>
            </a:r>
            <a:endParaRPr lang="pl-PL" sz="2800" b="1" dirty="0"/>
          </a:p>
        </p:txBody>
      </p:sp>
      <p:sp>
        <p:nvSpPr>
          <p:cNvPr id="25" name="pole tekstowe 24"/>
          <p:cNvSpPr txBox="1"/>
          <p:nvPr/>
        </p:nvSpPr>
        <p:spPr>
          <a:xfrm rot="1191743">
            <a:off x="234414" y="5744987"/>
            <a:ext cx="3563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Azotany, fosforany i in.</a:t>
            </a:r>
            <a:endParaRPr lang="pl-P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9313" r="17266" b="6250"/>
          <a:stretch>
            <a:fillRect/>
          </a:stretch>
        </p:blipFill>
        <p:spPr bwMode="auto">
          <a:xfrm>
            <a:off x="323528" y="1196752"/>
            <a:ext cx="85689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trzałka w dół 9"/>
          <p:cNvSpPr/>
          <p:nvPr/>
        </p:nvSpPr>
        <p:spPr>
          <a:xfrm rot="12191863">
            <a:off x="865845" y="3648680"/>
            <a:ext cx="71025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12191863">
            <a:off x="1729941" y="3936712"/>
            <a:ext cx="71025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2191863">
            <a:off x="2872716" y="4382764"/>
            <a:ext cx="56736" cy="162086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 rot="12191863">
            <a:off x="3627494" y="4760209"/>
            <a:ext cx="108411" cy="144203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747681">
            <a:off x="7190546" y="5396741"/>
            <a:ext cx="1655217" cy="517611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 rot="1703772">
            <a:off x="7197837" y="5340834"/>
            <a:ext cx="1510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ODPŁYW</a:t>
            </a:r>
            <a:endParaRPr lang="pl-PL" sz="2800" b="1" dirty="0"/>
          </a:p>
        </p:txBody>
      </p:sp>
      <p:sp>
        <p:nvSpPr>
          <p:cNvPr id="18" name="Elipsa 17"/>
          <p:cNvSpPr/>
          <p:nvPr/>
        </p:nvSpPr>
        <p:spPr>
          <a:xfrm rot="938526">
            <a:off x="2286669" y="2548602"/>
            <a:ext cx="3312368" cy="1663620"/>
          </a:xfrm>
          <a:prstGeom prst="ellipse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Dowolny kształt 25"/>
          <p:cNvSpPr/>
          <p:nvPr/>
        </p:nvSpPr>
        <p:spPr>
          <a:xfrm>
            <a:off x="4708478" y="2879678"/>
            <a:ext cx="1583140" cy="928047"/>
          </a:xfrm>
          <a:custGeom>
            <a:avLst/>
            <a:gdLst>
              <a:gd name="connsiteX0" fmla="*/ 1583140 w 1583140"/>
              <a:gd name="connsiteY0" fmla="*/ 0 h 928047"/>
              <a:gd name="connsiteX1" fmla="*/ 1160059 w 1583140"/>
              <a:gd name="connsiteY1" fmla="*/ 846161 h 928047"/>
              <a:gd name="connsiteX2" fmla="*/ 0 w 1583140"/>
              <a:gd name="connsiteY2" fmla="*/ 914400 h 928047"/>
              <a:gd name="connsiteX3" fmla="*/ 40943 w 1583140"/>
              <a:gd name="connsiteY3" fmla="*/ 928047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928047">
                <a:moveTo>
                  <a:pt x="1583140" y="0"/>
                </a:moveTo>
                <a:lnTo>
                  <a:pt x="1160059" y="846161"/>
                </a:lnTo>
                <a:lnTo>
                  <a:pt x="0" y="914400"/>
                </a:lnTo>
                <a:lnTo>
                  <a:pt x="40943" y="928047"/>
                </a:ln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Dowolny kształt 26"/>
          <p:cNvSpPr/>
          <p:nvPr/>
        </p:nvSpPr>
        <p:spPr>
          <a:xfrm rot="2556929" flipH="1">
            <a:off x="1978617" y="1873330"/>
            <a:ext cx="1296990" cy="928047"/>
          </a:xfrm>
          <a:custGeom>
            <a:avLst/>
            <a:gdLst>
              <a:gd name="connsiteX0" fmla="*/ 1583140 w 1583140"/>
              <a:gd name="connsiteY0" fmla="*/ 0 h 928047"/>
              <a:gd name="connsiteX1" fmla="*/ 1160059 w 1583140"/>
              <a:gd name="connsiteY1" fmla="*/ 846161 h 928047"/>
              <a:gd name="connsiteX2" fmla="*/ 0 w 1583140"/>
              <a:gd name="connsiteY2" fmla="*/ 914400 h 928047"/>
              <a:gd name="connsiteX3" fmla="*/ 40943 w 1583140"/>
              <a:gd name="connsiteY3" fmla="*/ 928047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928047">
                <a:moveTo>
                  <a:pt x="1583140" y="0"/>
                </a:moveTo>
                <a:lnTo>
                  <a:pt x="1160059" y="846161"/>
                </a:lnTo>
                <a:lnTo>
                  <a:pt x="0" y="914400"/>
                </a:lnTo>
                <a:lnTo>
                  <a:pt x="40943" y="928047"/>
                </a:ln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4499992" y="1196752"/>
            <a:ext cx="4320481" cy="1077218"/>
          </a:xfrm>
          <a:prstGeom prst="rect">
            <a:avLst/>
          </a:prstGeom>
          <a:solidFill>
            <a:schemeClr val="tx1">
              <a:lumMod val="85000"/>
              <a:lumOff val="15000"/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pl-PL" sz="3200" b="1" dirty="0" smtClean="0">
                <a:solidFill>
                  <a:srgbClr val="FFFF99"/>
                </a:solidFill>
              </a:rPr>
              <a:t>Poprawiają jakość wody</a:t>
            </a:r>
          </a:p>
          <a:p>
            <a:pPr algn="r"/>
            <a:r>
              <a:rPr lang="pl-PL" sz="3200" b="1" dirty="0" smtClean="0">
                <a:solidFill>
                  <a:srgbClr val="FFFF99"/>
                </a:solidFill>
              </a:rPr>
              <a:t>w ciekach</a:t>
            </a:r>
            <a:endParaRPr lang="pl-PL" sz="3200" b="1" dirty="0">
              <a:solidFill>
                <a:srgbClr val="FFFF99"/>
              </a:solidFill>
            </a:endParaRPr>
          </a:p>
        </p:txBody>
      </p:sp>
      <p:sp>
        <p:nvSpPr>
          <p:cNvPr id="28" name="pole tekstowe 27"/>
          <p:cNvSpPr txBox="1"/>
          <p:nvPr/>
        </p:nvSpPr>
        <p:spPr>
          <a:xfrm>
            <a:off x="323528" y="6021288"/>
            <a:ext cx="4998420" cy="584775"/>
          </a:xfrm>
          <a:prstGeom prst="rect">
            <a:avLst/>
          </a:prstGeom>
          <a:solidFill>
            <a:schemeClr val="tx1">
              <a:lumMod val="85000"/>
              <a:lumOff val="15000"/>
              <a:alpha val="43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FFFF66"/>
                </a:solidFill>
              </a:rPr>
              <a:t>„Pułapki” dla zanieczyszczeń</a:t>
            </a:r>
            <a:endParaRPr lang="pl-PL" sz="3200" b="1" dirty="0">
              <a:solidFill>
                <a:srgbClr val="FFFF66"/>
              </a:solidFill>
            </a:endParaRPr>
          </a:p>
        </p:txBody>
      </p:sp>
      <p:sp>
        <p:nvSpPr>
          <p:cNvPr id="2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1187624" y="620688"/>
            <a:ext cx="7295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Umożliwiają kontrolę jakości wody w krajobrazie </a:t>
            </a:r>
            <a:endParaRPr lang="pl-PL" sz="2800" dirty="0"/>
          </a:p>
        </p:txBody>
      </p:sp>
      <p:sp>
        <p:nvSpPr>
          <p:cNvPr id="11" name="Strzałka w dół 10"/>
          <p:cNvSpPr/>
          <p:nvPr/>
        </p:nvSpPr>
        <p:spPr>
          <a:xfrm rot="772779">
            <a:off x="3482839" y="1725896"/>
            <a:ext cx="156444" cy="14867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1591705">
            <a:off x="4938266" y="2002455"/>
            <a:ext cx="161015" cy="171397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1.bp.blogspot.com/-IHbs5KDdw4Q/Ujl8iC0UVXI/AAAAAAAAFyY/ox51AhXSViQ/s1600/dobroby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5976664" cy="4183666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384871" y="188640"/>
            <a:ext cx="4442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Dobrobyt  -  cel rozwoju?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Dlaczego zbiorniki wodne są cenne?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0761"/>
            <a:ext cx="9144000" cy="609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ole tekstowe 2"/>
          <p:cNvSpPr txBox="1"/>
          <p:nvPr/>
        </p:nvSpPr>
        <p:spPr>
          <a:xfrm>
            <a:off x="2159223" y="332656"/>
            <a:ext cx="6984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Lokalna ostoja różnorodności biologicznej</a:t>
            </a:r>
            <a:endParaRPr lang="pl-PL" sz="2800" dirty="0"/>
          </a:p>
        </p:txBody>
      </p:sp>
      <p:pic>
        <p:nvPicPr>
          <p:cNvPr id="5123" name="Picture 3" descr="D:\Moje dokumenty_KK\Praca\Konferencje\Miejska_Gorka_2016\50D_16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4950"/>
            <a:ext cx="2483768" cy="1654329"/>
          </a:xfrm>
          <a:prstGeom prst="rect">
            <a:avLst/>
          </a:prstGeom>
          <a:noFill/>
        </p:spPr>
      </p:pic>
      <p:pic>
        <p:nvPicPr>
          <p:cNvPr id="5124" name="Picture 4" descr="D:\Moje dokumenty_KK\Praca\Konferencje\Miejska_Gorka_2016\50D_025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234" y="4437112"/>
            <a:ext cx="3035662" cy="2016224"/>
          </a:xfrm>
          <a:prstGeom prst="rect">
            <a:avLst/>
          </a:prstGeom>
          <a:noFill/>
        </p:spPr>
      </p:pic>
      <p:pic>
        <p:nvPicPr>
          <p:cNvPr id="5125" name="Picture 5" descr="D:\Moje dokumenty_KK\Praca\Konferencje\Miejska_Gorka_2016\50D_142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266901"/>
            <a:ext cx="1224136" cy="815008"/>
          </a:xfrm>
          <a:prstGeom prst="rect">
            <a:avLst/>
          </a:prstGeom>
          <a:noFill/>
        </p:spPr>
      </p:pic>
      <p:pic>
        <p:nvPicPr>
          <p:cNvPr id="5126" name="Picture 6" descr="D:\Moje dokumenty_KK\Praca\Konferencje\Miejska_Gorka_2016\50D_142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908720"/>
            <a:ext cx="2061071" cy="1372225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3995936" y="4611231"/>
            <a:ext cx="5148064" cy="2246769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Pomorze Zachodnie:</a:t>
            </a:r>
          </a:p>
          <a:p>
            <a:r>
              <a:rPr lang="pl-PL" sz="2800" b="1" dirty="0" smtClean="0"/>
              <a:t>37 zbiorników 0,1-4,5 ha</a:t>
            </a:r>
          </a:p>
          <a:p>
            <a:r>
              <a:rPr lang="pl-PL" sz="2800" b="1" dirty="0" smtClean="0"/>
              <a:t>572 par</a:t>
            </a:r>
          </a:p>
          <a:p>
            <a:r>
              <a:rPr lang="pl-PL" sz="2800" b="1" dirty="0" smtClean="0"/>
              <a:t>54 gatunki, 20 – wodno-błotnych!</a:t>
            </a:r>
          </a:p>
          <a:p>
            <a:pPr algn="r"/>
            <a:r>
              <a:rPr lang="pl-PL" sz="2800" b="1" dirty="0" smtClean="0"/>
              <a:t> </a:t>
            </a:r>
            <a:r>
              <a:rPr lang="pl-PL" sz="2800" b="1" dirty="0" err="1" smtClean="0"/>
              <a:t>Surmacki</a:t>
            </a:r>
            <a:r>
              <a:rPr lang="pl-PL" sz="2800" b="1" dirty="0" smtClean="0"/>
              <a:t> 1998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4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1547664" y="188640"/>
            <a:ext cx="5796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dirty="0" smtClean="0">
                <a:solidFill>
                  <a:srgbClr val="FFC000"/>
                </a:solidFill>
              </a:rPr>
              <a:t>Zadrzewienia…? Ale po co?</a:t>
            </a:r>
            <a:endParaRPr lang="pl-PL" sz="4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0761"/>
            <a:ext cx="9144000" cy="6097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ole tekstowe 2"/>
          <p:cNvSpPr txBox="1"/>
          <p:nvPr/>
        </p:nvSpPr>
        <p:spPr>
          <a:xfrm>
            <a:off x="3131840" y="332656"/>
            <a:ext cx="601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Osłabiają wiatr i erozję wietrzną</a:t>
            </a:r>
            <a:endParaRPr lang="pl-PL" sz="2800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94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267745" y="1124744"/>
          <a:ext cx="6876255" cy="155448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016224"/>
                <a:gridCol w="2016224"/>
                <a:gridCol w="2520280"/>
                <a:gridCol w="323527"/>
              </a:tblGrid>
              <a:tr h="403840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Opady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103%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100%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Wiatr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60%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100%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7944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Parowanie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75%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100%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1564311" y="4344904"/>
            <a:ext cx="741682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pl-PL" sz="2800" dirty="0" smtClean="0"/>
              <a:t>        Śnieg 115%           </a:t>
            </a:r>
            <a:r>
              <a:rPr lang="pl-PL" sz="2800" b="1" dirty="0" smtClean="0">
                <a:solidFill>
                  <a:srgbClr val="C00000"/>
                </a:solidFill>
              </a:rPr>
              <a:t>Plon 105%  </a:t>
            </a:r>
            <a:endParaRPr lang="pl-PL" sz="2800" b="1" dirty="0">
              <a:solidFill>
                <a:srgbClr val="C0000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3742" y="3371741"/>
            <a:ext cx="44435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H</a:t>
            </a:r>
            <a:endParaRPr lang="pl-PL" sz="28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83568" y="5085184"/>
            <a:ext cx="8460432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                               4H                         8H                             16H</a:t>
            </a:r>
          </a:p>
          <a:p>
            <a:endParaRPr lang="pl-PL" sz="2800" dirty="0" smtClean="0"/>
          </a:p>
          <a:p>
            <a:r>
              <a:rPr lang="pl-PL" sz="2800" dirty="0" smtClean="0"/>
              <a:t>Odległość od zadrzewienia – wyrażona poprzez H</a:t>
            </a:r>
            <a:endParaRPr lang="pl-PL" sz="28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0" y="476672"/>
            <a:ext cx="9049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Wpływ zadrzewień na parametry pogody i plon</a:t>
            </a:r>
            <a:endParaRPr lang="pl-PL" sz="3200" dirty="0"/>
          </a:p>
        </p:txBody>
      </p:sp>
      <p:sp>
        <p:nvSpPr>
          <p:cNvPr id="15" name="Tytuł 1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Dlaczego zadrzewienia śródpolne są cenne?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572000" y="4365104"/>
            <a:ext cx="208823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526267"/>
          <a:ext cx="9144000" cy="6331733"/>
        </p:xfrm>
        <a:graphic>
          <a:graphicData uri="http://schemas.openxmlformats.org/presentationml/2006/ole">
            <p:oleObj spid="_x0000_s6146" name="Fotografia Photo Editor" r:id="rId3" imgW="8914286" imgH="6171429" progId="">
              <p:embed/>
            </p:oleObj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0" y="40466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Ponieważ ograniczają rozprzestrzenianie się </a:t>
            </a:r>
          </a:p>
          <a:p>
            <a:pPr algn="r"/>
            <a:r>
              <a:rPr lang="pl-PL" sz="2800" dirty="0" smtClean="0"/>
              <a:t>zanieczyszczeń obszarowych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6361" t="19313" r="23361" b="16704"/>
          <a:stretch>
            <a:fillRect/>
          </a:stretch>
        </p:blipFill>
        <p:spPr bwMode="auto">
          <a:xfrm>
            <a:off x="0" y="1412776"/>
            <a:ext cx="914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trzałka w prawo 4"/>
          <p:cNvSpPr/>
          <p:nvPr/>
        </p:nvSpPr>
        <p:spPr>
          <a:xfrm rot="15664197">
            <a:off x="2789275" y="3938149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 rot="15664197">
            <a:off x="5021524" y="3722124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 rot="15664197">
            <a:off x="7037748" y="3650118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 rot="21294312">
            <a:off x="2356953" y="4478227"/>
            <a:ext cx="5819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chemeClr val="accent6"/>
                </a:solidFill>
              </a:rPr>
              <a:t>Azotany, fosforany, pestycydy</a:t>
            </a:r>
            <a:endParaRPr lang="pl-PL" sz="3600" b="1" dirty="0">
              <a:solidFill>
                <a:schemeClr val="accent6"/>
              </a:solidFill>
            </a:endParaRPr>
          </a:p>
        </p:txBody>
      </p:sp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0" y="40466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Ponieważ ograniczają rozprzestrzenianie się </a:t>
            </a:r>
          </a:p>
          <a:p>
            <a:pPr algn="r"/>
            <a:r>
              <a:rPr lang="pl-PL" sz="2800" dirty="0" smtClean="0"/>
              <a:t>zanieczyszczeń obszarowych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t="19313" r="29722" b="10797"/>
          <a:stretch>
            <a:fillRect/>
          </a:stretch>
        </p:blipFill>
        <p:spPr bwMode="auto">
          <a:xfrm>
            <a:off x="0" y="1196752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trzałka w prawo 5"/>
          <p:cNvSpPr/>
          <p:nvPr/>
        </p:nvSpPr>
        <p:spPr>
          <a:xfrm rot="3194530">
            <a:off x="1987307" y="4383897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 rot="3194530">
            <a:off x="5834365" y="1278600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 rot="3194530">
            <a:off x="4394205" y="2862775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 rot="3194530">
            <a:off x="2320262" y="4882741"/>
            <a:ext cx="253363" cy="437852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prawo 9"/>
          <p:cNvSpPr/>
          <p:nvPr/>
        </p:nvSpPr>
        <p:spPr>
          <a:xfrm rot="3194530">
            <a:off x="6208694" y="1858405"/>
            <a:ext cx="253363" cy="437852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prawo 10"/>
          <p:cNvSpPr/>
          <p:nvPr/>
        </p:nvSpPr>
        <p:spPr>
          <a:xfrm rot="3194530">
            <a:off x="4768535" y="3514589"/>
            <a:ext cx="253363" cy="437852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 rot="3194530">
            <a:off x="2542649" y="5319580"/>
            <a:ext cx="279388" cy="10727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 rot="3194530">
            <a:off x="6359075" y="2295245"/>
            <a:ext cx="279388" cy="10727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3194530">
            <a:off x="4958359" y="3899189"/>
            <a:ext cx="230036" cy="10727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 rot="19273149">
            <a:off x="465480" y="2695911"/>
            <a:ext cx="5819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chemeClr val="accent6"/>
                </a:solidFill>
              </a:rPr>
              <a:t>Azotany, fosforany, pestycydy</a:t>
            </a:r>
            <a:endParaRPr lang="pl-PL" sz="3600" b="1" dirty="0">
              <a:solidFill>
                <a:schemeClr val="accent6"/>
              </a:solidFill>
            </a:endParaRPr>
          </a:p>
        </p:txBody>
      </p:sp>
      <p:sp>
        <p:nvSpPr>
          <p:cNvPr id="17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33265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Ponieważ ograniczają rozprzestrzenianie się </a:t>
            </a:r>
          </a:p>
          <a:p>
            <a:pPr algn="r"/>
            <a:r>
              <a:rPr lang="pl-PL" sz="2800" dirty="0" smtClean="0"/>
              <a:t>zanieczyszczeń obszarowych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12448" t="19313" r="35529" b="6250"/>
          <a:stretch>
            <a:fillRect/>
          </a:stretch>
        </p:blipFill>
        <p:spPr bwMode="auto">
          <a:xfrm>
            <a:off x="1187624" y="692696"/>
            <a:ext cx="67687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0" y="6093296"/>
            <a:ext cx="9073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 err="1" smtClean="0"/>
              <a:t>Augustiner</a:t>
            </a:r>
            <a:r>
              <a:rPr lang="pl-PL" sz="2800" dirty="0" smtClean="0"/>
              <a:t> </a:t>
            </a:r>
            <a:r>
              <a:rPr lang="pl-PL" sz="2800" dirty="0" err="1" smtClean="0"/>
              <a:t>Helles</a:t>
            </a:r>
            <a:r>
              <a:rPr lang="pl-PL" sz="2800" dirty="0" smtClean="0"/>
              <a:t> – 0,46 </a:t>
            </a:r>
            <a:r>
              <a:rPr lang="el-GR" sz="2800" dirty="0" smtClean="0"/>
              <a:t>μ</a:t>
            </a:r>
            <a:r>
              <a:rPr lang="pl-PL" sz="2800" dirty="0" smtClean="0"/>
              <a:t>g/l     </a:t>
            </a:r>
            <a:r>
              <a:rPr lang="pl-PL" sz="2800" dirty="0" err="1" smtClean="0"/>
              <a:t>Hasseröder</a:t>
            </a:r>
            <a:r>
              <a:rPr lang="pl-PL" sz="2800" dirty="0" smtClean="0"/>
              <a:t> </a:t>
            </a:r>
            <a:r>
              <a:rPr lang="pl-PL" sz="2800" dirty="0" err="1" smtClean="0"/>
              <a:t>Pils</a:t>
            </a:r>
            <a:r>
              <a:rPr lang="pl-PL" sz="2800" dirty="0" smtClean="0"/>
              <a:t> – 29,74 </a:t>
            </a:r>
            <a:r>
              <a:rPr lang="el-GR" sz="2800" dirty="0" smtClean="0"/>
              <a:t>μ</a:t>
            </a:r>
            <a:r>
              <a:rPr lang="pl-PL" sz="2800" dirty="0" smtClean="0"/>
              <a:t>g/l </a:t>
            </a:r>
            <a:endParaRPr lang="pl-PL" sz="2800" dirty="0"/>
          </a:p>
        </p:txBody>
      </p:sp>
      <p:sp>
        <p:nvSpPr>
          <p:cNvPr id="7" name="Elipsa 6"/>
          <p:cNvSpPr/>
          <p:nvPr/>
        </p:nvSpPr>
        <p:spPr>
          <a:xfrm>
            <a:off x="899592" y="1196752"/>
            <a:ext cx="23762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Dlaczego zadrzewienia śródpolne są cenne?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8574" t="11438" r="57113" b="69859"/>
          <a:stretch>
            <a:fillRect/>
          </a:stretch>
        </p:blipFill>
        <p:spPr bwMode="auto">
          <a:xfrm>
            <a:off x="323528" y="548680"/>
            <a:ext cx="446449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395536" y="2132856"/>
            <a:ext cx="8748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/>
              <a:t> </a:t>
            </a:r>
            <a:r>
              <a:rPr lang="pl-PL" sz="2800" dirty="0" err="1" smtClean="0"/>
              <a:t>Glifosat</a:t>
            </a:r>
            <a:r>
              <a:rPr lang="pl-PL" sz="2800" dirty="0" smtClean="0"/>
              <a:t> </a:t>
            </a:r>
            <a:r>
              <a:rPr lang="pl-PL" sz="2800" b="1" dirty="0" smtClean="0">
                <a:solidFill>
                  <a:srgbClr val="C00000"/>
                </a:solidFill>
              </a:rPr>
              <a:t>obecny w moczu </a:t>
            </a:r>
            <a:r>
              <a:rPr lang="pl-PL" sz="2800" dirty="0" smtClean="0"/>
              <a:t>mieszkańców miast z 18 państw (w Polsce – 70%)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Udział w zwiększonym ryzyku zachorowań na </a:t>
            </a:r>
            <a:r>
              <a:rPr lang="pl-PL" sz="2800" b="1" dirty="0" smtClean="0">
                <a:solidFill>
                  <a:srgbClr val="C00000"/>
                </a:solidFill>
              </a:rPr>
              <a:t>raka sutka</a:t>
            </a:r>
          </a:p>
          <a:p>
            <a:endParaRPr lang="pl-PL" sz="2800" dirty="0" smtClean="0"/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Konieczność ograniczenia stosowania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Konieczność ograniczenia rozprzestrzeniania się</a:t>
            </a:r>
            <a:endParaRPr lang="pl-PL" sz="28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</a:t>
            </a:r>
            <a:r>
              <a:rPr lang="pl-PL" sz="2000" dirty="0" smtClean="0"/>
              <a:t>zadrzewienia śródpolne są </a:t>
            </a:r>
            <a:r>
              <a:rPr lang="pl-PL" sz="2000" dirty="0" smtClean="0"/>
              <a:t>cenne? 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7"/>
          <p:cNvGrpSpPr/>
          <p:nvPr/>
        </p:nvGrpSpPr>
        <p:grpSpPr>
          <a:xfrm>
            <a:off x="1979712" y="1052736"/>
            <a:ext cx="4807294" cy="5688632"/>
            <a:chOff x="2267744" y="836712"/>
            <a:chExt cx="4320480" cy="511256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32290" t="14563" r="34504" b="15547"/>
            <a:stretch>
              <a:fillRect/>
            </a:stretch>
          </p:blipFill>
          <p:spPr bwMode="auto">
            <a:xfrm>
              <a:off x="2267744" y="836712"/>
              <a:ext cx="4320480" cy="5112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38378" t="17516" r="35610" b="26376"/>
            <a:stretch>
              <a:fillRect/>
            </a:stretch>
          </p:blipFill>
          <p:spPr bwMode="auto">
            <a:xfrm>
              <a:off x="3059832" y="1019175"/>
              <a:ext cx="3384376" cy="4138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pole tekstowe 8"/>
          <p:cNvSpPr txBox="1"/>
          <p:nvPr/>
        </p:nvSpPr>
        <p:spPr>
          <a:xfrm>
            <a:off x="2359022" y="1052736"/>
            <a:ext cx="504055" cy="50345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0,95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0,90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0,75</a:t>
            </a:r>
            <a:endParaRPr lang="pl-PL" sz="2000" b="1" dirty="0">
              <a:latin typeface="Arial Narrow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332656"/>
            <a:ext cx="9168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Zmiany liczebności ptaków krajobrazu rolniczego  (FBI) </a:t>
            </a:r>
            <a:br>
              <a:rPr lang="pl-PL" sz="2800" dirty="0" smtClean="0"/>
            </a:br>
            <a:r>
              <a:rPr lang="pl-PL" sz="2800" dirty="0" smtClean="0"/>
              <a:t>w Polsce w XXI w (wg GIOŚ)</a:t>
            </a:r>
            <a:endParaRPr lang="pl-PL" sz="28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935086" y="5229200"/>
            <a:ext cx="2499017" cy="523220"/>
          </a:xfrm>
          <a:prstGeom prst="rect">
            <a:avLst/>
          </a:prstGeom>
          <a:solidFill>
            <a:srgbClr val="15311C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FBI – 22 gatunki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13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</a:t>
            </a:r>
            <a:r>
              <a:rPr lang="pl-PL" sz="2000" dirty="0" smtClean="0"/>
              <a:t>zadrzewienia śródpolne są </a:t>
            </a:r>
            <a:r>
              <a:rPr lang="pl-PL" sz="2000" dirty="0" smtClean="0"/>
              <a:t>cenne? 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2555776" y="188640"/>
            <a:ext cx="3816424" cy="3672408"/>
          </a:xfrm>
          <a:prstGeom prst="ellipse">
            <a:avLst/>
          </a:prstGeom>
          <a:solidFill>
            <a:schemeClr val="accent6">
              <a:lumMod val="50000"/>
              <a:alpha val="31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l-PL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 </a:t>
            </a:r>
          </a:p>
          <a:p>
            <a:pPr algn="ctr"/>
            <a:r>
              <a:rPr lang="pl-PL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ciała</a:t>
            </a:r>
            <a:endParaRPr lang="pl-PL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Elipsa 4"/>
          <p:cNvSpPr/>
          <p:nvPr/>
        </p:nvSpPr>
        <p:spPr>
          <a:xfrm>
            <a:off x="899592" y="1412776"/>
            <a:ext cx="3744416" cy="3600400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 </a:t>
            </a:r>
          </a:p>
          <a:p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umysłu</a:t>
            </a:r>
            <a:endParaRPr lang="pl-PL" sz="28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lipsa 5"/>
          <p:cNvSpPr/>
          <p:nvPr/>
        </p:nvSpPr>
        <p:spPr>
          <a:xfrm>
            <a:off x="1619672" y="3068960"/>
            <a:ext cx="3672408" cy="3789040"/>
          </a:xfrm>
          <a:prstGeom prst="ellipse">
            <a:avLst/>
          </a:prstGeom>
          <a:solidFill>
            <a:schemeClr val="tx1">
              <a:lumMod val="95000"/>
              <a:lumOff val="5000"/>
              <a:alpha val="31000"/>
            </a:schemeClr>
          </a:solidFill>
          <a:ln>
            <a:solidFill>
              <a:srgbClr val="153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r>
              <a:rPr lang="pl-PL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 </a:t>
            </a:r>
          </a:p>
          <a:p>
            <a:r>
              <a:rPr lang="pl-PL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ekonomiczny</a:t>
            </a:r>
            <a:endParaRPr lang="pl-PL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lipsa 6"/>
          <p:cNvSpPr/>
          <p:nvPr/>
        </p:nvSpPr>
        <p:spPr>
          <a:xfrm>
            <a:off x="3851920" y="3068960"/>
            <a:ext cx="3816424" cy="3789040"/>
          </a:xfrm>
          <a:prstGeom prst="ellipse">
            <a:avLst/>
          </a:prstGeom>
          <a:solidFill>
            <a:srgbClr val="C00000">
              <a:alpha val="31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r"/>
            <a:r>
              <a:rPr 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Jakość </a:t>
            </a:r>
          </a:p>
          <a:p>
            <a:pPr algn="r"/>
            <a:r>
              <a:rPr 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środowiska</a:t>
            </a:r>
            <a:endParaRPr lang="pl-PL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lipsa 7"/>
          <p:cNvSpPr/>
          <p:nvPr/>
        </p:nvSpPr>
        <p:spPr>
          <a:xfrm>
            <a:off x="4499992" y="1412776"/>
            <a:ext cx="3816424" cy="3600400"/>
          </a:xfrm>
          <a:prstGeom prst="ellipse">
            <a:avLst/>
          </a:prstGeom>
          <a:solidFill>
            <a:schemeClr val="accent3">
              <a:lumMod val="50000"/>
              <a:alpha val="31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pl-PL" sz="2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Relacje </a:t>
            </a:r>
          </a:p>
          <a:p>
            <a:pPr algn="r"/>
            <a:r>
              <a:rPr lang="pl-PL" sz="2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społeczne</a:t>
            </a:r>
            <a:endParaRPr lang="pl-PL" sz="28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3131840" y="3212976"/>
            <a:ext cx="27999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DOBROBYT</a:t>
            </a:r>
            <a:endParaRPr lang="pl-PL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  <p:pic>
        <p:nvPicPr>
          <p:cNvPr id="18434" name="Picture 2" descr="http://i1176.photobucket.com/albums/x330/chefurka/Animal%20Biomass_zpsn4yvgzrx.png"/>
          <p:cNvPicPr>
            <a:picLocks noChangeAspect="1" noChangeArrowheads="1"/>
          </p:cNvPicPr>
          <p:nvPr/>
        </p:nvPicPr>
        <p:blipFill>
          <a:blip r:embed="rId2" cstate="print"/>
          <a:srcRect l="3077" t="1613" r="4615" b="18048"/>
          <a:stretch>
            <a:fillRect/>
          </a:stretch>
        </p:blipFill>
        <p:spPr bwMode="auto">
          <a:xfrm>
            <a:off x="288032" y="404664"/>
            <a:ext cx="3779912" cy="6453336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4211960" y="5157192"/>
            <a:ext cx="576064" cy="36004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4211960" y="5661248"/>
            <a:ext cx="576064" cy="36004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4211960" y="6165304"/>
            <a:ext cx="57606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5004048" y="5085184"/>
            <a:ext cx="2934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Zwierzęta dziko żyjące</a:t>
            </a:r>
            <a:endParaRPr lang="pl-PL" sz="24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004048" y="5589240"/>
            <a:ext cx="2856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Zwierzęta hodowlane</a:t>
            </a:r>
            <a:endParaRPr lang="pl-PL" sz="24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5004048" y="6093296"/>
            <a:ext cx="1291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Człowiek</a:t>
            </a:r>
            <a:endParaRPr lang="pl-PL" sz="2400" dirty="0"/>
          </a:p>
        </p:txBody>
      </p:sp>
      <p:grpSp>
        <p:nvGrpSpPr>
          <p:cNvPr id="20" name="Grupa 19"/>
          <p:cNvGrpSpPr/>
          <p:nvPr/>
        </p:nvGrpSpPr>
        <p:grpSpPr>
          <a:xfrm>
            <a:off x="4067944" y="764704"/>
            <a:ext cx="5076056" cy="3960440"/>
            <a:chOff x="4067944" y="764704"/>
            <a:chExt cx="5076056" cy="3960440"/>
          </a:xfrm>
        </p:grpSpPr>
        <p:sp>
          <p:nvSpPr>
            <p:cNvPr id="19" name="Prostokąt 18"/>
            <p:cNvSpPr/>
            <p:nvPr/>
          </p:nvSpPr>
          <p:spPr>
            <a:xfrm>
              <a:off x="4067944" y="764704"/>
              <a:ext cx="5076056" cy="3960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18" name="Grupa 17"/>
            <p:cNvGrpSpPr/>
            <p:nvPr/>
          </p:nvGrpSpPr>
          <p:grpSpPr>
            <a:xfrm>
              <a:off x="4067944" y="980728"/>
              <a:ext cx="5076056" cy="3384376"/>
              <a:chOff x="4438496" y="980728"/>
              <a:chExt cx="4705502" cy="3384376"/>
            </a:xfrm>
          </p:grpSpPr>
          <p:sp>
            <p:nvSpPr>
              <p:cNvPr id="4" name="pole tekstowe 3"/>
              <p:cNvSpPr txBox="1"/>
              <p:nvPr/>
            </p:nvSpPr>
            <p:spPr>
              <a:xfrm>
                <a:off x="4438496" y="980728"/>
                <a:ext cx="47055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400" dirty="0" smtClean="0"/>
                  <a:t>Namiastka lasów – lokalne „ostoje” przyrody (wyspy leśne w „oceanie” pól) </a:t>
                </a:r>
                <a:endParaRPr lang="pl-PL" sz="2400" dirty="0"/>
              </a:p>
            </p:txBody>
          </p:sp>
          <p:pic>
            <p:nvPicPr>
              <p:cNvPr id="1843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5177" t="35063" r="44384" b="34422"/>
              <a:stretch>
                <a:fillRect/>
              </a:stretch>
            </p:blipFill>
            <p:spPr bwMode="auto">
              <a:xfrm>
                <a:off x="4788024" y="2132856"/>
                <a:ext cx="3960440" cy="2232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6" name="pole tekstowe 15"/>
          <p:cNvSpPr txBox="1"/>
          <p:nvPr/>
        </p:nvSpPr>
        <p:spPr>
          <a:xfrm>
            <a:off x="326999" y="450376"/>
            <a:ext cx="572593" cy="623933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>
              <a:lnSpc>
                <a:spcPts val="4400"/>
              </a:lnSpc>
            </a:pPr>
            <a:r>
              <a:rPr lang="pl-PL" sz="2400" dirty="0" smtClean="0"/>
              <a:t>2,0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1,8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1,6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1,4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1,2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1,0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0,8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0,6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0,4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0,2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0,0</a:t>
            </a:r>
            <a:endParaRPr lang="pl-PL" sz="24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6660232" y="6488668"/>
            <a:ext cx="248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dirty="0" smtClean="0"/>
              <a:t> wg Paul </a:t>
            </a:r>
            <a:r>
              <a:rPr lang="pl-PL" dirty="0" err="1" smtClean="0"/>
              <a:t>Chefurka</a:t>
            </a:r>
            <a:r>
              <a:rPr lang="pl-PL" dirty="0" smtClean="0"/>
              <a:t> 2015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866427" y="6457890"/>
            <a:ext cx="320151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000" b="1" dirty="0" smtClean="0"/>
              <a:t>10000 </a:t>
            </a:r>
            <a:r>
              <a:rPr lang="pl-PL" sz="2000" b="1" dirty="0" err="1" smtClean="0"/>
              <a:t>pne</a:t>
            </a:r>
            <a:r>
              <a:rPr lang="pl-PL" sz="2000" b="1" dirty="0" smtClean="0"/>
              <a:t>    1900         2015</a:t>
            </a:r>
            <a:endParaRPr lang="pl-PL" sz="2000" b="1" dirty="0"/>
          </a:p>
        </p:txBody>
      </p:sp>
      <p:sp>
        <p:nvSpPr>
          <p:cNvPr id="22" name="pole tekstowe 21"/>
          <p:cNvSpPr txBox="1"/>
          <p:nvPr/>
        </p:nvSpPr>
        <p:spPr>
          <a:xfrm rot="16200000">
            <a:off x="-414311" y="3568010"/>
            <a:ext cx="1197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/>
              <a:t>Mld ton</a:t>
            </a:r>
            <a:endParaRPr lang="pl-P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Ale nie tylko kwestie etyczne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Praktyczne także! </a:t>
            </a:r>
          </a:p>
          <a:p>
            <a:pPr>
              <a:buNone/>
            </a:pPr>
            <a:r>
              <a:rPr lang="pl-PL" b="1" dirty="0" smtClean="0">
                <a:solidFill>
                  <a:srgbClr val="C00000"/>
                </a:solidFill>
              </a:rPr>
              <a:t>Tzw. </a:t>
            </a:r>
            <a:r>
              <a:rPr lang="pl-PL" b="1" dirty="0" err="1" smtClean="0">
                <a:solidFill>
                  <a:srgbClr val="C00000"/>
                </a:solidFill>
              </a:rPr>
              <a:t>ekosystemowe</a:t>
            </a:r>
            <a:r>
              <a:rPr lang="pl-PL" b="1" dirty="0" smtClean="0">
                <a:solidFill>
                  <a:srgbClr val="C00000"/>
                </a:solidFill>
              </a:rPr>
              <a:t> usługi „świadczone” przez zadrzewienia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55298" name="CorelPhotoPaint.Image.9" r:id="rId3" imgW="15238095" imgH="11428571" progId="">
              <p:embed/>
            </p:oleObj>
          </a:graphicData>
        </a:graphic>
      </p:graphicFrame>
      <p:sp>
        <p:nvSpPr>
          <p:cNvPr id="8195" name="Text Box 10"/>
          <p:cNvSpPr txBox="1">
            <a:spLocks noChangeArrowheads="1"/>
          </p:cNvSpPr>
          <p:nvPr/>
        </p:nvSpPr>
        <p:spPr bwMode="auto">
          <a:xfrm>
            <a:off x="2682875" y="0"/>
            <a:ext cx="6461125" cy="11874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pl-PL" sz="2400"/>
              <a:t>Zagęszczenie owadów zimujących (os./m</a:t>
            </a:r>
            <a:r>
              <a:rPr lang="pl-PL" sz="2400" baseline="30000"/>
              <a:t>2</a:t>
            </a:r>
            <a:r>
              <a:rPr lang="pl-PL" sz="2400"/>
              <a:t>) na polach uprawnych, ekotonie polno-leśnym i wewnątrz zadrzewienia (Karg i Kujawa 2006)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235825" y="5229225"/>
            <a:ext cx="1150938" cy="523875"/>
            <a:chOff x="4649" y="3430"/>
            <a:chExt cx="725" cy="330"/>
          </a:xfrm>
        </p:grpSpPr>
        <p:sp>
          <p:nvSpPr>
            <p:cNvPr id="8203" name="AutoShape 7"/>
            <p:cNvSpPr>
              <a:spLocks noChangeArrowheads="1"/>
            </p:cNvSpPr>
            <p:nvPr/>
          </p:nvSpPr>
          <p:spPr bwMode="auto">
            <a:xfrm>
              <a:off x="4649" y="3430"/>
              <a:ext cx="725" cy="317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34901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4" name="Text Box 12"/>
            <p:cNvSpPr txBox="1">
              <a:spLocks noChangeArrowheads="1"/>
            </p:cNvSpPr>
            <p:nvPr/>
          </p:nvSpPr>
          <p:spPr bwMode="auto">
            <a:xfrm>
              <a:off x="4653" y="3472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~30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356100" y="3284538"/>
            <a:ext cx="1195388" cy="2451100"/>
            <a:chOff x="2398" y="2160"/>
            <a:chExt cx="753" cy="1544"/>
          </a:xfrm>
        </p:grpSpPr>
        <p:sp>
          <p:nvSpPr>
            <p:cNvPr id="8201" name="AutoShape 8"/>
            <p:cNvSpPr>
              <a:spLocks noChangeArrowheads="1"/>
            </p:cNvSpPr>
            <p:nvPr/>
          </p:nvSpPr>
          <p:spPr bwMode="auto">
            <a:xfrm>
              <a:off x="2426" y="2160"/>
              <a:ext cx="725" cy="1542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34901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2" name="Text Box 13"/>
            <p:cNvSpPr txBox="1">
              <a:spLocks noChangeArrowheads="1"/>
            </p:cNvSpPr>
            <p:nvPr/>
          </p:nvSpPr>
          <p:spPr bwMode="auto">
            <a:xfrm>
              <a:off x="2398" y="3416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~180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042988" y="2133600"/>
            <a:ext cx="1154112" cy="3600450"/>
            <a:chOff x="66" y="1434"/>
            <a:chExt cx="727" cy="2268"/>
          </a:xfrm>
        </p:grpSpPr>
        <p:sp>
          <p:nvSpPr>
            <p:cNvPr id="8199" name="AutoShape 9"/>
            <p:cNvSpPr>
              <a:spLocks noChangeArrowheads="1"/>
            </p:cNvSpPr>
            <p:nvPr/>
          </p:nvSpPr>
          <p:spPr bwMode="auto">
            <a:xfrm>
              <a:off x="68" y="1434"/>
              <a:ext cx="725" cy="2268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49019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0" name="Text Box 14"/>
            <p:cNvSpPr txBox="1">
              <a:spLocks noChangeArrowheads="1"/>
            </p:cNvSpPr>
            <p:nvPr/>
          </p:nvSpPr>
          <p:spPr bwMode="auto">
            <a:xfrm>
              <a:off x="66" y="3402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~300</a:t>
              </a:r>
            </a:p>
          </p:txBody>
        </p:sp>
      </p:grpSp>
      <p:sp>
        <p:nvSpPr>
          <p:cNvPr id="13" name="pole tekstowe 12"/>
          <p:cNvSpPr txBox="1"/>
          <p:nvPr/>
        </p:nvSpPr>
        <p:spPr>
          <a:xfrm>
            <a:off x="3491880" y="1844824"/>
            <a:ext cx="5542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latem redukcja szkodników upraw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0" y="0"/>
          <a:ext cx="9144000" cy="6869113"/>
        </p:xfrm>
        <a:graphic>
          <a:graphicData uri="http://schemas.openxmlformats.org/presentationml/2006/ole">
            <p:oleObj spid="_x0000_s56322" name="CorelPhotoPaint.Image.9" r:id="rId3" imgW="8295238" imgH="6228571" progId="">
              <p:embed/>
            </p:oleObj>
          </a:graphicData>
        </a:graphic>
      </p:graphicFrame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5364163" y="4076700"/>
            <a:ext cx="1028700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pl-PL" sz="2400">
                <a:solidFill>
                  <a:srgbClr val="FFFFCC"/>
                </a:solidFill>
              </a:rPr>
              <a:t>Turew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2425700" y="3006725"/>
            <a:ext cx="503238" cy="360363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09538" y="3716338"/>
            <a:ext cx="4437062" cy="2879725"/>
            <a:chOff x="69" y="2341"/>
            <a:chExt cx="2795" cy="1814"/>
          </a:xfrm>
        </p:grpSpPr>
        <p:graphicFrame>
          <p:nvGraphicFramePr>
            <p:cNvPr id="11267" name="Object 8"/>
            <p:cNvGraphicFramePr>
              <a:graphicFrameLocks noChangeAspect="1"/>
            </p:cNvGraphicFramePr>
            <p:nvPr/>
          </p:nvGraphicFramePr>
          <p:xfrm>
            <a:off x="69" y="2341"/>
            <a:ext cx="1808" cy="1814"/>
          </p:xfrm>
          <a:graphic>
            <a:graphicData uri="http://schemas.openxmlformats.org/presentationml/2006/ole">
              <p:oleObj spid="_x0000_s56323" name="CorelPhotoPaint.Image.9" r:id="rId4" imgW="3809524" imgH="3819048" progId="">
                <p:embed/>
              </p:oleObj>
            </a:graphicData>
          </a:graphic>
        </p:graphicFrame>
        <p:sp>
          <p:nvSpPr>
            <p:cNvPr id="11285" name="Text Box 11"/>
            <p:cNvSpPr txBox="1">
              <a:spLocks noChangeArrowheads="1"/>
            </p:cNvSpPr>
            <p:nvPr/>
          </p:nvSpPr>
          <p:spPr bwMode="auto">
            <a:xfrm>
              <a:off x="1338" y="3838"/>
              <a:ext cx="1526" cy="300"/>
            </a:xfrm>
            <a:prstGeom prst="rect">
              <a:avLst/>
            </a:prstGeom>
            <a:solidFill>
              <a:schemeClr val="bg2">
                <a:alpha val="85881"/>
              </a:schemeClr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pl-PL" sz="2400"/>
                <a:t>Harpalus rufipes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323850" y="4703763"/>
            <a:ext cx="1800225" cy="1317625"/>
            <a:chOff x="204" y="2963"/>
            <a:chExt cx="1134" cy="830"/>
          </a:xfrm>
        </p:grpSpPr>
        <p:sp>
          <p:nvSpPr>
            <p:cNvPr id="11273" name="Oval 12"/>
            <p:cNvSpPr>
              <a:spLocks noChangeArrowheads="1"/>
            </p:cNvSpPr>
            <p:nvPr/>
          </p:nvSpPr>
          <p:spPr bwMode="auto">
            <a:xfrm>
              <a:off x="1028" y="2963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4" name="Oval 13"/>
            <p:cNvSpPr>
              <a:spLocks noChangeArrowheads="1"/>
            </p:cNvSpPr>
            <p:nvPr/>
          </p:nvSpPr>
          <p:spPr bwMode="auto">
            <a:xfrm>
              <a:off x="657" y="3113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5" name="Oval 14"/>
            <p:cNvSpPr>
              <a:spLocks noChangeArrowheads="1"/>
            </p:cNvSpPr>
            <p:nvPr/>
          </p:nvSpPr>
          <p:spPr bwMode="auto">
            <a:xfrm>
              <a:off x="748" y="32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6" name="Oval 15"/>
            <p:cNvSpPr>
              <a:spLocks noChangeArrowheads="1"/>
            </p:cNvSpPr>
            <p:nvPr/>
          </p:nvSpPr>
          <p:spPr bwMode="auto">
            <a:xfrm>
              <a:off x="839" y="3475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7" name="Oval 16"/>
            <p:cNvSpPr>
              <a:spLocks noChangeArrowheads="1"/>
            </p:cNvSpPr>
            <p:nvPr/>
          </p:nvSpPr>
          <p:spPr bwMode="auto">
            <a:xfrm>
              <a:off x="431" y="3249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8" name="Oval 17"/>
            <p:cNvSpPr>
              <a:spLocks noChangeArrowheads="1"/>
            </p:cNvSpPr>
            <p:nvPr/>
          </p:nvSpPr>
          <p:spPr bwMode="auto">
            <a:xfrm>
              <a:off x="521" y="3430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9" name="Oval 18"/>
            <p:cNvSpPr>
              <a:spLocks noChangeArrowheads="1"/>
            </p:cNvSpPr>
            <p:nvPr/>
          </p:nvSpPr>
          <p:spPr bwMode="auto">
            <a:xfrm>
              <a:off x="612" y="361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0" name="Oval 19"/>
            <p:cNvSpPr>
              <a:spLocks noChangeArrowheads="1"/>
            </p:cNvSpPr>
            <p:nvPr/>
          </p:nvSpPr>
          <p:spPr bwMode="auto">
            <a:xfrm>
              <a:off x="249" y="3385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1" name="Oval 20"/>
            <p:cNvSpPr>
              <a:spLocks noChangeArrowheads="1"/>
            </p:cNvSpPr>
            <p:nvPr/>
          </p:nvSpPr>
          <p:spPr bwMode="auto">
            <a:xfrm>
              <a:off x="204" y="361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2" name="Oval 21"/>
            <p:cNvSpPr>
              <a:spLocks noChangeArrowheads="1"/>
            </p:cNvSpPr>
            <p:nvPr/>
          </p:nvSpPr>
          <p:spPr bwMode="auto">
            <a:xfrm>
              <a:off x="385" y="370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3" name="Oval 22"/>
            <p:cNvSpPr>
              <a:spLocks noChangeArrowheads="1"/>
            </p:cNvSpPr>
            <p:nvPr/>
          </p:nvSpPr>
          <p:spPr bwMode="auto">
            <a:xfrm>
              <a:off x="1145" y="30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4" name="Oval 23"/>
            <p:cNvSpPr>
              <a:spLocks noChangeArrowheads="1"/>
            </p:cNvSpPr>
            <p:nvPr/>
          </p:nvSpPr>
          <p:spPr bwMode="auto">
            <a:xfrm>
              <a:off x="1247" y="32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0" y="0"/>
          <a:ext cx="9144000" cy="6886575"/>
        </p:xfrm>
        <a:graphic>
          <a:graphicData uri="http://schemas.openxmlformats.org/presentationml/2006/ole">
            <p:oleObj spid="_x0000_s57346" name="CorelPhotoPaint.Image.9" r:id="rId3" imgW="8333333" imgH="6276190" progId="">
              <p:embed/>
            </p:oleObj>
          </a:graphicData>
        </a:graphic>
      </p:graphicFrame>
      <p:sp>
        <p:nvSpPr>
          <p:cNvPr id="12291" name="Strzałka w prawo 18"/>
          <p:cNvSpPr>
            <a:spLocks noChangeArrowheads="1"/>
          </p:cNvSpPr>
          <p:nvPr/>
        </p:nvSpPr>
        <p:spPr bwMode="auto">
          <a:xfrm rot="1096664">
            <a:off x="2152650" y="2670175"/>
            <a:ext cx="2089150" cy="1368425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FF3300">
              <a:alpha val="34901"/>
            </a:srgbClr>
          </a:solidFill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sp>
        <p:nvSpPr>
          <p:cNvPr id="12292" name="Strzałka w prawo 19"/>
          <p:cNvSpPr>
            <a:spLocks noChangeArrowheads="1"/>
          </p:cNvSpPr>
          <p:nvPr/>
        </p:nvSpPr>
        <p:spPr bwMode="auto">
          <a:xfrm rot="-9618405">
            <a:off x="2428875" y="2289175"/>
            <a:ext cx="2087563" cy="431800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FF3300">
              <a:alpha val="34901"/>
            </a:srgbClr>
          </a:solidFill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pic>
        <p:nvPicPr>
          <p:cNvPr id="12293" name="Picture 43"/>
          <p:cNvPicPr>
            <a:picLocks noChangeAspect="1" noChangeArrowheads="1"/>
          </p:cNvPicPr>
          <p:nvPr/>
        </p:nvPicPr>
        <p:blipFill>
          <a:blip r:embed="rId4" cstate="print"/>
          <a:srcRect t="21638" b="2953"/>
          <a:stretch>
            <a:fillRect/>
          </a:stretch>
        </p:blipFill>
        <p:spPr bwMode="auto">
          <a:xfrm>
            <a:off x="3276600" y="260350"/>
            <a:ext cx="2590800" cy="19605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grpSp>
        <p:nvGrpSpPr>
          <p:cNvPr id="2" name="Grupa 26"/>
          <p:cNvGrpSpPr>
            <a:grpSpLocks/>
          </p:cNvGrpSpPr>
          <p:nvPr/>
        </p:nvGrpSpPr>
        <p:grpSpPr bwMode="auto">
          <a:xfrm>
            <a:off x="2627313" y="4076700"/>
            <a:ext cx="6408737" cy="2781300"/>
            <a:chOff x="2627784" y="4077072"/>
            <a:chExt cx="6408266" cy="2780928"/>
          </a:xfrm>
        </p:grpSpPr>
        <p:sp>
          <p:nvSpPr>
            <p:cNvPr id="12295" name="Text Box 25"/>
            <p:cNvSpPr txBox="1">
              <a:spLocks noChangeArrowheads="1"/>
            </p:cNvSpPr>
            <p:nvPr/>
          </p:nvSpPr>
          <p:spPr bwMode="auto">
            <a:xfrm>
              <a:off x="6659563" y="6491288"/>
              <a:ext cx="2376487" cy="3667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FF3300"/>
                  </a:solidFill>
                </a:rPr>
                <a:t>Kujawa i in. 2006</a:t>
              </a:r>
            </a:p>
          </p:txBody>
        </p:sp>
        <p:sp>
          <p:nvSpPr>
            <p:cNvPr id="12296" name="pole tekstowe 25"/>
            <p:cNvSpPr txBox="1">
              <a:spLocks noChangeArrowheads="1"/>
            </p:cNvSpPr>
            <p:nvPr/>
          </p:nvSpPr>
          <p:spPr bwMode="auto">
            <a:xfrm>
              <a:off x="2627784" y="4077072"/>
              <a:ext cx="5918608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l-PL" sz="2800" b="1"/>
                <a:t>Zadrzewienie jest </a:t>
              </a:r>
            </a:p>
            <a:p>
              <a:r>
                <a:rPr lang="pl-PL" sz="2800" b="1"/>
                <a:t>„eksporterem” drapieżników </a:t>
              </a:r>
            </a:p>
            <a:p>
              <a:r>
                <a:rPr lang="pl-PL" sz="2800" b="1"/>
                <a:t>żerujących na polach uprawnych </a:t>
              </a: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ph/>
          </p:nvPr>
        </p:nvGraphicFramePr>
        <p:xfrm>
          <a:off x="755650" y="620713"/>
          <a:ext cx="7572375" cy="5851525"/>
        </p:xfrm>
        <a:graphic>
          <a:graphicData uri="http://schemas.openxmlformats.org/presentationml/2006/ole">
            <p:oleObj spid="_x0000_s58370" name="CorelPhotoPaint.Image.9" r:id="rId3" imgW="10057143" imgH="7771429" progId="">
              <p:embed/>
            </p:oleObj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95288" y="115888"/>
            <a:ext cx="8353425" cy="5191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/>
              <a:t>Loty żerowiskowe trznadla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83188" y="6491288"/>
            <a:ext cx="3960812" cy="3667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Wuczyński i Grzesiak, mat. niepubl.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581128"/>
            <a:ext cx="269819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827584" y="6488668"/>
            <a:ext cx="135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A. </a:t>
            </a:r>
            <a:r>
              <a:rPr lang="pl-PL" dirty="0" err="1" smtClean="0"/>
              <a:t>Tepte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upload.wikimedia.org/wikipedia/commons/0/01/Global_temperature_1ka.png"/>
          <p:cNvPicPr>
            <a:picLocks noChangeAspect="1" noChangeArrowheads="1"/>
          </p:cNvPicPr>
          <p:nvPr/>
        </p:nvPicPr>
        <p:blipFill>
          <a:blip r:embed="rId2" cstate="print"/>
          <a:srcRect l="2571" r="3226"/>
          <a:stretch>
            <a:fillRect/>
          </a:stretch>
        </p:blipFill>
        <p:spPr bwMode="auto">
          <a:xfrm>
            <a:off x="440619" y="1052736"/>
            <a:ext cx="8645389" cy="5445224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1763688" y="1700808"/>
            <a:ext cx="6337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C00000"/>
                </a:solidFill>
              </a:rPr>
              <a:t>Temperatura na Ziemi od 1000 </a:t>
            </a:r>
            <a:r>
              <a:rPr lang="pl-PL" sz="3200" b="1" dirty="0" err="1" smtClean="0">
                <a:solidFill>
                  <a:srgbClr val="C00000"/>
                </a:solidFill>
              </a:rPr>
              <a:t>r</a:t>
            </a:r>
            <a:r>
              <a:rPr lang="pl-PL" sz="3200" b="1" dirty="0" smtClean="0">
                <a:solidFill>
                  <a:srgbClr val="C00000"/>
                </a:solidFill>
              </a:rPr>
              <a:t> n.e.</a:t>
            </a:r>
            <a:endParaRPr lang="pl-PL" sz="3200" b="1" dirty="0">
              <a:solidFill>
                <a:srgbClr val="C0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440619" y="5949280"/>
            <a:ext cx="873989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1000            1200          1400           1600           1800       2000</a:t>
            </a:r>
            <a:endParaRPr lang="pl-PL" sz="2800" dirty="0"/>
          </a:p>
        </p:txBody>
      </p:sp>
      <p:sp>
        <p:nvSpPr>
          <p:cNvPr id="6" name="Prostokąt 5"/>
          <p:cNvSpPr/>
          <p:nvPr/>
        </p:nvSpPr>
        <p:spPr>
          <a:xfrm>
            <a:off x="8073467" y="1268760"/>
            <a:ext cx="1080120" cy="52565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40943" y="1114866"/>
            <a:ext cx="822661" cy="493840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lnSpc>
                <a:spcPts val="3800"/>
              </a:lnSpc>
            </a:pPr>
            <a:r>
              <a:rPr lang="pl-PL" sz="2800" dirty="0" smtClean="0"/>
              <a:t>14,5</a:t>
            </a:r>
          </a:p>
          <a:p>
            <a:pPr>
              <a:lnSpc>
                <a:spcPts val="3800"/>
              </a:lnSpc>
            </a:pPr>
            <a:endParaRPr lang="pl-PL" sz="2800" dirty="0" smtClean="0"/>
          </a:p>
          <a:p>
            <a:pPr>
              <a:lnSpc>
                <a:spcPts val="3800"/>
              </a:lnSpc>
            </a:pPr>
            <a:endParaRPr lang="pl-PL" sz="2800" dirty="0" smtClean="0"/>
          </a:p>
          <a:p>
            <a:pPr>
              <a:lnSpc>
                <a:spcPts val="3800"/>
              </a:lnSpc>
            </a:pPr>
            <a:r>
              <a:rPr lang="pl-PL" sz="2800" dirty="0" smtClean="0"/>
              <a:t>14,0</a:t>
            </a:r>
          </a:p>
          <a:p>
            <a:pPr>
              <a:lnSpc>
                <a:spcPts val="3800"/>
              </a:lnSpc>
            </a:pPr>
            <a:endParaRPr lang="pl-PL" sz="2800" dirty="0" smtClean="0"/>
          </a:p>
          <a:p>
            <a:pPr>
              <a:lnSpc>
                <a:spcPts val="3800"/>
              </a:lnSpc>
            </a:pPr>
            <a:endParaRPr lang="pl-PL" sz="2800" dirty="0" smtClean="0"/>
          </a:p>
          <a:p>
            <a:pPr>
              <a:lnSpc>
                <a:spcPts val="3800"/>
              </a:lnSpc>
            </a:pPr>
            <a:r>
              <a:rPr lang="pl-PL" sz="2800" dirty="0" smtClean="0"/>
              <a:t>13,5</a:t>
            </a:r>
          </a:p>
          <a:p>
            <a:pPr>
              <a:lnSpc>
                <a:spcPts val="3800"/>
              </a:lnSpc>
            </a:pPr>
            <a:endParaRPr lang="pl-PL" sz="2800" dirty="0" smtClean="0"/>
          </a:p>
          <a:p>
            <a:pPr>
              <a:lnSpc>
                <a:spcPts val="3800"/>
              </a:lnSpc>
            </a:pPr>
            <a:endParaRPr lang="pl-PL" sz="2800" dirty="0" smtClean="0"/>
          </a:p>
          <a:p>
            <a:pPr>
              <a:lnSpc>
                <a:spcPts val="3800"/>
              </a:lnSpc>
            </a:pPr>
            <a:r>
              <a:rPr lang="pl-PL" sz="2800" dirty="0" smtClean="0"/>
              <a:t>13,0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067944" y="633478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Rok</a:t>
            </a:r>
            <a:endParaRPr lang="pl-PL" sz="28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55576" y="908720"/>
            <a:ext cx="50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aseline="30000" dirty="0" err="1" smtClean="0"/>
              <a:t>o</a:t>
            </a:r>
            <a:r>
              <a:rPr lang="pl-PL" sz="2800" dirty="0" err="1" smtClean="0"/>
              <a:t>C</a:t>
            </a:r>
            <a:endParaRPr lang="pl-PL" sz="2800" dirty="0"/>
          </a:p>
        </p:txBody>
      </p:sp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r>
              <a:rPr lang="pl-PL" sz="3200" dirty="0" smtClean="0"/>
              <a:t>Zadrzewienia, stawki, struktura krajobrazu … </a:t>
            </a:r>
            <a:br>
              <a:rPr lang="pl-PL" sz="3200" dirty="0" smtClean="0"/>
            </a:br>
            <a:r>
              <a:rPr lang="pl-PL" sz="3200" dirty="0" smtClean="0"/>
              <a:t>w szerszym kontekście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https://www.sciencenewsforstudents.org/sites/default/files/scald-image/011817_TS_hottest-year_inline.png"/>
          <p:cNvPicPr>
            <a:picLocks noChangeAspect="1" noChangeArrowheads="1"/>
          </p:cNvPicPr>
          <p:nvPr/>
        </p:nvPicPr>
        <p:blipFill>
          <a:blip r:embed="rId2" cstate="print"/>
          <a:srcRect t="6951"/>
          <a:stretch>
            <a:fillRect/>
          </a:stretch>
        </p:blipFill>
        <p:spPr bwMode="auto">
          <a:xfrm>
            <a:off x="119366" y="476672"/>
            <a:ext cx="8845122" cy="6381328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2987824" y="0"/>
            <a:ext cx="3459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</a:rPr>
              <a:t>Zanikający lód Arktyki</a:t>
            </a:r>
            <a:endParaRPr lang="pl-PL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klimada.mos.gov.pl/wp-content/uploads/2013/05/rys4-temperatura_powietrza_usrednione_w_lecieizim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8892480" cy="4052432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0" y="0"/>
            <a:ext cx="7118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C00000"/>
                </a:solidFill>
              </a:rPr>
              <a:t>A co z klimatem w  przyszłości  w Polsce?</a:t>
            </a:r>
            <a:endParaRPr lang="pl-PL" sz="3200" b="1" dirty="0">
              <a:solidFill>
                <a:srgbClr val="C00000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51520" y="4797152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/>
              <a:t>Projekt KLIMADA „Opracowanie i wdrożenie strategicznego planu adaptacji dla sektorów i obszarów wrażliwych na zmiany klimatu”</a:t>
            </a:r>
          </a:p>
          <a:p>
            <a:r>
              <a:rPr lang="pl-PL" sz="2400" b="1" dirty="0" smtClean="0"/>
              <a:t>Koordynacja: prof. M. Sadowski</a:t>
            </a:r>
            <a:endParaRPr lang="pl-PL" sz="2400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99592" y="6021288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</a:rPr>
              <a:t>Zadrzewienia mogą łagodzić pogodowe ekstrema</a:t>
            </a:r>
            <a:endParaRPr lang="pl-PL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9006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Jak sobie radzimy? Polska liderem „ekologii</a:t>
            </a:r>
            <a:r>
              <a:rPr lang="pl-PL" sz="2800" dirty="0" smtClean="0"/>
              <a:t>” ?</a:t>
            </a:r>
            <a:endParaRPr lang="pl-PL" sz="2800" dirty="0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12922" r="2323" b="39344"/>
          <a:stretch>
            <a:fillRect/>
          </a:stretch>
        </p:blipFill>
        <p:spPr bwMode="auto">
          <a:xfrm>
            <a:off x="172252" y="980728"/>
            <a:ext cx="87849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683568" y="3501008"/>
            <a:ext cx="74985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Ranking 154 państw: jakość życia, środowiska  i </a:t>
            </a:r>
            <a:r>
              <a:rPr lang="pl-PL" sz="2400" dirty="0" smtClean="0"/>
              <a:t>ekonomii </a:t>
            </a:r>
          </a:p>
          <a:p>
            <a:r>
              <a:rPr lang="pl-PL" sz="2400" dirty="0" smtClean="0"/>
              <a:t>(od 1996 roku)</a:t>
            </a:r>
            <a:endParaRPr lang="pl-PL" sz="2400" dirty="0" smtClean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755576" y="4293096"/>
          <a:ext cx="756084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210"/>
                <a:gridCol w="1890210"/>
                <a:gridCol w="1890210"/>
                <a:gridCol w="189021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2400" dirty="0" smtClean="0"/>
                        <a:t>Kraj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Jakość</a:t>
                      </a:r>
                      <a:r>
                        <a:rPr lang="pl-PL" sz="2400" baseline="0" dirty="0" smtClean="0"/>
                        <a:t> życia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Jakość</a:t>
                      </a:r>
                      <a:r>
                        <a:rPr lang="pl-PL" sz="2400" baseline="0" dirty="0" smtClean="0"/>
                        <a:t> e</a:t>
                      </a:r>
                      <a:r>
                        <a:rPr lang="pl-PL" sz="2400" dirty="0" smtClean="0"/>
                        <a:t>konomii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Jakość środowiska</a:t>
                      </a:r>
                      <a:endParaRPr lang="pl-PL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Polska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29 </a:t>
                      </a:r>
                      <a:r>
                        <a:rPr lang="pl-PL" sz="2400" dirty="0" smtClean="0">
                          <a:sym typeface="Wingdings" pitchFamily="2" charset="2"/>
                        </a:rPr>
                        <a:t> 16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58 </a:t>
                      </a:r>
                      <a:r>
                        <a:rPr lang="pl-PL" sz="2400" dirty="0" smtClean="0">
                          <a:sym typeface="Wingdings" pitchFamily="2" charset="2"/>
                        </a:rPr>
                        <a:t> 14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99 </a:t>
                      </a:r>
                      <a:r>
                        <a:rPr lang="pl-PL" sz="2400" dirty="0" smtClean="0">
                          <a:sym typeface="Wingdings" pitchFamily="2" charset="2"/>
                        </a:rPr>
                        <a:t> 104</a:t>
                      </a:r>
                      <a:endParaRPr lang="pl-PL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Czechy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13 </a:t>
                      </a:r>
                      <a:r>
                        <a:rPr lang="pl-PL" sz="2400" dirty="0" smtClean="0">
                          <a:sym typeface="Wingdings" pitchFamily="2" charset="2"/>
                        </a:rPr>
                        <a:t> 11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11 </a:t>
                      </a:r>
                      <a:r>
                        <a:rPr lang="pl-PL" sz="2400" dirty="0" smtClean="0">
                          <a:sym typeface="Wingdings" pitchFamily="2" charset="2"/>
                        </a:rPr>
                        <a:t> 5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146 </a:t>
                      </a:r>
                      <a:r>
                        <a:rPr lang="pl-PL" sz="2400" dirty="0" smtClean="0">
                          <a:sym typeface="Wingdings" pitchFamily="2" charset="2"/>
                        </a:rPr>
                        <a:t> 129</a:t>
                      </a:r>
                      <a:endParaRPr lang="pl-PL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Słowacja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16 </a:t>
                      </a:r>
                      <a:r>
                        <a:rPr lang="pl-PL" sz="2400" dirty="0" smtClean="0">
                          <a:sym typeface="Wingdings" pitchFamily="2" charset="2"/>
                        </a:rPr>
                        <a:t> 20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31 </a:t>
                      </a:r>
                      <a:r>
                        <a:rPr lang="pl-PL" sz="2400" dirty="0" smtClean="0">
                          <a:sym typeface="Wingdings" pitchFamily="2" charset="2"/>
                        </a:rPr>
                        <a:t> 27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101</a:t>
                      </a:r>
                      <a:r>
                        <a:rPr lang="pl-PL" sz="2400" baseline="0" dirty="0" smtClean="0"/>
                        <a:t> </a:t>
                      </a:r>
                      <a:r>
                        <a:rPr lang="pl-PL" sz="2400" baseline="0" dirty="0" smtClean="0">
                          <a:sym typeface="Wingdings" pitchFamily="2" charset="2"/>
                        </a:rPr>
                        <a:t> 83</a:t>
                      </a:r>
                      <a:endParaRPr lang="pl-PL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2555776" y="188640"/>
            <a:ext cx="3816424" cy="3672408"/>
          </a:xfrm>
          <a:prstGeom prst="ellipse">
            <a:avLst/>
          </a:prstGeom>
          <a:solidFill>
            <a:schemeClr val="accent6">
              <a:lumMod val="50000"/>
              <a:alpha val="31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l-PL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Dobry stan </a:t>
            </a:r>
          </a:p>
          <a:p>
            <a:pPr algn="ctr"/>
            <a:r>
              <a:rPr lang="pl-PL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ciała</a:t>
            </a:r>
            <a:endParaRPr lang="pl-PL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Elipsa 4"/>
          <p:cNvSpPr/>
          <p:nvPr/>
        </p:nvSpPr>
        <p:spPr>
          <a:xfrm>
            <a:off x="899592" y="1412776"/>
            <a:ext cx="3744416" cy="3600400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Dobry</a:t>
            </a:r>
          </a:p>
          <a:p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 </a:t>
            </a:r>
          </a:p>
          <a:p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umysłu</a:t>
            </a:r>
            <a:endParaRPr lang="pl-PL" sz="28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lipsa 5"/>
          <p:cNvSpPr/>
          <p:nvPr/>
        </p:nvSpPr>
        <p:spPr>
          <a:xfrm>
            <a:off x="1619672" y="3068960"/>
            <a:ext cx="3672408" cy="3789040"/>
          </a:xfrm>
          <a:prstGeom prst="ellipse">
            <a:avLst/>
          </a:prstGeom>
          <a:solidFill>
            <a:schemeClr val="tx1">
              <a:lumMod val="95000"/>
              <a:lumOff val="5000"/>
              <a:alpha val="31000"/>
            </a:schemeClr>
          </a:solidFill>
          <a:ln>
            <a:solidFill>
              <a:srgbClr val="153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r>
              <a:rPr lang="pl-PL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Dobry stan </a:t>
            </a:r>
          </a:p>
          <a:p>
            <a:r>
              <a:rPr lang="pl-PL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ekonomiczny</a:t>
            </a:r>
            <a:endParaRPr lang="pl-PL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lipsa 6"/>
          <p:cNvSpPr/>
          <p:nvPr/>
        </p:nvSpPr>
        <p:spPr>
          <a:xfrm>
            <a:off x="3851920" y="3068960"/>
            <a:ext cx="3816424" cy="3789040"/>
          </a:xfrm>
          <a:prstGeom prst="ellipse">
            <a:avLst/>
          </a:prstGeom>
          <a:solidFill>
            <a:srgbClr val="C00000">
              <a:alpha val="31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b" anchorCtr="0"/>
          <a:lstStyle/>
          <a:p>
            <a:pPr algn="r"/>
            <a:r>
              <a:rPr lang="pl-PL" sz="4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Zdegradowane</a:t>
            </a:r>
          </a:p>
          <a:p>
            <a:pPr algn="r"/>
            <a:r>
              <a:rPr lang="pl-PL" sz="4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środowisko</a:t>
            </a:r>
            <a:endParaRPr lang="pl-PL" sz="40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lipsa 7"/>
          <p:cNvSpPr/>
          <p:nvPr/>
        </p:nvSpPr>
        <p:spPr>
          <a:xfrm>
            <a:off x="4499992" y="1412776"/>
            <a:ext cx="3816424" cy="3600400"/>
          </a:xfrm>
          <a:prstGeom prst="ellipse">
            <a:avLst/>
          </a:prstGeom>
          <a:solidFill>
            <a:schemeClr val="accent3">
              <a:lumMod val="50000"/>
              <a:alpha val="31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pl-PL" sz="2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Dobre relacje </a:t>
            </a:r>
          </a:p>
          <a:p>
            <a:pPr algn="r"/>
            <a:r>
              <a:rPr lang="pl-PL" sz="2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społeczne</a:t>
            </a:r>
            <a:endParaRPr lang="pl-PL" sz="28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211960" y="2780928"/>
            <a:ext cx="7553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pl-PL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://old.zpkww.pl/download/2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7899678" cy="5187456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971600" y="0"/>
            <a:ext cx="71111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C00000"/>
                </a:solidFill>
              </a:rPr>
              <a:t>Wielkie znaczenie parków krajobrazowych </a:t>
            </a:r>
          </a:p>
          <a:p>
            <a:pPr algn="ctr"/>
            <a:r>
              <a:rPr lang="pl-PL" sz="2800" b="1" dirty="0" smtClean="0">
                <a:solidFill>
                  <a:srgbClr val="C00000"/>
                </a:solidFill>
              </a:rPr>
              <a:t>w realizacji modelu zrównoważonego rozwoju </a:t>
            </a:r>
            <a:endParaRPr lang="pl-PL" sz="2800" b="1" dirty="0">
              <a:solidFill>
                <a:srgbClr val="C0000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796136" y="6858000"/>
            <a:ext cx="5635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Niedawny przykład: sposób na ograniczenie skutków złego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Podsumowanie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120680"/>
          </a:xfrm>
        </p:spPr>
        <p:txBody>
          <a:bodyPr>
            <a:normAutofit lnSpcReduction="10000"/>
          </a:bodyPr>
          <a:lstStyle/>
          <a:p>
            <a:r>
              <a:rPr lang="pl-PL" sz="2800" dirty="0" smtClean="0"/>
              <a:t>Mozaikowa struktura krajobrazu warunkiem trwałego dobrobytu (wszechstronnie rozumianego)</a:t>
            </a:r>
          </a:p>
          <a:p>
            <a:r>
              <a:rPr lang="pl-PL" sz="2800" dirty="0" smtClean="0"/>
              <a:t>Znaczenie </a:t>
            </a:r>
            <a:r>
              <a:rPr lang="pl-PL" sz="2800" dirty="0" smtClean="0"/>
              <a:t>zadrzewień i zbiorników śródpolnych </a:t>
            </a:r>
            <a:r>
              <a:rPr lang="pl-PL" sz="2800" dirty="0" smtClean="0"/>
              <a:t>– bardzo ważne , zwłaszcza dla przyszłych pokoleń (zmiana klimatu!)</a:t>
            </a:r>
            <a:endParaRPr lang="pl-PL" sz="2800" dirty="0" smtClean="0"/>
          </a:p>
          <a:p>
            <a:r>
              <a:rPr lang="pl-PL" sz="2800" b="1" dirty="0" smtClean="0">
                <a:solidFill>
                  <a:srgbClr val="C00000"/>
                </a:solidFill>
              </a:rPr>
              <a:t>Ogromnie </a:t>
            </a:r>
            <a:r>
              <a:rPr lang="pl-PL" sz="2800" b="1" dirty="0" smtClean="0">
                <a:solidFill>
                  <a:srgbClr val="C00000"/>
                </a:solidFill>
              </a:rPr>
              <a:t>ważne znaczenie </a:t>
            </a:r>
            <a:r>
              <a:rPr lang="pl-PL" sz="2800" b="1" dirty="0" smtClean="0">
                <a:solidFill>
                  <a:srgbClr val="C00000"/>
                </a:solidFill>
              </a:rPr>
              <a:t>parków krajobrazowych w zachowaniu, promowaniu i poprawianiu struktury krajobrazu </a:t>
            </a:r>
          </a:p>
          <a:p>
            <a:r>
              <a:rPr lang="pl-PL" sz="2800" b="1" dirty="0" smtClean="0">
                <a:solidFill>
                  <a:srgbClr val="C00000"/>
                </a:solidFill>
              </a:rPr>
              <a:t>Pozycja parków krajobrazowych powinna być o wiele silniejsza, niż obecnie</a:t>
            </a:r>
            <a:endParaRPr lang="pl-PL" sz="28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LGD_Ekspertyza\Zdjecia\Objazd\tn_50D_28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00123" cy="3068960"/>
          </a:xfrm>
          <a:prstGeom prst="rect">
            <a:avLst/>
          </a:prstGeom>
          <a:noFill/>
        </p:spPr>
      </p:pic>
      <p:pic>
        <p:nvPicPr>
          <p:cNvPr id="1027" name="Picture 3" descr="D:\LGD_Ekspertyza\Zdjecia\Objazd\tn_50D_29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603440" cy="3068960"/>
          </a:xfrm>
          <a:prstGeom prst="rect">
            <a:avLst/>
          </a:prstGeom>
          <a:noFill/>
        </p:spPr>
      </p:pic>
      <p:pic>
        <p:nvPicPr>
          <p:cNvPr id="1029" name="Picture 5" descr="D:\LGD_Ekspertyza\Zdjecia\Objazd_stawki_2\300dpi\male\tn_A_50D_29407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0" y="3789040"/>
            <a:ext cx="4601193" cy="3068960"/>
          </a:xfrm>
          <a:prstGeom prst="rect">
            <a:avLst/>
          </a:prstGeom>
          <a:noFill/>
        </p:spPr>
      </p:pic>
      <p:pic>
        <p:nvPicPr>
          <p:cNvPr id="1030" name="Picture 6" descr="D:\LGD_Ekspertyza\Zdjecia\Objazd_stawki_3\300dpi\male\tn_A_50D_29597.JP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4542806" y="3789040"/>
            <a:ext cx="4601193" cy="3068960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3131840" y="3212976"/>
            <a:ext cx="2962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Dziękuję za uwagę!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0" y="44624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C00000"/>
                </a:solidFill>
              </a:rPr>
              <a:t>Przestrzeń życiowa: </a:t>
            </a:r>
          </a:p>
          <a:p>
            <a:pPr algn="ctr"/>
            <a:r>
              <a:rPr lang="pl-PL" sz="2400" dirty="0" smtClean="0"/>
              <a:t>pojedyncze środowiska </a:t>
            </a:r>
            <a:r>
              <a:rPr lang="pl-PL" sz="2400" dirty="0" smtClean="0"/>
              <a:t>(elementy krajobrazu</a:t>
            </a:r>
            <a:r>
              <a:rPr lang="pl-PL" sz="2400" dirty="0" smtClean="0"/>
              <a:t>)  </a:t>
            </a:r>
          </a:p>
          <a:p>
            <a:pPr algn="ctr"/>
            <a:endParaRPr lang="pl-PL" sz="2400" dirty="0" smtClean="0"/>
          </a:p>
          <a:p>
            <a:pPr algn="ctr"/>
            <a:endParaRPr lang="pl-PL" sz="2400" dirty="0" smtClean="0"/>
          </a:p>
          <a:p>
            <a:pPr algn="ctr"/>
            <a:endParaRPr lang="pl-PL" sz="2400" dirty="0" smtClean="0"/>
          </a:p>
          <a:p>
            <a:pPr algn="ctr"/>
            <a:endParaRPr lang="pl-PL" sz="2400" dirty="0" smtClean="0"/>
          </a:p>
          <a:p>
            <a:pPr algn="ctr"/>
            <a:endParaRPr lang="pl-PL" sz="2400" dirty="0" smtClean="0"/>
          </a:p>
          <a:p>
            <a:pPr algn="ctr"/>
            <a:endParaRPr lang="pl-PL" sz="2400" dirty="0" smtClean="0"/>
          </a:p>
          <a:p>
            <a:pPr algn="ctr"/>
            <a:r>
              <a:rPr lang="pl-PL" sz="2400" dirty="0" smtClean="0"/>
              <a:t>czy </a:t>
            </a:r>
            <a:r>
              <a:rPr lang="pl-PL" sz="2400" dirty="0" smtClean="0"/>
              <a:t>krajobraz ?</a:t>
            </a:r>
            <a:endParaRPr lang="pl-PL" sz="2400" dirty="0"/>
          </a:p>
        </p:txBody>
      </p:sp>
      <p:pic>
        <p:nvPicPr>
          <p:cNvPr id="97281" name="Picture 1" descr="C:\Users\Krzysztof Kujawa\Desktop\prez\1200\tn_50D_119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2808312" cy="1872208"/>
          </a:xfrm>
          <a:prstGeom prst="rect">
            <a:avLst/>
          </a:prstGeom>
          <a:noFill/>
        </p:spPr>
      </p:pic>
      <p:pic>
        <p:nvPicPr>
          <p:cNvPr id="97282" name="Picture 2" descr="C:\Users\Krzysztof Kujawa\Desktop\prez\1200\tn_50D_139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124744"/>
            <a:ext cx="2808312" cy="1872208"/>
          </a:xfrm>
          <a:prstGeom prst="rect">
            <a:avLst/>
          </a:prstGeom>
          <a:noFill/>
        </p:spPr>
      </p:pic>
      <p:pic>
        <p:nvPicPr>
          <p:cNvPr id="97283" name="Picture 3" descr="C:\Users\Krzysztof Kujawa\Desktop\prez\1200\tn_50D_142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124744"/>
            <a:ext cx="2808312" cy="1872208"/>
          </a:xfrm>
          <a:prstGeom prst="rect">
            <a:avLst/>
          </a:prstGeom>
          <a:noFill/>
        </p:spPr>
      </p:pic>
      <p:pic>
        <p:nvPicPr>
          <p:cNvPr id="97284" name="Picture 4" descr="C:\Users\Krzysztof Kujawa\Desktop\prez\1200\tn_50D_28863.JPG"/>
          <p:cNvPicPr>
            <a:picLocks noChangeAspect="1" noChangeArrowheads="1"/>
          </p:cNvPicPr>
          <p:nvPr/>
        </p:nvPicPr>
        <p:blipFill>
          <a:blip r:embed="rId5" cstate="print"/>
          <a:srcRect t="8495" b="34324"/>
          <a:stretch>
            <a:fillRect/>
          </a:stretch>
        </p:blipFill>
        <p:spPr bwMode="auto">
          <a:xfrm>
            <a:off x="539552" y="3501008"/>
            <a:ext cx="8135600" cy="31030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pole tekstowe 6"/>
          <p:cNvSpPr txBox="1"/>
          <p:nvPr/>
        </p:nvSpPr>
        <p:spPr>
          <a:xfrm>
            <a:off x="2915816" y="4149080"/>
            <a:ext cx="1612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Ludzi – też!</a:t>
            </a:r>
            <a:endParaRPr lang="pl-PL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251520" y="-27384"/>
            <a:ext cx="8498609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Polska – krajem </a:t>
            </a:r>
            <a:r>
              <a:rPr lang="pl-PL" sz="2400" dirty="0" smtClean="0"/>
              <a:t> krajobrazu rolniczego</a:t>
            </a:r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PS. </a:t>
            </a:r>
            <a:r>
              <a:rPr lang="pl-PL" sz="2400" b="1" dirty="0" smtClean="0"/>
              <a:t>Polska liderem zalesiania w UE ? </a:t>
            </a:r>
          </a:p>
          <a:p>
            <a:r>
              <a:rPr lang="pl-PL" sz="2400" dirty="0" smtClean="0"/>
              <a:t>Lesistość </a:t>
            </a:r>
            <a:r>
              <a:rPr lang="pl-PL" sz="2400" dirty="0" smtClean="0"/>
              <a:t>Polski – 30-32</a:t>
            </a:r>
            <a:r>
              <a:rPr lang="pl-PL" sz="2400" dirty="0" smtClean="0"/>
              <a:t>%, wzrost od 1990.- o 6%</a:t>
            </a:r>
            <a:endParaRPr lang="pl-P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b="1" u="sng" dirty="0" smtClean="0">
                <a:solidFill>
                  <a:srgbClr val="C00000"/>
                </a:solidFill>
              </a:rPr>
              <a:t>lesistość</a:t>
            </a:r>
            <a:r>
              <a:rPr lang="pl-PL" sz="2400" dirty="0" smtClean="0"/>
              <a:t>: </a:t>
            </a:r>
            <a:r>
              <a:rPr lang="pl-PL" sz="2400" dirty="0" smtClean="0"/>
              <a:t>poniżej </a:t>
            </a:r>
            <a:r>
              <a:rPr lang="pl-PL" sz="2400" dirty="0" smtClean="0"/>
              <a:t>średniej </a:t>
            </a:r>
            <a:r>
              <a:rPr lang="pl-PL" sz="2400" dirty="0" smtClean="0"/>
              <a:t>dla krajów </a:t>
            </a:r>
            <a:r>
              <a:rPr lang="pl-PL" sz="2400" dirty="0" smtClean="0"/>
              <a:t>UE (</a:t>
            </a:r>
            <a:r>
              <a:rPr lang="pl-PL" sz="2400" dirty="0" smtClean="0"/>
              <a:t>32-34%), </a:t>
            </a:r>
            <a:r>
              <a:rPr lang="pl-PL" sz="2400" b="1" u="sng" dirty="0" smtClean="0">
                <a:solidFill>
                  <a:srgbClr val="C00000"/>
                </a:solidFill>
              </a:rPr>
              <a:t>16-19 miejsce</a:t>
            </a:r>
            <a:endParaRPr lang="pl-PL" sz="2400" b="1" u="sng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b="1" u="sng" dirty="0" smtClean="0">
                <a:solidFill>
                  <a:srgbClr val="C00000"/>
                </a:solidFill>
              </a:rPr>
              <a:t>tempo zalesiania </a:t>
            </a:r>
            <a:r>
              <a:rPr lang="pl-PL" sz="2400" dirty="0" smtClean="0"/>
              <a:t>– od lat 1990. to 6%, czyli </a:t>
            </a:r>
            <a:r>
              <a:rPr lang="pl-PL" sz="2400" b="1" u="sng" dirty="0" smtClean="0">
                <a:solidFill>
                  <a:srgbClr val="C00000"/>
                </a:solidFill>
              </a:rPr>
              <a:t>18 </a:t>
            </a:r>
            <a:r>
              <a:rPr lang="pl-PL" sz="2400" b="1" u="sng" dirty="0" smtClean="0">
                <a:solidFill>
                  <a:srgbClr val="C00000"/>
                </a:solidFill>
              </a:rPr>
              <a:t>miejsce w </a:t>
            </a:r>
            <a:r>
              <a:rPr lang="pl-PL" sz="2400" b="1" u="sng" dirty="0" smtClean="0">
                <a:solidFill>
                  <a:srgbClr val="C00000"/>
                </a:solidFill>
              </a:rPr>
              <a:t>Europie</a:t>
            </a:r>
            <a:endParaRPr lang="pl-PL" sz="2400" b="1" u="sng" dirty="0" smtClean="0">
              <a:solidFill>
                <a:srgbClr val="C00000"/>
              </a:solidFill>
            </a:endParaRPr>
          </a:p>
        </p:txBody>
      </p:sp>
      <p:pic>
        <p:nvPicPr>
          <p:cNvPr id="96258" name="Picture 2" descr="C:\Users\Krzysztof Kujawa\Desktop\prez\1200\tn_50D_03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08" y="404664"/>
            <a:ext cx="2880320" cy="1920213"/>
          </a:xfrm>
          <a:prstGeom prst="rect">
            <a:avLst/>
          </a:prstGeom>
          <a:noFill/>
        </p:spPr>
      </p:pic>
      <p:pic>
        <p:nvPicPr>
          <p:cNvPr id="96259" name="Picture 3" descr="C:\Users\Krzysztof Kujawa\Desktop\prez\1200\tn_50D_037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7108" y="404664"/>
            <a:ext cx="2915816" cy="1943877"/>
          </a:xfrm>
          <a:prstGeom prst="rect">
            <a:avLst/>
          </a:prstGeom>
          <a:noFill/>
        </p:spPr>
      </p:pic>
      <p:pic>
        <p:nvPicPr>
          <p:cNvPr id="96260" name="Picture 4" descr="C:\Users\Krzysztof Kujawa\Desktop\prez\1200\tn_50D_293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8164" y="2420889"/>
            <a:ext cx="2916324" cy="1944216"/>
          </a:xfrm>
          <a:prstGeom prst="rect">
            <a:avLst/>
          </a:prstGeom>
          <a:noFill/>
        </p:spPr>
      </p:pic>
      <p:pic>
        <p:nvPicPr>
          <p:cNvPr id="96261" name="Picture 5" descr="C:\Users\Krzysztof Kujawa\Desktop\prez\1200\tn_DSCF205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5836" y="2420888"/>
            <a:ext cx="2916325" cy="1944216"/>
          </a:xfrm>
          <a:prstGeom prst="rect">
            <a:avLst/>
          </a:prstGeom>
          <a:noFill/>
        </p:spPr>
      </p:pic>
      <p:pic>
        <p:nvPicPr>
          <p:cNvPr id="96262" name="Picture 6" descr="C:\Users\Krzysztof Kujawa\Desktop\prez\1200\tn_DSCF200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95837" y="404665"/>
            <a:ext cx="2916324" cy="1944216"/>
          </a:xfrm>
          <a:prstGeom prst="rect">
            <a:avLst/>
          </a:prstGeom>
          <a:noFill/>
        </p:spPr>
      </p:pic>
      <p:pic>
        <p:nvPicPr>
          <p:cNvPr id="96263" name="Picture 7" descr="C:\Users\Krzysztof Kujawa\Desktop\prez\1200\tn_50D_2848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2420888"/>
            <a:ext cx="2916324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Picture 1" descr="C:\Users\Krzysztof Kujawa\Desktop\prez\DSCF_K9_104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0911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467544" y="476672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003300"/>
                </a:solidFill>
              </a:rPr>
              <a:t>Lasy i ekosystemy wodne bardzo ważne, </a:t>
            </a:r>
          </a:p>
          <a:p>
            <a:r>
              <a:rPr lang="pl-PL" sz="2800" b="1" dirty="0" smtClean="0">
                <a:solidFill>
                  <a:srgbClr val="003300"/>
                </a:solidFill>
              </a:rPr>
              <a:t>ale stan krajobrazu rolniczego również, jako tworzący  krajobrazowe </a:t>
            </a:r>
            <a:r>
              <a:rPr lang="pl-PL" sz="2800" b="1" dirty="0" smtClean="0">
                <a:solidFill>
                  <a:srgbClr val="003300"/>
                </a:solidFill>
              </a:rPr>
              <a:t>„tło”, oddziałujące na resztę.</a:t>
            </a:r>
            <a:endParaRPr lang="pl-PL" sz="28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pole tekstowe 2"/>
          <p:cNvSpPr txBox="1">
            <a:spLocks noChangeArrowheads="1"/>
          </p:cNvSpPr>
          <p:nvPr/>
        </p:nvSpPr>
        <p:spPr bwMode="auto">
          <a:xfrm>
            <a:off x="357188" y="571500"/>
            <a:ext cx="85899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3200"/>
              <a:t>Dlaczego krajobraz rolniczy jest godny uwagi?</a:t>
            </a:r>
          </a:p>
        </p:txBody>
      </p:sp>
      <p:sp>
        <p:nvSpPr>
          <p:cNvPr id="19460" name="pole tekstowe 4"/>
          <p:cNvSpPr txBox="1">
            <a:spLocks noChangeArrowheads="1"/>
          </p:cNvSpPr>
          <p:nvPr/>
        </p:nvSpPr>
        <p:spPr bwMode="auto">
          <a:xfrm>
            <a:off x="214313" y="2357438"/>
            <a:ext cx="2000250" cy="12001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sz="2400" dirty="0"/>
              <a:t> Około 60 % powierzchni </a:t>
            </a:r>
            <a:r>
              <a:rPr lang="pl-PL" sz="2400" dirty="0" smtClean="0"/>
              <a:t>Polski</a:t>
            </a:r>
            <a:endParaRPr lang="pl-PL" sz="2400" dirty="0"/>
          </a:p>
        </p:txBody>
      </p:sp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4929188" y="1571625"/>
            <a:ext cx="1928812" cy="12001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sz="2400" dirty="0"/>
              <a:t>Otacza lasy, jeziora, mokradła</a:t>
            </a:r>
          </a:p>
        </p:txBody>
      </p:sp>
      <p:sp>
        <p:nvSpPr>
          <p:cNvPr id="6" name="pole tekstowe 4"/>
          <p:cNvSpPr txBox="1">
            <a:spLocks noChangeArrowheads="1"/>
          </p:cNvSpPr>
          <p:nvPr/>
        </p:nvSpPr>
        <p:spPr bwMode="auto">
          <a:xfrm>
            <a:off x="2571750" y="1571625"/>
            <a:ext cx="2000250" cy="8302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sz="2400" dirty="0"/>
              <a:t>Silna presja człowieka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7072313" y="2357438"/>
            <a:ext cx="1643062" cy="12001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sz="2400" dirty="0"/>
              <a:t>Otacza obszary chronione</a:t>
            </a:r>
          </a:p>
        </p:txBody>
      </p:sp>
      <p:grpSp>
        <p:nvGrpSpPr>
          <p:cNvPr id="2" name="Grupa 12"/>
          <p:cNvGrpSpPr>
            <a:grpSpLocks/>
          </p:cNvGrpSpPr>
          <p:nvPr/>
        </p:nvGrpSpPr>
        <p:grpSpPr bwMode="auto">
          <a:xfrm>
            <a:off x="571500" y="2643188"/>
            <a:ext cx="8143875" cy="3227387"/>
            <a:chOff x="571500" y="2643188"/>
            <a:chExt cx="8143875" cy="3227387"/>
          </a:xfrm>
        </p:grpSpPr>
        <p:sp>
          <p:nvSpPr>
            <p:cNvPr id="8" name="Strzałka w dół 7"/>
            <p:cNvSpPr/>
            <p:nvPr/>
          </p:nvSpPr>
          <p:spPr>
            <a:xfrm>
              <a:off x="1357313" y="3929063"/>
              <a:ext cx="285750" cy="1285875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9" name="Strzałka w dół 8"/>
            <p:cNvSpPr/>
            <p:nvPr/>
          </p:nvSpPr>
          <p:spPr>
            <a:xfrm>
              <a:off x="7643813" y="3786188"/>
              <a:ext cx="285750" cy="142875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10" name="Strzałka w dół 9"/>
            <p:cNvSpPr/>
            <p:nvPr/>
          </p:nvSpPr>
          <p:spPr>
            <a:xfrm>
              <a:off x="5715000" y="3000375"/>
              <a:ext cx="285750" cy="2214563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11" name="Strzałka w dół 10"/>
            <p:cNvSpPr/>
            <p:nvPr/>
          </p:nvSpPr>
          <p:spPr>
            <a:xfrm>
              <a:off x="3429000" y="2643188"/>
              <a:ext cx="285750" cy="257175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12" name="pole tekstowe 4"/>
            <p:cNvSpPr txBox="1">
              <a:spLocks noChangeArrowheads="1"/>
            </p:cNvSpPr>
            <p:nvPr/>
          </p:nvSpPr>
          <p:spPr bwMode="auto">
            <a:xfrm>
              <a:off x="571500" y="5286375"/>
              <a:ext cx="8143875" cy="584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l-PL" sz="3200" dirty="0"/>
                <a:t> Wielki wpływ na stan przyrody w skali kraju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pPr eaLnBrk="1" hangingPunct="1"/>
            <a:r>
              <a:rPr lang="pl-PL" sz="3200" smtClean="0">
                <a:solidFill>
                  <a:srgbClr val="000000"/>
                </a:solidFill>
              </a:rPr>
              <a:t>Dlaczego różnorodność biologiczna jest ważna?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pl-PL" sz="2800" b="1" dirty="0" smtClean="0"/>
              <a:t>Dla </a:t>
            </a:r>
            <a:r>
              <a:rPr lang="pl-PL" sz="2800" b="1" u="sng" dirty="0" smtClean="0"/>
              <a:t>człowieka</a:t>
            </a:r>
            <a:r>
              <a:rPr lang="pl-PL" sz="2800" b="1" dirty="0" smtClean="0"/>
              <a:t> (powody praktyczne):</a:t>
            </a:r>
            <a:r>
              <a:rPr lang="pl-PL" sz="2800" dirty="0" smtClean="0"/>
              <a:t>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l-PL" sz="2800" b="1" dirty="0" smtClean="0">
                <a:solidFill>
                  <a:srgbClr val="C00000"/>
                </a:solidFill>
              </a:rPr>
              <a:t>Produkcja </a:t>
            </a:r>
            <a:r>
              <a:rPr lang="pl-PL" sz="2800" dirty="0" smtClean="0"/>
              <a:t>rolnej i przemysłowej, rybołówstwie itp.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l-PL" sz="2800" b="1" dirty="0" smtClean="0">
                <a:solidFill>
                  <a:srgbClr val="C00000"/>
                </a:solidFill>
              </a:rPr>
              <a:t>Kontrola biologiczna </a:t>
            </a:r>
            <a:r>
              <a:rPr lang="pl-PL" sz="2800" dirty="0" smtClean="0"/>
              <a:t>szkodników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l-PL" sz="2800" dirty="0" smtClean="0"/>
              <a:t>Inne </a:t>
            </a:r>
            <a:r>
              <a:rPr lang="pl-PL" sz="2800" b="1" dirty="0" smtClean="0">
                <a:solidFill>
                  <a:srgbClr val="C00000"/>
                </a:solidFill>
              </a:rPr>
              <a:t>usługi </a:t>
            </a:r>
            <a:r>
              <a:rPr lang="pl-PL" sz="2800" b="1" dirty="0" err="1" smtClean="0">
                <a:solidFill>
                  <a:srgbClr val="C00000"/>
                </a:solidFill>
              </a:rPr>
              <a:t>ekosystemowe</a:t>
            </a: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pl-PL" sz="2800" b="1" dirty="0" smtClean="0">
                <a:cs typeface="Arial" charset="0"/>
              </a:rPr>
              <a:t>Dla </a:t>
            </a:r>
            <a:r>
              <a:rPr lang="pl-PL" sz="2800" b="1" u="sng" dirty="0" smtClean="0">
                <a:cs typeface="Arial" charset="0"/>
              </a:rPr>
              <a:t>przyrody</a:t>
            </a:r>
            <a:r>
              <a:rPr lang="pl-PL" sz="2800" b="1" dirty="0" smtClean="0">
                <a:cs typeface="Arial" charset="0"/>
              </a:rPr>
              <a:t> jako takiej: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l-PL" sz="2800" dirty="0" smtClean="0">
                <a:solidFill>
                  <a:srgbClr val="000000"/>
                </a:solidFill>
                <a:cs typeface="Arial" charset="0"/>
              </a:rPr>
              <a:t>To „polisa ubezpieczeniowa” – większa </a:t>
            </a:r>
            <a:r>
              <a:rPr lang="pl-PL" sz="2800" b="1" dirty="0" smtClean="0">
                <a:solidFill>
                  <a:srgbClr val="C00000"/>
                </a:solidFill>
                <a:cs typeface="Arial" charset="0"/>
              </a:rPr>
              <a:t>odporność na zakłócenia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pl-PL" sz="28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pl-PL" sz="2800" b="1" dirty="0" smtClean="0"/>
              <a:t>Z </a:t>
            </a:r>
            <a:r>
              <a:rPr lang="pl-PL" sz="2800" b="1" u="sng" dirty="0" smtClean="0"/>
              <a:t>etycznego</a:t>
            </a:r>
            <a:r>
              <a:rPr lang="pl-PL" sz="2800" b="1" dirty="0" smtClean="0"/>
              <a:t> punktu widzenia:</a:t>
            </a:r>
          </a:p>
          <a:p>
            <a:pPr marL="360363" indent="-360363" eaLnBrk="1" hangingPunct="1">
              <a:lnSpc>
                <a:spcPct val="80000"/>
              </a:lnSpc>
              <a:defRPr/>
            </a:pPr>
            <a:r>
              <a:rPr lang="pl-PL" sz="2800" dirty="0" smtClean="0">
                <a:solidFill>
                  <a:srgbClr val="000000"/>
                </a:solidFill>
              </a:rPr>
              <a:t>Człowiek jako ekspansywny  i pazerny gatunek, wpływa na losy gatunków, a przez to </a:t>
            </a:r>
            <a:r>
              <a:rPr lang="pl-PL" sz="2800" b="1" dirty="0" smtClean="0">
                <a:solidFill>
                  <a:srgbClr val="C00000"/>
                </a:solidFill>
              </a:rPr>
              <a:t>jest za nie odpowiedzialny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1826</TotalTime>
  <Words>937</Words>
  <Application>Microsoft Office PowerPoint</Application>
  <PresentationFormat>Pokaz na ekranie (4:3)</PresentationFormat>
  <Paragraphs>300</Paragraphs>
  <Slides>42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42</vt:i4>
      </vt:variant>
    </vt:vector>
  </HeadingPairs>
  <TitlesOfParts>
    <vt:vector size="45" baseType="lpstr">
      <vt:lpstr>Motyw pakietu Office</vt:lpstr>
      <vt:lpstr>CorelPhotoPaint.Image.9</vt:lpstr>
      <vt:lpstr>Fotografia Photo Editor</vt:lpstr>
      <vt:lpstr>Urozmaicona struktura krajobrazu  jako  podstawa zachowania bogactwa przyrodniczego, wysokiej jakości środowiska i dobrobytu mieszkańców obszarów rolniczych  Krzysztof Kujawa  Instytut Środowiska Rolniczego i Leśnego PAN      Puszczykowo, 18 maja 2017 </vt:lpstr>
      <vt:lpstr>Slajd 2</vt:lpstr>
      <vt:lpstr>Slajd 3</vt:lpstr>
      <vt:lpstr>Slajd 4</vt:lpstr>
      <vt:lpstr>Slajd 5</vt:lpstr>
      <vt:lpstr>Slajd 6</vt:lpstr>
      <vt:lpstr>Slajd 7</vt:lpstr>
      <vt:lpstr>Slajd 8</vt:lpstr>
      <vt:lpstr>Dlaczego różnorodność biologiczna jest ważna?</vt:lpstr>
      <vt:lpstr>Różnorodność biologiczna Ziemi zmniejsza się</vt:lpstr>
      <vt:lpstr>Slajd 11</vt:lpstr>
      <vt:lpstr>Slajd 12</vt:lpstr>
      <vt:lpstr>Slajd 13</vt:lpstr>
      <vt:lpstr>Zbiorniki  wodne</vt:lpstr>
      <vt:lpstr>Zbiorniki  wodne</vt:lpstr>
      <vt:lpstr>Slajd 16</vt:lpstr>
      <vt:lpstr>Dlaczego zbiorniki wodne są cenne? </vt:lpstr>
      <vt:lpstr>Dlaczego zbiorniki wodne są cenne? </vt:lpstr>
      <vt:lpstr>Dlaczego zbiorniki wodne są cenne? </vt:lpstr>
      <vt:lpstr>Slajd 20</vt:lpstr>
      <vt:lpstr>Slajd 21</vt:lpstr>
      <vt:lpstr>Dlaczego zadrzewienia śródpolne są cenne? </vt:lpstr>
      <vt:lpstr>Slajd 23</vt:lpstr>
      <vt:lpstr>Dlaczego zadrzewienia śródpolne są cenne? </vt:lpstr>
      <vt:lpstr>Dlaczego zadrzewienia śródpolne są cenne? </vt:lpstr>
      <vt:lpstr>Dlaczego zadrzewienia śródpolne są cenne? </vt:lpstr>
      <vt:lpstr>Slajd 27</vt:lpstr>
      <vt:lpstr>Dlaczego zadrzewienia śródpolne są cenne? </vt:lpstr>
      <vt:lpstr>Dlaczego zadrzewienia śródpolne są cenne? </vt:lpstr>
      <vt:lpstr>Dlaczego zadrzewienia śródpolne są cenne? </vt:lpstr>
      <vt:lpstr>Ale nie tylko kwestie etyczne</vt:lpstr>
      <vt:lpstr>Slajd 32</vt:lpstr>
      <vt:lpstr>Slajd 33</vt:lpstr>
      <vt:lpstr>Slajd 34</vt:lpstr>
      <vt:lpstr>Slajd 35</vt:lpstr>
      <vt:lpstr>Zadrzewienia, stawki, struktura krajobrazu …  w szerszym kontekście</vt:lpstr>
      <vt:lpstr>Slajd 37</vt:lpstr>
      <vt:lpstr>Slajd 38</vt:lpstr>
      <vt:lpstr>Jak sobie radzimy? Polska liderem „ekologii” ?</vt:lpstr>
      <vt:lpstr>Slajd 40</vt:lpstr>
      <vt:lpstr>Podsumowanie</vt:lpstr>
      <vt:lpstr>Slajd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Kujawa</dc:creator>
  <cp:lastModifiedBy>Recenzent</cp:lastModifiedBy>
  <cp:revision>100</cp:revision>
  <dcterms:created xsi:type="dcterms:W3CDTF">2015-06-18T15:40:06Z</dcterms:created>
  <dcterms:modified xsi:type="dcterms:W3CDTF">2017-05-18T07:06:18Z</dcterms:modified>
</cp:coreProperties>
</file>