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Default Extension="emf" ContentType="image/x-emf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1"/>
  </p:notesMasterIdLst>
  <p:sldIdLst>
    <p:sldId id="265" r:id="rId2"/>
    <p:sldId id="280" r:id="rId3"/>
    <p:sldId id="315" r:id="rId4"/>
    <p:sldId id="281" r:id="rId5"/>
    <p:sldId id="288" r:id="rId6"/>
    <p:sldId id="290" r:id="rId7"/>
    <p:sldId id="289" r:id="rId8"/>
    <p:sldId id="291" r:id="rId9"/>
    <p:sldId id="292" r:id="rId10"/>
    <p:sldId id="282" r:id="rId11"/>
    <p:sldId id="314" r:id="rId12"/>
    <p:sldId id="283" r:id="rId13"/>
    <p:sldId id="295" r:id="rId14"/>
    <p:sldId id="294" r:id="rId15"/>
    <p:sldId id="299" r:id="rId16"/>
    <p:sldId id="298" r:id="rId17"/>
    <p:sldId id="300" r:id="rId18"/>
    <p:sldId id="301" r:id="rId19"/>
    <p:sldId id="308" r:id="rId20"/>
    <p:sldId id="302" r:id="rId21"/>
    <p:sldId id="313" r:id="rId22"/>
    <p:sldId id="309" r:id="rId23"/>
    <p:sldId id="310" r:id="rId24"/>
    <p:sldId id="311" r:id="rId25"/>
    <p:sldId id="312" r:id="rId26"/>
    <p:sldId id="316" r:id="rId27"/>
    <p:sldId id="266" r:id="rId28"/>
    <p:sldId id="256" r:id="rId29"/>
    <p:sldId id="270" r:id="rId30"/>
    <p:sldId id="271" r:id="rId31"/>
    <p:sldId id="263" r:id="rId32"/>
    <p:sldId id="276" r:id="rId33"/>
    <p:sldId id="261" r:id="rId34"/>
    <p:sldId id="318" r:id="rId35"/>
    <p:sldId id="319" r:id="rId36"/>
    <p:sldId id="322" r:id="rId37"/>
    <p:sldId id="321" r:id="rId38"/>
    <p:sldId id="278" r:id="rId39"/>
    <p:sldId id="279" r:id="rId40"/>
  </p:sldIdLst>
  <p:sldSz cx="9144000" cy="6858000" type="screen4x3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FF"/>
    <a:srgbClr val="9900FF"/>
    <a:srgbClr val="9900CC"/>
    <a:srgbClr val="15311C"/>
    <a:srgbClr val="FFFF66"/>
    <a:srgbClr val="FFFF99"/>
    <a:srgbClr val="0033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660"/>
  </p:normalViewPr>
  <p:slideViewPr>
    <p:cSldViewPr>
      <p:cViewPr>
        <p:scale>
          <a:sx n="70" d="100"/>
          <a:sy n="70" d="100"/>
        </p:scale>
        <p:origin x="-678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D:\LGD_Ekspertyza\Raport\Dane2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D:\LGD_Ekspertyza\Raport\Dane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D:\LGD_Ekspertyza\Raport\Dane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D:\LGD_Ekspertyza\Raport\Dane2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title>
      <c:tx>
        <c:rich>
          <a:bodyPr/>
          <a:lstStyle/>
          <a:p>
            <a:pPr>
              <a:defRPr sz="2400"/>
            </a:pPr>
            <a:r>
              <a:rPr lang="pl-PL" sz="2400" dirty="0" smtClean="0"/>
              <a:t>Udział</a:t>
            </a:r>
            <a:r>
              <a:rPr lang="pl-PL" sz="2400" baseline="0" dirty="0" smtClean="0"/>
              <a:t> </a:t>
            </a:r>
            <a:r>
              <a:rPr lang="pl-PL" sz="2400" baseline="0" dirty="0"/>
              <a:t>obszarów z poszczególnych kategorii atrakcyjności przyrodniczej (A, B, C) </a:t>
            </a:r>
            <a:r>
              <a:rPr lang="pl-PL" sz="2400" baseline="0" dirty="0" smtClean="0"/>
              <a:t>w </a:t>
            </a:r>
            <a:r>
              <a:rPr lang="pl-PL" sz="2400" baseline="0" dirty="0"/>
              <a:t>całości obszarów wyróżnionych</a:t>
            </a:r>
            <a:endParaRPr lang="pl-PL" sz="2400" dirty="0"/>
          </a:p>
        </c:rich>
      </c:tx>
    </c:title>
    <c:plotArea>
      <c:layout/>
      <c:pieChart>
        <c:varyColors val="1"/>
        <c:ser>
          <c:idx val="0"/>
          <c:order val="0"/>
          <c:spPr>
            <a:solidFill>
              <a:srgbClr val="C0504D">
                <a:lumMod val="50000"/>
              </a:srgbClr>
            </a:solidFill>
          </c:spPr>
          <c:dPt>
            <c:idx val="1"/>
            <c:spPr>
              <a:solidFill>
                <a:srgbClr val="006600"/>
              </a:solidFill>
            </c:spPr>
          </c:dPt>
          <c:dPt>
            <c:idx val="2"/>
            <c:spPr>
              <a:solidFill>
                <a:srgbClr val="FFC000"/>
              </a:solidFill>
            </c:spPr>
          </c:dPt>
          <c:cat>
            <c:strRef>
              <c:f>'Obszary nie chronione'!$W$18:$W$20</c:f>
              <c:strCache>
                <c:ptCount val="3"/>
                <c:pt idx="0">
                  <c:v>A</c:v>
                </c:pt>
                <c:pt idx="1">
                  <c:v>B</c:v>
                </c:pt>
                <c:pt idx="2">
                  <c:v>C</c:v>
                </c:pt>
              </c:strCache>
            </c:strRef>
          </c:cat>
          <c:val>
            <c:numRef>
              <c:f>'Obszary nie chronione'!$X$18:$X$20</c:f>
              <c:numCache>
                <c:formatCode>General</c:formatCode>
                <c:ptCount val="3"/>
                <c:pt idx="0">
                  <c:v>55.02</c:v>
                </c:pt>
                <c:pt idx="1">
                  <c:v>83.3</c:v>
                </c:pt>
                <c:pt idx="2">
                  <c:v>147</c:v>
                </c:pt>
              </c:numCache>
            </c:numRef>
          </c:val>
        </c:ser>
        <c:firstSliceAng val="0"/>
      </c:pieChart>
    </c:plotArea>
    <c:legend>
      <c:legendPos val="r"/>
      <c:layout>
        <c:manualLayout>
          <c:xMode val="edge"/>
          <c:yMode val="edge"/>
          <c:x val="0.67624393535913696"/>
          <c:y val="0.43475718250181228"/>
          <c:w val="7.9876981101186795E-2"/>
          <c:h val="0.3881484753887503"/>
        </c:manualLayout>
      </c:layout>
      <c:txPr>
        <a:bodyPr/>
        <a:lstStyle/>
        <a:p>
          <a:pPr>
            <a:defRPr sz="2800"/>
          </a:pPr>
          <a:endParaRPr lang="pl-PL"/>
        </a:p>
      </c:txPr>
    </c:legend>
    <c:plotVisOnly val="1"/>
  </c:chart>
  <c:spPr>
    <a:ln>
      <a:noFill/>
    </a:ln>
  </c:sp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plotArea>
      <c:layout/>
      <c:pieChart>
        <c:varyColors val="1"/>
        <c:firstSliceAng val="0"/>
      </c:pieChart>
    </c:plotArea>
    <c:legend>
      <c:legendPos val="r"/>
      <c:txPr>
        <a:bodyPr/>
        <a:lstStyle/>
        <a:p>
          <a:pPr>
            <a:defRPr sz="1600"/>
          </a:pPr>
          <a:endParaRPr lang="pl-PL"/>
        </a:p>
      </c:txPr>
    </c:legend>
    <c:plotVisOnly val="1"/>
  </c:chart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l-PL"/>
  <c:chart>
    <c:plotArea>
      <c:layout/>
      <c:pieChart>
        <c:varyColors val="1"/>
        <c:ser>
          <c:idx val="0"/>
          <c:order val="0"/>
          <c:spPr>
            <a:solidFill>
              <a:srgbClr val="C0504D">
                <a:lumMod val="50000"/>
              </a:srgbClr>
            </a:solidFill>
          </c:spPr>
          <c:dPt>
            <c:idx val="1"/>
            <c:spPr>
              <a:solidFill>
                <a:srgbClr val="006600"/>
              </a:solidFill>
            </c:spPr>
          </c:dPt>
          <c:dPt>
            <c:idx val="2"/>
            <c:spPr>
              <a:solidFill>
                <a:srgbClr val="FFC000"/>
              </a:solidFill>
            </c:spPr>
          </c:dPt>
          <c:cat>
            <c:strRef>
              <c:f>Miejsca!$M$54:$M$56</c:f>
              <c:strCache>
                <c:ptCount val="3"/>
                <c:pt idx="0">
                  <c:v>A</c:v>
                </c:pt>
                <c:pt idx="1">
                  <c:v>B</c:v>
                </c:pt>
                <c:pt idx="2">
                  <c:v>C</c:v>
                </c:pt>
              </c:strCache>
            </c:strRef>
          </c:cat>
          <c:val>
            <c:numRef>
              <c:f>Miejsca!$N$54:$N$56</c:f>
              <c:numCache>
                <c:formatCode>General</c:formatCode>
                <c:ptCount val="3"/>
                <c:pt idx="0">
                  <c:v>19</c:v>
                </c:pt>
                <c:pt idx="1">
                  <c:v>97</c:v>
                </c:pt>
                <c:pt idx="2">
                  <c:v>126</c:v>
                </c:pt>
              </c:numCache>
            </c:numRef>
          </c:val>
        </c:ser>
        <c:firstSliceAng val="0"/>
      </c:pieChart>
    </c:plotArea>
    <c:legend>
      <c:legendPos val="r"/>
      <c:txPr>
        <a:bodyPr/>
        <a:lstStyle/>
        <a:p>
          <a:pPr>
            <a:defRPr sz="2400"/>
          </a:pPr>
          <a:endParaRPr lang="pl-PL"/>
        </a:p>
      </c:txPr>
    </c:legend>
    <c:plotVisOnly val="1"/>
  </c:chart>
  <c:spPr>
    <a:ln>
      <a:noFill/>
    </a:ln>
  </c:sp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l-PL"/>
  <c:chart>
    <c:title>
      <c:tx>
        <c:rich>
          <a:bodyPr/>
          <a:lstStyle/>
          <a:p>
            <a:pPr>
              <a:defRPr sz="2400" b="1"/>
            </a:pPr>
            <a:r>
              <a:rPr lang="pl-PL" sz="2400" b="1" dirty="0" smtClean="0"/>
              <a:t>Zagęszczenie </a:t>
            </a:r>
            <a:r>
              <a:rPr lang="pl-PL" sz="2400" b="1" dirty="0"/>
              <a:t>obiektów</a:t>
            </a:r>
            <a:r>
              <a:rPr lang="pl-PL" sz="2400" b="1" baseline="0" dirty="0"/>
              <a:t> "A",  "B" i "C"  w poszczególnych gminach wg kategorii </a:t>
            </a:r>
            <a:endParaRPr lang="pl-PL" sz="2400" b="1" dirty="0"/>
          </a:p>
        </c:rich>
      </c:tx>
    </c:title>
    <c:plotArea>
      <c:layout/>
      <c:barChart>
        <c:barDir val="col"/>
        <c:grouping val="clustered"/>
        <c:ser>
          <c:idx val="2"/>
          <c:order val="0"/>
          <c:tx>
            <c:strRef>
              <c:f>'Miejsca bez D'!$A$182</c:f>
              <c:strCache>
                <c:ptCount val="1"/>
                <c:pt idx="0">
                  <c:v>Park</c:v>
                </c:pt>
              </c:strCache>
            </c:strRef>
          </c:tx>
          <c:spPr>
            <a:solidFill>
              <a:srgbClr val="360000"/>
            </a:solidFill>
          </c:spPr>
          <c:cat>
            <c:strRef>
              <c:f>'Miejsca bez D'!$B$179:$L$179</c:f>
              <c:strCache>
                <c:ptCount val="11"/>
                <c:pt idx="0">
                  <c:v>Cze</c:v>
                </c:pt>
                <c:pt idx="1">
                  <c:v>Dol</c:v>
                </c:pt>
                <c:pt idx="2">
                  <c:v>Jut</c:v>
                </c:pt>
                <c:pt idx="3">
                  <c:v>Kob</c:v>
                </c:pt>
                <c:pt idx="4">
                  <c:v>Koś</c:v>
                </c:pt>
                <c:pt idx="5">
                  <c:v>Kro</c:v>
                </c:pt>
                <c:pt idx="6">
                  <c:v>Krz</c:v>
                </c:pt>
                <c:pt idx="7">
                  <c:v>MG</c:v>
                </c:pt>
                <c:pt idx="8">
                  <c:v>Pak</c:v>
                </c:pt>
                <c:pt idx="9">
                  <c:v>Pęp</c:v>
                </c:pt>
                <c:pt idx="10">
                  <c:v>Pia</c:v>
                </c:pt>
              </c:strCache>
            </c:strRef>
          </c:cat>
          <c:val>
            <c:numRef>
              <c:f>'Miejsca bez D'!$B$182:$L$182</c:f>
              <c:numCache>
                <c:formatCode>0.0</c:formatCode>
                <c:ptCount val="11"/>
                <c:pt idx="0">
                  <c:v>0.56262747028623672</c:v>
                </c:pt>
                <c:pt idx="1">
                  <c:v>0.88367609254498791</c:v>
                </c:pt>
                <c:pt idx="2">
                  <c:v>0.17406440382941704</c:v>
                </c:pt>
                <c:pt idx="3">
                  <c:v>0.53395034261813712</c:v>
                </c:pt>
                <c:pt idx="4">
                  <c:v>0.73993685872138915</c:v>
                </c:pt>
                <c:pt idx="5">
                  <c:v>0.54012345679012363</c:v>
                </c:pt>
                <c:pt idx="6">
                  <c:v>0.27940765576976845</c:v>
                </c:pt>
                <c:pt idx="7">
                  <c:v>0.5790387955993056</c:v>
                </c:pt>
                <c:pt idx="8">
                  <c:v>0.51586278050038659</c:v>
                </c:pt>
                <c:pt idx="9">
                  <c:v>0.34598085572598353</c:v>
                </c:pt>
                <c:pt idx="10">
                  <c:v>0.35350262181111181</c:v>
                </c:pt>
              </c:numCache>
            </c:numRef>
          </c:val>
        </c:ser>
        <c:ser>
          <c:idx val="1"/>
          <c:order val="1"/>
          <c:tx>
            <c:strRef>
              <c:f>'Miejsca bez D'!$A$181</c:f>
              <c:strCache>
                <c:ptCount val="1"/>
                <c:pt idx="0">
                  <c:v>Zadrzewienie</c:v>
                </c:pt>
              </c:strCache>
            </c:strRef>
          </c:tx>
          <c:spPr>
            <a:solidFill>
              <a:srgbClr val="008000"/>
            </a:solidFill>
          </c:spPr>
          <c:cat>
            <c:strRef>
              <c:f>'Miejsca bez D'!$B$179:$L$179</c:f>
              <c:strCache>
                <c:ptCount val="11"/>
                <c:pt idx="0">
                  <c:v>Cze</c:v>
                </c:pt>
                <c:pt idx="1">
                  <c:v>Dol</c:v>
                </c:pt>
                <c:pt idx="2">
                  <c:v>Jut</c:v>
                </c:pt>
                <c:pt idx="3">
                  <c:v>Kob</c:v>
                </c:pt>
                <c:pt idx="4">
                  <c:v>Koś</c:v>
                </c:pt>
                <c:pt idx="5">
                  <c:v>Kro</c:v>
                </c:pt>
                <c:pt idx="6">
                  <c:v>Krz</c:v>
                </c:pt>
                <c:pt idx="7">
                  <c:v>MG</c:v>
                </c:pt>
                <c:pt idx="8">
                  <c:v>Pak</c:v>
                </c:pt>
                <c:pt idx="9">
                  <c:v>Pęp</c:v>
                </c:pt>
                <c:pt idx="10">
                  <c:v>Pia</c:v>
                </c:pt>
              </c:strCache>
            </c:strRef>
          </c:cat>
          <c:val>
            <c:numRef>
              <c:f>'Miejsca bez D'!$B$181:$L$181</c:f>
              <c:numCache>
                <c:formatCode>0.0</c:formatCode>
                <c:ptCount val="11"/>
                <c:pt idx="0">
                  <c:v>0.21098530135733906</c:v>
                </c:pt>
                <c:pt idx="1">
                  <c:v>0.80334190231362523</c:v>
                </c:pt>
                <c:pt idx="2">
                  <c:v>0</c:v>
                </c:pt>
                <c:pt idx="3">
                  <c:v>0.17798344753937911</c:v>
                </c:pt>
                <c:pt idx="4">
                  <c:v>0.54262036306235206</c:v>
                </c:pt>
                <c:pt idx="5">
                  <c:v>0.23148148148148184</c:v>
                </c:pt>
                <c:pt idx="6">
                  <c:v>0.27940765576976845</c:v>
                </c:pt>
                <c:pt idx="7">
                  <c:v>0.19301293186643537</c:v>
                </c:pt>
                <c:pt idx="8">
                  <c:v>0</c:v>
                </c:pt>
                <c:pt idx="9">
                  <c:v>0</c:v>
                </c:pt>
                <c:pt idx="10">
                  <c:v>5.8917103635185313E-2</c:v>
                </c:pt>
              </c:numCache>
            </c:numRef>
          </c:val>
        </c:ser>
        <c:ser>
          <c:idx val="0"/>
          <c:order val="2"/>
          <c:tx>
            <c:strRef>
              <c:f>'Miejsca bez D'!$A$180</c:f>
              <c:strCache>
                <c:ptCount val="1"/>
                <c:pt idx="0">
                  <c:v>Zbiornik</c:v>
                </c:pt>
              </c:strCache>
            </c:strRef>
          </c:tx>
          <c:spPr>
            <a:solidFill>
              <a:srgbClr val="0070C0"/>
            </a:solidFill>
          </c:spPr>
          <c:cat>
            <c:strRef>
              <c:f>'Miejsca bez D'!$B$179:$L$179</c:f>
              <c:strCache>
                <c:ptCount val="11"/>
                <c:pt idx="0">
                  <c:v>Cze</c:v>
                </c:pt>
                <c:pt idx="1">
                  <c:v>Dol</c:v>
                </c:pt>
                <c:pt idx="2">
                  <c:v>Jut</c:v>
                </c:pt>
                <c:pt idx="3">
                  <c:v>Kob</c:v>
                </c:pt>
                <c:pt idx="4">
                  <c:v>Koś</c:v>
                </c:pt>
                <c:pt idx="5">
                  <c:v>Kro</c:v>
                </c:pt>
                <c:pt idx="6">
                  <c:v>Krz</c:v>
                </c:pt>
                <c:pt idx="7">
                  <c:v>MG</c:v>
                </c:pt>
                <c:pt idx="8">
                  <c:v>Pak</c:v>
                </c:pt>
                <c:pt idx="9">
                  <c:v>Pęp</c:v>
                </c:pt>
                <c:pt idx="10">
                  <c:v>Pia</c:v>
                </c:pt>
              </c:strCache>
            </c:strRef>
          </c:cat>
          <c:val>
            <c:numRef>
              <c:f>'Miejsca bez D'!$B$180:$L$180</c:f>
              <c:numCache>
                <c:formatCode>0.0</c:formatCode>
                <c:ptCount val="11"/>
                <c:pt idx="0">
                  <c:v>0.35164216892889827</c:v>
                </c:pt>
                <c:pt idx="1">
                  <c:v>1.205012853470437</c:v>
                </c:pt>
                <c:pt idx="2">
                  <c:v>0.34812880765883414</c:v>
                </c:pt>
                <c:pt idx="3">
                  <c:v>0.62294206638782645</c:v>
                </c:pt>
                <c:pt idx="4">
                  <c:v>0.69060773480662951</c:v>
                </c:pt>
                <c:pt idx="5">
                  <c:v>0.92592592592592549</c:v>
                </c:pt>
                <c:pt idx="6">
                  <c:v>2.0117351215423311</c:v>
                </c:pt>
                <c:pt idx="7">
                  <c:v>0.67554526153252326</c:v>
                </c:pt>
                <c:pt idx="8">
                  <c:v>0.90275986587567703</c:v>
                </c:pt>
                <c:pt idx="9">
                  <c:v>0.80728866336062743</c:v>
                </c:pt>
                <c:pt idx="10">
                  <c:v>0.58917103635185353</c:v>
                </c:pt>
              </c:numCache>
            </c:numRef>
          </c:val>
        </c:ser>
        <c:axId val="71680000"/>
        <c:axId val="71681536"/>
      </c:barChart>
      <c:catAx>
        <c:axId val="71680000"/>
        <c:scaling>
          <c:orientation val="minMax"/>
        </c:scaling>
        <c:axPos val="b"/>
        <c:tickLblPos val="nextTo"/>
        <c:txPr>
          <a:bodyPr/>
          <a:lstStyle/>
          <a:p>
            <a:pPr>
              <a:defRPr sz="2400"/>
            </a:pPr>
            <a:endParaRPr lang="pl-PL"/>
          </a:p>
        </c:txPr>
        <c:crossAx val="71681536"/>
        <c:crosses val="autoZero"/>
        <c:auto val="1"/>
        <c:lblAlgn val="ctr"/>
        <c:lblOffset val="100"/>
      </c:catAx>
      <c:valAx>
        <c:axId val="71681536"/>
        <c:scaling>
          <c:orientation val="minMax"/>
        </c:scaling>
        <c:axPos val="l"/>
        <c:majorGridlines/>
        <c:title>
          <c:tx>
            <c:rich>
              <a:bodyPr rot="-5400000" vert="horz"/>
              <a:lstStyle/>
              <a:p>
                <a:pPr>
                  <a:defRPr sz="2400" b="0"/>
                </a:pPr>
                <a:r>
                  <a:rPr lang="pl-PL" sz="2400" b="0" baseline="0" dirty="0"/>
                  <a:t>Liczba miejsc i </a:t>
                </a:r>
                <a:r>
                  <a:rPr lang="pl-PL" sz="2400" b="0" baseline="0" dirty="0" smtClean="0"/>
                  <a:t>obiektów /10 km</a:t>
                </a:r>
                <a:r>
                  <a:rPr lang="pl-PL" sz="2400" b="0" baseline="30000" dirty="0" smtClean="0"/>
                  <a:t>2</a:t>
                </a:r>
                <a:endParaRPr lang="pl-PL" sz="2400" b="0" baseline="30000" dirty="0"/>
              </a:p>
            </c:rich>
          </c:tx>
        </c:title>
        <c:numFmt formatCode="0.0" sourceLinked="1"/>
        <c:tickLblPos val="nextTo"/>
        <c:txPr>
          <a:bodyPr/>
          <a:lstStyle/>
          <a:p>
            <a:pPr>
              <a:defRPr sz="2400"/>
            </a:pPr>
            <a:endParaRPr lang="pl-PL"/>
          </a:p>
        </c:txPr>
        <c:crossAx val="71680000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27405161000629524"/>
          <c:y val="0.20186384519367134"/>
          <c:w val="0.69836245046846668"/>
          <c:h val="9.1644065692047402E-2"/>
        </c:manualLayout>
      </c:layout>
      <c:overlay val="1"/>
      <c:txPr>
        <a:bodyPr/>
        <a:lstStyle/>
        <a:p>
          <a:pPr>
            <a:defRPr sz="2400"/>
          </a:pPr>
          <a:endParaRPr lang="pl-PL"/>
        </a:p>
      </c:txPr>
    </c:legend>
    <c:plotVisOnly val="1"/>
  </c:chart>
  <c:spPr>
    <a:ln>
      <a:noFill/>
    </a:ln>
  </c:spPr>
  <c:externalData r:id="rId1"/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9.png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image" Target="../media/image30.png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32.png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34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3305C9E-61B0-4ADB-95BD-1594E2F6AA0B}" type="datetimeFigureOut">
              <a:rPr lang="pl-PL" smtClean="0"/>
              <a:pPr/>
              <a:t>2016-03-04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09C4E0-E511-463B-8B80-07FF5BADB674}" type="slidenum">
              <a:rPr lang="pl-PL" smtClean="0"/>
              <a:pPr/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5A8EA-CEDC-49CE-8CCC-D3BDB5E69310}" type="datetimeFigureOut">
              <a:rPr lang="pl-PL" smtClean="0"/>
              <a:pPr/>
              <a:t>2016-03-04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954136-276C-435C-AE45-285A71E88AF9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5A8EA-CEDC-49CE-8CCC-D3BDB5E69310}" type="datetimeFigureOut">
              <a:rPr lang="pl-PL" smtClean="0"/>
              <a:pPr/>
              <a:t>2016-03-04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954136-276C-435C-AE45-285A71E88AF9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5A8EA-CEDC-49CE-8CCC-D3BDB5E69310}" type="datetimeFigureOut">
              <a:rPr lang="pl-PL" smtClean="0"/>
              <a:pPr/>
              <a:t>2016-03-04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954136-276C-435C-AE45-285A71E88AF9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zawartości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EAECFE-F157-4EBB-A705-A6A429D917D7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5A8EA-CEDC-49CE-8CCC-D3BDB5E69310}" type="datetimeFigureOut">
              <a:rPr lang="pl-PL" smtClean="0"/>
              <a:pPr/>
              <a:t>2016-03-04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954136-276C-435C-AE45-285A71E88AF9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5A8EA-CEDC-49CE-8CCC-D3BDB5E69310}" type="datetimeFigureOut">
              <a:rPr lang="pl-PL" smtClean="0"/>
              <a:pPr/>
              <a:t>2016-03-04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954136-276C-435C-AE45-285A71E88AF9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5A8EA-CEDC-49CE-8CCC-D3BDB5E69310}" type="datetimeFigureOut">
              <a:rPr lang="pl-PL" smtClean="0"/>
              <a:pPr/>
              <a:t>2016-03-04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954136-276C-435C-AE45-285A71E88AF9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5A8EA-CEDC-49CE-8CCC-D3BDB5E69310}" type="datetimeFigureOut">
              <a:rPr lang="pl-PL" smtClean="0"/>
              <a:pPr/>
              <a:t>2016-03-04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954136-276C-435C-AE45-285A71E88AF9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5A8EA-CEDC-49CE-8CCC-D3BDB5E69310}" type="datetimeFigureOut">
              <a:rPr lang="pl-PL" smtClean="0"/>
              <a:pPr/>
              <a:t>2016-03-04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954136-276C-435C-AE45-285A71E88AF9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5A8EA-CEDC-49CE-8CCC-D3BDB5E69310}" type="datetimeFigureOut">
              <a:rPr lang="pl-PL" smtClean="0"/>
              <a:pPr/>
              <a:t>2016-03-04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954136-276C-435C-AE45-285A71E88AF9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5A8EA-CEDC-49CE-8CCC-D3BDB5E69310}" type="datetimeFigureOut">
              <a:rPr lang="pl-PL" smtClean="0"/>
              <a:pPr/>
              <a:t>2016-03-04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954136-276C-435C-AE45-285A71E88AF9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B5A8EA-CEDC-49CE-8CCC-D3BDB5E69310}" type="datetimeFigureOut">
              <a:rPr lang="pl-PL" smtClean="0"/>
              <a:pPr/>
              <a:t>2016-03-04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954136-276C-435C-AE45-285A71E88AF9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B5A8EA-CEDC-49CE-8CCC-D3BDB5E69310}" type="datetimeFigureOut">
              <a:rPr lang="pl-PL" smtClean="0"/>
              <a:pPr/>
              <a:t>2016-03-04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954136-276C-435C-AE45-285A71E88AF9}" type="slidenum">
              <a:rPr lang="pl-PL" smtClean="0"/>
              <a:pPr/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Relationship Id="rId9" Type="http://schemas.openxmlformats.org/officeDocument/2006/relationships/image" Target="../media/image8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2.v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3.vml"/><Relationship Id="rId4" Type="http://schemas.openxmlformats.org/officeDocument/2006/relationships/oleObject" Target="../embeddings/oleObject4.bin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33.em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35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Relationship Id="rId9" Type="http://schemas.openxmlformats.org/officeDocument/2006/relationships/image" Target="../media/image7.jpe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emf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jpeg"/><Relationship Id="rId3" Type="http://schemas.openxmlformats.org/officeDocument/2006/relationships/image" Target="../media/image47.jpeg"/><Relationship Id="rId7" Type="http://schemas.openxmlformats.org/officeDocument/2006/relationships/image" Target="../media/image51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.jpeg"/><Relationship Id="rId11" Type="http://schemas.openxmlformats.org/officeDocument/2006/relationships/image" Target="../media/image55.jpeg"/><Relationship Id="rId5" Type="http://schemas.openxmlformats.org/officeDocument/2006/relationships/image" Target="../media/image49.jpeg"/><Relationship Id="rId10" Type="http://schemas.openxmlformats.org/officeDocument/2006/relationships/image" Target="../media/image54.jpeg"/><Relationship Id="rId4" Type="http://schemas.openxmlformats.org/officeDocument/2006/relationships/image" Target="../media/image48.jpeg"/><Relationship Id="rId9" Type="http://schemas.openxmlformats.org/officeDocument/2006/relationships/image" Target="../media/image53.jpe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9.jpeg"/><Relationship Id="rId4" Type="http://schemas.openxmlformats.org/officeDocument/2006/relationships/image" Target="../media/image58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858000"/>
          </a:xfrm>
        </p:spPr>
        <p:txBody>
          <a:bodyPr>
            <a:noAutofit/>
          </a:bodyPr>
          <a:lstStyle/>
          <a:p>
            <a:r>
              <a:rPr lang="pl-PL" sz="3200" b="1" dirty="0" smtClean="0"/>
              <a:t>Zbiorniki wodne i zadrzewienia śródpolne bogactwem środowiska przyrodniczego </a:t>
            </a:r>
            <a:br>
              <a:rPr lang="pl-PL" sz="3200" b="1" dirty="0" smtClean="0"/>
            </a:br>
            <a:r>
              <a:rPr lang="pl-PL" sz="3200" b="1" dirty="0" smtClean="0"/>
              <a:t>Gościnnej Wielkopolski</a:t>
            </a:r>
            <a:br>
              <a:rPr lang="pl-PL" sz="3200" b="1" dirty="0" smtClean="0"/>
            </a:br>
            <a:r>
              <a:rPr lang="pl-PL" sz="3200" b="1" dirty="0" smtClean="0"/>
              <a:t/>
            </a:r>
            <a:br>
              <a:rPr lang="pl-PL" sz="3200" b="1" dirty="0" smtClean="0"/>
            </a:br>
            <a:r>
              <a:rPr lang="pl-PL" sz="2400" dirty="0" smtClean="0"/>
              <a:t>Krzysztof Kujawa i Zdzisław Bernacki</a:t>
            </a:r>
            <a:br>
              <a:rPr lang="pl-PL" sz="2400" dirty="0" smtClean="0"/>
            </a:br>
            <a:r>
              <a:rPr lang="pl-PL" sz="2400" dirty="0" smtClean="0"/>
              <a:t>Instytut Środowiska Rolniczego i Leśnego PAN</a:t>
            </a:r>
            <a:br>
              <a:rPr lang="pl-PL" sz="2400" dirty="0" smtClean="0"/>
            </a:br>
            <a:r>
              <a:rPr lang="pl-PL" sz="2400" dirty="0" smtClean="0"/>
              <a:t/>
            </a:r>
            <a:br>
              <a:rPr lang="pl-PL" sz="2400" dirty="0" smtClean="0"/>
            </a:br>
            <a:r>
              <a:rPr lang="pl-PL" sz="2400" dirty="0" smtClean="0"/>
              <a:t/>
            </a:r>
            <a:br>
              <a:rPr lang="pl-PL" sz="2400" dirty="0" smtClean="0"/>
            </a:br>
            <a:r>
              <a:rPr lang="pl-PL" sz="2400" dirty="0" smtClean="0"/>
              <a:t/>
            </a:r>
            <a:br>
              <a:rPr lang="pl-PL" sz="2400" dirty="0" smtClean="0"/>
            </a:br>
            <a:r>
              <a:rPr lang="pl-PL" sz="2400" dirty="0" smtClean="0"/>
              <a:t/>
            </a:r>
            <a:br>
              <a:rPr lang="pl-PL" sz="2400" dirty="0" smtClean="0"/>
            </a:br>
            <a:r>
              <a:rPr lang="pl-PL" sz="2400" dirty="0" smtClean="0"/>
              <a:t/>
            </a:r>
            <a:br>
              <a:rPr lang="pl-PL" sz="2400" dirty="0" smtClean="0"/>
            </a:br>
            <a:r>
              <a:rPr lang="pl-PL" sz="2400" dirty="0" smtClean="0"/>
              <a:t>M</a:t>
            </a:r>
            <a:r>
              <a:rPr lang="pl-PL" sz="2400" i="1" dirty="0" smtClean="0"/>
              <a:t>iejska Górka, 4 marca 2016</a:t>
            </a:r>
            <a:r>
              <a:rPr lang="pl-PL" sz="2700" dirty="0" smtClean="0"/>
              <a:t/>
            </a:r>
            <a:br>
              <a:rPr lang="pl-PL" sz="2700" dirty="0" smtClean="0"/>
            </a:br>
            <a:endParaRPr lang="pl-PL" sz="27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ytuł 1"/>
          <p:cNvSpPr txBox="1">
            <a:spLocks/>
          </p:cNvSpPr>
          <p:nvPr/>
        </p:nvSpPr>
        <p:spPr>
          <a:xfrm>
            <a:off x="0" y="0"/>
            <a:ext cx="9144000" cy="33265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0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Dlaczego zbiorniki wodne są cenne? </a:t>
            </a:r>
            <a:endParaRPr kumimoji="0" lang="pl-PL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760761"/>
            <a:ext cx="9144000" cy="6097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pole tekstowe 2"/>
          <p:cNvSpPr txBox="1"/>
          <p:nvPr/>
        </p:nvSpPr>
        <p:spPr>
          <a:xfrm>
            <a:off x="2159223" y="332656"/>
            <a:ext cx="698477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l-PL" sz="2800" dirty="0" smtClean="0"/>
              <a:t>Lokalna ostoja różnorodności biologicznej</a:t>
            </a:r>
            <a:endParaRPr lang="pl-PL" sz="2800" dirty="0"/>
          </a:p>
        </p:txBody>
      </p:sp>
      <p:pic>
        <p:nvPicPr>
          <p:cNvPr id="5123" name="Picture 3" descr="D:\Moje dokumenty_KK\Praca\Konferencje\Miejska_Gorka_2016\50D_1685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494950"/>
            <a:ext cx="2483768" cy="1654329"/>
          </a:xfrm>
          <a:prstGeom prst="rect">
            <a:avLst/>
          </a:prstGeom>
          <a:noFill/>
        </p:spPr>
      </p:pic>
      <p:pic>
        <p:nvPicPr>
          <p:cNvPr id="5124" name="Picture 4" descr="D:\Moje dokumenty_KK\Praca\Konferencje\Miejska_Gorka_2016\50D_0254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0234" y="4437112"/>
            <a:ext cx="3035662" cy="2016224"/>
          </a:xfrm>
          <a:prstGeom prst="rect">
            <a:avLst/>
          </a:prstGeom>
          <a:noFill/>
        </p:spPr>
      </p:pic>
      <p:pic>
        <p:nvPicPr>
          <p:cNvPr id="5125" name="Picture 5" descr="D:\Moje dokumenty_KK\Praca\Konferencje\Miejska_Gorka_2016\50D_14217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563888" y="3266901"/>
            <a:ext cx="1224136" cy="815008"/>
          </a:xfrm>
          <a:prstGeom prst="rect">
            <a:avLst/>
          </a:prstGeom>
          <a:noFill/>
        </p:spPr>
      </p:pic>
      <p:pic>
        <p:nvPicPr>
          <p:cNvPr id="5126" name="Picture 6" descr="D:\Moje dokumenty_KK\Praca\Konferencje\Miejska_Gorka_2016\50D_14284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876256" y="908720"/>
            <a:ext cx="2061071" cy="1372225"/>
          </a:xfrm>
          <a:prstGeom prst="rect">
            <a:avLst/>
          </a:prstGeom>
          <a:noFill/>
        </p:spPr>
      </p:pic>
      <p:sp>
        <p:nvSpPr>
          <p:cNvPr id="4" name="pole tekstowe 3"/>
          <p:cNvSpPr txBox="1"/>
          <p:nvPr/>
        </p:nvSpPr>
        <p:spPr>
          <a:xfrm>
            <a:off x="3995936" y="4611231"/>
            <a:ext cx="5148064" cy="2246769"/>
          </a:xfrm>
          <a:prstGeom prst="rect">
            <a:avLst/>
          </a:prstGeom>
          <a:solidFill>
            <a:schemeClr val="bg1">
              <a:lumMod val="85000"/>
              <a:alpha val="55000"/>
            </a:schemeClr>
          </a:solidFill>
        </p:spPr>
        <p:txBody>
          <a:bodyPr wrap="square" rtlCol="0">
            <a:spAutoFit/>
          </a:bodyPr>
          <a:lstStyle/>
          <a:p>
            <a:r>
              <a:rPr lang="pl-PL" sz="2800" b="1" dirty="0" smtClean="0"/>
              <a:t>Pomorze Zachodnie:</a:t>
            </a:r>
          </a:p>
          <a:p>
            <a:r>
              <a:rPr lang="pl-PL" sz="2800" b="1" dirty="0" smtClean="0"/>
              <a:t>37 zbiorników 0,1-4,5 ha</a:t>
            </a:r>
          </a:p>
          <a:p>
            <a:r>
              <a:rPr lang="pl-PL" sz="2800" b="1" dirty="0" smtClean="0"/>
              <a:t>572 par</a:t>
            </a:r>
          </a:p>
          <a:p>
            <a:r>
              <a:rPr lang="pl-PL" sz="2800" b="1" dirty="0" smtClean="0"/>
              <a:t>54 gatunki, 20 – wodno-błotnych!</a:t>
            </a:r>
          </a:p>
          <a:p>
            <a:pPr algn="r"/>
            <a:r>
              <a:rPr lang="pl-PL" sz="2800" b="1" dirty="0" smtClean="0"/>
              <a:t> </a:t>
            </a:r>
            <a:r>
              <a:rPr lang="pl-PL" sz="2800" b="1" dirty="0" err="1" smtClean="0"/>
              <a:t>Surmacki</a:t>
            </a:r>
            <a:r>
              <a:rPr lang="pl-PL" sz="2800" b="1" dirty="0" smtClean="0"/>
              <a:t> 1998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58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6482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pole tekstowe 4"/>
          <p:cNvSpPr txBox="1"/>
          <p:nvPr/>
        </p:nvSpPr>
        <p:spPr>
          <a:xfrm>
            <a:off x="1547664" y="188640"/>
            <a:ext cx="579684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4000" dirty="0" smtClean="0">
                <a:solidFill>
                  <a:srgbClr val="FFC000"/>
                </a:solidFill>
              </a:rPr>
              <a:t>Zadrzewienia…? Ale po co?</a:t>
            </a:r>
            <a:endParaRPr lang="pl-PL" sz="4000" dirty="0">
              <a:solidFill>
                <a:srgbClr val="FFC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7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760761"/>
            <a:ext cx="9144000" cy="60972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pole tekstowe 2"/>
          <p:cNvSpPr txBox="1"/>
          <p:nvPr/>
        </p:nvSpPr>
        <p:spPr>
          <a:xfrm>
            <a:off x="5292080" y="332656"/>
            <a:ext cx="38519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l-PL" sz="2800" dirty="0" smtClean="0"/>
              <a:t>Osłabiają wiatr</a:t>
            </a:r>
            <a:endParaRPr lang="pl-PL" sz="2800" dirty="0"/>
          </a:p>
        </p:txBody>
      </p:sp>
      <p:sp>
        <p:nvSpPr>
          <p:cNvPr id="5" name="Tytuł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332656"/>
          </a:xfrm>
          <a:solidFill>
            <a:schemeClr val="accent3">
              <a:lumMod val="60000"/>
              <a:lumOff val="40000"/>
            </a:schemeClr>
          </a:solidFill>
        </p:spPr>
        <p:txBody>
          <a:bodyPr>
            <a:noAutofit/>
          </a:bodyPr>
          <a:lstStyle/>
          <a:p>
            <a:pPr algn="l"/>
            <a:r>
              <a:rPr lang="pl-PL" sz="2000" dirty="0" smtClean="0"/>
              <a:t>Dlaczego zadrzewienia śródpolne są cenne? </a:t>
            </a:r>
            <a:endParaRPr lang="pl-PL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92696"/>
            <a:ext cx="9144000" cy="59430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7" name="Tabela 6"/>
          <p:cNvGraphicFramePr>
            <a:graphicFrameLocks noGrp="1"/>
          </p:cNvGraphicFramePr>
          <p:nvPr/>
        </p:nvGraphicFramePr>
        <p:xfrm>
          <a:off x="2267745" y="1124744"/>
          <a:ext cx="6876255" cy="1554480"/>
        </p:xfrm>
        <a:graphic>
          <a:graphicData uri="http://schemas.openxmlformats.org/drawingml/2006/table">
            <a:tbl>
              <a:tblPr>
                <a:tableStyleId>{F5AB1C69-6EDB-4FF4-983F-18BD219EF322}</a:tableStyleId>
              </a:tblPr>
              <a:tblGrid>
                <a:gridCol w="2016224"/>
                <a:gridCol w="2016224"/>
                <a:gridCol w="2520280"/>
                <a:gridCol w="323527"/>
              </a:tblGrid>
              <a:tr h="403840">
                <a:tc>
                  <a:txBody>
                    <a:bodyPr/>
                    <a:lstStyle/>
                    <a:p>
                      <a:r>
                        <a:rPr lang="pl-PL" sz="2800" dirty="0" smtClean="0"/>
                        <a:t>Opady</a:t>
                      </a:r>
                      <a:endParaRPr lang="pl-PL" sz="28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sz="2800" dirty="0" smtClean="0"/>
                        <a:t>103%</a:t>
                      </a:r>
                      <a:endParaRPr lang="pl-PL" sz="28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sz="2800" dirty="0" smtClean="0"/>
                        <a:t>100%</a:t>
                      </a:r>
                      <a:endParaRPr lang="pl-PL" sz="28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pl-PL" sz="28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504056">
                <a:tc>
                  <a:txBody>
                    <a:bodyPr/>
                    <a:lstStyle/>
                    <a:p>
                      <a:r>
                        <a:rPr lang="pl-PL" sz="2800" dirty="0" smtClean="0"/>
                        <a:t>Wiatr</a:t>
                      </a:r>
                      <a:endParaRPr lang="pl-PL" sz="28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sz="2800" dirty="0" smtClean="0"/>
                        <a:t>60%</a:t>
                      </a:r>
                      <a:endParaRPr lang="pl-PL" sz="28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sz="2800" dirty="0" smtClean="0"/>
                        <a:t>100%</a:t>
                      </a:r>
                      <a:endParaRPr lang="pl-PL" sz="28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pl-PL" sz="28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417944">
                <a:tc>
                  <a:txBody>
                    <a:bodyPr/>
                    <a:lstStyle/>
                    <a:p>
                      <a:r>
                        <a:rPr lang="pl-PL" sz="2800" dirty="0" smtClean="0"/>
                        <a:t>Parowanie</a:t>
                      </a:r>
                      <a:endParaRPr lang="pl-PL" sz="28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sz="2800" dirty="0" smtClean="0"/>
                        <a:t>75%</a:t>
                      </a:r>
                      <a:endParaRPr lang="pl-PL" sz="28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pl-PL" sz="2800" dirty="0" smtClean="0"/>
                        <a:t>100%</a:t>
                      </a:r>
                      <a:endParaRPr lang="pl-PL" sz="28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pl-PL" sz="28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8" name="pole tekstowe 7"/>
          <p:cNvSpPr txBox="1"/>
          <p:nvPr/>
        </p:nvSpPr>
        <p:spPr>
          <a:xfrm>
            <a:off x="1564311" y="4344904"/>
            <a:ext cx="7416824" cy="43088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r>
              <a:rPr lang="pl-PL" sz="2800" dirty="0" smtClean="0"/>
              <a:t>        Śnieg 115%           </a:t>
            </a:r>
            <a:r>
              <a:rPr lang="pl-PL" sz="2800" b="1" dirty="0" smtClean="0">
                <a:solidFill>
                  <a:srgbClr val="C00000"/>
                </a:solidFill>
              </a:rPr>
              <a:t>Plon 105%  </a:t>
            </a:r>
            <a:endParaRPr lang="pl-PL" sz="2800" b="1" dirty="0">
              <a:solidFill>
                <a:srgbClr val="C00000"/>
              </a:solidFill>
            </a:endParaRPr>
          </a:p>
        </p:txBody>
      </p:sp>
      <p:sp>
        <p:nvSpPr>
          <p:cNvPr id="9" name="pole tekstowe 8"/>
          <p:cNvSpPr txBox="1"/>
          <p:nvPr/>
        </p:nvSpPr>
        <p:spPr>
          <a:xfrm>
            <a:off x="73742" y="3371741"/>
            <a:ext cx="444352" cy="52322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pl-PL" sz="2800" dirty="0" smtClean="0"/>
              <a:t>H</a:t>
            </a:r>
            <a:endParaRPr lang="pl-PL" sz="2800" dirty="0"/>
          </a:p>
        </p:txBody>
      </p:sp>
      <p:sp>
        <p:nvSpPr>
          <p:cNvPr id="10" name="pole tekstowe 9"/>
          <p:cNvSpPr txBox="1"/>
          <p:nvPr/>
        </p:nvSpPr>
        <p:spPr>
          <a:xfrm>
            <a:off x="683568" y="5085184"/>
            <a:ext cx="8460432" cy="138499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pl-PL" sz="2800" dirty="0" smtClean="0"/>
              <a:t>                               4H                         8H                             16H</a:t>
            </a:r>
          </a:p>
          <a:p>
            <a:endParaRPr lang="pl-PL" sz="2800" dirty="0" smtClean="0"/>
          </a:p>
          <a:p>
            <a:r>
              <a:rPr lang="pl-PL" sz="2800" dirty="0" smtClean="0"/>
              <a:t>Odległość od zadrzewienia – wyrażona poprzez H</a:t>
            </a:r>
            <a:endParaRPr lang="pl-PL" sz="2800" dirty="0"/>
          </a:p>
        </p:txBody>
      </p:sp>
      <p:sp>
        <p:nvSpPr>
          <p:cNvPr id="11" name="pole tekstowe 10"/>
          <p:cNvSpPr txBox="1"/>
          <p:nvPr/>
        </p:nvSpPr>
        <p:spPr>
          <a:xfrm>
            <a:off x="0" y="476672"/>
            <a:ext cx="90495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3200" dirty="0" smtClean="0"/>
              <a:t>Wpływ zadrzewień na parametry pogody i plon</a:t>
            </a:r>
            <a:endParaRPr lang="pl-PL" sz="3200" dirty="0"/>
          </a:p>
        </p:txBody>
      </p:sp>
      <p:sp>
        <p:nvSpPr>
          <p:cNvPr id="15" name="Tytuł 1"/>
          <p:cNvSpPr txBox="1">
            <a:spLocks/>
          </p:cNvSpPr>
          <p:nvPr/>
        </p:nvSpPr>
        <p:spPr>
          <a:xfrm>
            <a:off x="0" y="0"/>
            <a:ext cx="9144000" cy="332656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0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Dlaczego zadrzewienia śródpolne są cenne? </a:t>
            </a:r>
            <a:endParaRPr kumimoji="0" lang="pl-PL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2" name="Prostokąt 11"/>
          <p:cNvSpPr/>
          <p:nvPr/>
        </p:nvSpPr>
        <p:spPr>
          <a:xfrm>
            <a:off x="4572000" y="4365104"/>
            <a:ext cx="2088232" cy="4320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1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332656"/>
          </a:xfrm>
          <a:solidFill>
            <a:schemeClr val="accent3">
              <a:lumMod val="60000"/>
              <a:lumOff val="40000"/>
            </a:schemeClr>
          </a:solidFill>
        </p:spPr>
        <p:txBody>
          <a:bodyPr>
            <a:noAutofit/>
          </a:bodyPr>
          <a:lstStyle/>
          <a:p>
            <a:pPr algn="l"/>
            <a:r>
              <a:rPr lang="pl-PL" sz="2000" dirty="0" smtClean="0"/>
              <a:t>Dlaczego zadrzewienia śródpolne są cenne? </a:t>
            </a:r>
            <a:endParaRPr lang="pl-PL" sz="2000" dirty="0"/>
          </a:p>
        </p:txBody>
      </p:sp>
      <p:graphicFrame>
        <p:nvGraphicFramePr>
          <p:cNvPr id="6146" name="Object 2"/>
          <p:cNvGraphicFramePr>
            <a:graphicFrameLocks noChangeAspect="1"/>
          </p:cNvGraphicFramePr>
          <p:nvPr/>
        </p:nvGraphicFramePr>
        <p:xfrm>
          <a:off x="0" y="526267"/>
          <a:ext cx="9144000" cy="6331733"/>
        </p:xfrm>
        <a:graphic>
          <a:graphicData uri="http://schemas.openxmlformats.org/presentationml/2006/ole">
            <p:oleObj spid="_x0000_s6146" name="Fotografia Photo Editor" r:id="rId3" imgW="8914286" imgH="6171429" progId="">
              <p:embed/>
            </p:oleObj>
          </a:graphicData>
        </a:graphic>
      </p:graphicFrame>
      <p:sp>
        <p:nvSpPr>
          <p:cNvPr id="5" name="pole tekstowe 4"/>
          <p:cNvSpPr txBox="1"/>
          <p:nvPr/>
        </p:nvSpPr>
        <p:spPr>
          <a:xfrm>
            <a:off x="0" y="404664"/>
            <a:ext cx="9144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l-PL" sz="2800" dirty="0" smtClean="0"/>
              <a:t>Ponieważ ograniczają rozprzestrzenianie się </a:t>
            </a:r>
          </a:p>
          <a:p>
            <a:pPr algn="r"/>
            <a:r>
              <a:rPr lang="pl-PL" sz="2800" dirty="0" smtClean="0"/>
              <a:t>zanieczyszczeń obszarowych</a:t>
            </a:r>
            <a:endParaRPr lang="pl-PL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/>
          <a:srcRect l="6361" t="19313" r="23361" b="16704"/>
          <a:stretch>
            <a:fillRect/>
          </a:stretch>
        </p:blipFill>
        <p:spPr bwMode="auto">
          <a:xfrm>
            <a:off x="0" y="1412776"/>
            <a:ext cx="9144000" cy="4680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Strzałka w prawo 4"/>
          <p:cNvSpPr/>
          <p:nvPr/>
        </p:nvSpPr>
        <p:spPr>
          <a:xfrm rot="15664197">
            <a:off x="2789275" y="3938149"/>
            <a:ext cx="457665" cy="864095"/>
          </a:xfrm>
          <a:prstGeom prst="rightArrow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6" name="Strzałka w prawo 5"/>
          <p:cNvSpPr/>
          <p:nvPr/>
        </p:nvSpPr>
        <p:spPr>
          <a:xfrm rot="15664197">
            <a:off x="5021524" y="3722124"/>
            <a:ext cx="457665" cy="864095"/>
          </a:xfrm>
          <a:prstGeom prst="rightArrow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7" name="Strzałka w prawo 6"/>
          <p:cNvSpPr/>
          <p:nvPr/>
        </p:nvSpPr>
        <p:spPr>
          <a:xfrm rot="15664197">
            <a:off x="7037748" y="3650118"/>
            <a:ext cx="457665" cy="864095"/>
          </a:xfrm>
          <a:prstGeom prst="rightArrow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9" name="pole tekstowe 8"/>
          <p:cNvSpPr txBox="1"/>
          <p:nvPr/>
        </p:nvSpPr>
        <p:spPr>
          <a:xfrm rot="21294312">
            <a:off x="2356953" y="4478227"/>
            <a:ext cx="581992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3600" b="1" dirty="0" smtClean="0">
                <a:solidFill>
                  <a:schemeClr val="accent6"/>
                </a:solidFill>
              </a:rPr>
              <a:t>Azotany, fosforany, pestycydy</a:t>
            </a:r>
            <a:endParaRPr lang="pl-PL" sz="3600" b="1" dirty="0">
              <a:solidFill>
                <a:schemeClr val="accent6"/>
              </a:solidFill>
            </a:endParaRPr>
          </a:p>
        </p:txBody>
      </p:sp>
      <p:sp>
        <p:nvSpPr>
          <p:cNvPr id="12" name="Tytuł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332656"/>
          </a:xfrm>
          <a:solidFill>
            <a:schemeClr val="accent3">
              <a:lumMod val="60000"/>
              <a:lumOff val="40000"/>
            </a:schemeClr>
          </a:solidFill>
        </p:spPr>
        <p:txBody>
          <a:bodyPr>
            <a:noAutofit/>
          </a:bodyPr>
          <a:lstStyle/>
          <a:p>
            <a:pPr algn="l"/>
            <a:r>
              <a:rPr lang="pl-PL" sz="2000" dirty="0" smtClean="0"/>
              <a:t>Dlaczego zadrzewienia śródpolne są cenne? </a:t>
            </a:r>
            <a:endParaRPr lang="pl-PL" sz="2000" dirty="0"/>
          </a:p>
        </p:txBody>
      </p:sp>
      <p:sp>
        <p:nvSpPr>
          <p:cNvPr id="10" name="pole tekstowe 9"/>
          <p:cNvSpPr txBox="1"/>
          <p:nvPr/>
        </p:nvSpPr>
        <p:spPr>
          <a:xfrm>
            <a:off x="0" y="404664"/>
            <a:ext cx="9144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l-PL" sz="2800" dirty="0" smtClean="0"/>
              <a:t>Ponieważ ograniczają rozprzestrzenianie się </a:t>
            </a:r>
          </a:p>
          <a:p>
            <a:pPr algn="r"/>
            <a:r>
              <a:rPr lang="pl-PL" sz="2800" dirty="0" smtClean="0"/>
              <a:t>zanieczyszczeń obszarowych</a:t>
            </a:r>
            <a:endParaRPr lang="pl-PL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2" cstate="print"/>
          <a:srcRect t="19313" r="29722" b="10797"/>
          <a:stretch>
            <a:fillRect/>
          </a:stretch>
        </p:blipFill>
        <p:spPr bwMode="auto">
          <a:xfrm>
            <a:off x="0" y="1196752"/>
            <a:ext cx="9144000" cy="51125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Strzałka w prawo 5"/>
          <p:cNvSpPr/>
          <p:nvPr/>
        </p:nvSpPr>
        <p:spPr>
          <a:xfrm rot="3194530">
            <a:off x="1987307" y="4383897"/>
            <a:ext cx="457665" cy="864095"/>
          </a:xfrm>
          <a:prstGeom prst="rightArrow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7" name="Strzałka w prawo 6"/>
          <p:cNvSpPr/>
          <p:nvPr/>
        </p:nvSpPr>
        <p:spPr>
          <a:xfrm rot="3194530">
            <a:off x="5834365" y="1278600"/>
            <a:ext cx="457665" cy="864095"/>
          </a:xfrm>
          <a:prstGeom prst="rightArrow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8" name="Strzałka w prawo 7"/>
          <p:cNvSpPr/>
          <p:nvPr/>
        </p:nvSpPr>
        <p:spPr>
          <a:xfrm rot="3194530">
            <a:off x="4394205" y="2862775"/>
            <a:ext cx="457665" cy="864095"/>
          </a:xfrm>
          <a:prstGeom prst="rightArrow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9" name="Strzałka w prawo 8"/>
          <p:cNvSpPr/>
          <p:nvPr/>
        </p:nvSpPr>
        <p:spPr>
          <a:xfrm rot="3194530">
            <a:off x="2320262" y="4882741"/>
            <a:ext cx="253363" cy="437852"/>
          </a:xfrm>
          <a:prstGeom prst="rightArrow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0" name="Strzałka w prawo 9"/>
          <p:cNvSpPr/>
          <p:nvPr/>
        </p:nvSpPr>
        <p:spPr>
          <a:xfrm rot="3194530">
            <a:off x="6208694" y="1858405"/>
            <a:ext cx="253363" cy="437852"/>
          </a:xfrm>
          <a:prstGeom prst="rightArrow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1" name="Strzałka w prawo 10"/>
          <p:cNvSpPr/>
          <p:nvPr/>
        </p:nvSpPr>
        <p:spPr>
          <a:xfrm rot="3194530">
            <a:off x="4768535" y="3514589"/>
            <a:ext cx="253363" cy="437852"/>
          </a:xfrm>
          <a:prstGeom prst="rightArrow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2" name="Strzałka w prawo 11"/>
          <p:cNvSpPr/>
          <p:nvPr/>
        </p:nvSpPr>
        <p:spPr>
          <a:xfrm rot="3194530">
            <a:off x="2542649" y="5319580"/>
            <a:ext cx="279388" cy="107271"/>
          </a:xfrm>
          <a:prstGeom prst="rightArrow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3" name="Strzałka w prawo 12"/>
          <p:cNvSpPr/>
          <p:nvPr/>
        </p:nvSpPr>
        <p:spPr>
          <a:xfrm rot="3194530">
            <a:off x="6359075" y="2295245"/>
            <a:ext cx="279388" cy="107271"/>
          </a:xfrm>
          <a:prstGeom prst="rightArrow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4" name="Strzałka w prawo 13"/>
          <p:cNvSpPr/>
          <p:nvPr/>
        </p:nvSpPr>
        <p:spPr>
          <a:xfrm rot="3194530">
            <a:off x="4958359" y="3899189"/>
            <a:ext cx="230036" cy="107271"/>
          </a:xfrm>
          <a:prstGeom prst="rightArrow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5" name="pole tekstowe 14"/>
          <p:cNvSpPr txBox="1"/>
          <p:nvPr/>
        </p:nvSpPr>
        <p:spPr>
          <a:xfrm rot="19273149">
            <a:off x="465480" y="2695911"/>
            <a:ext cx="581992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3600" b="1" dirty="0" smtClean="0">
                <a:solidFill>
                  <a:schemeClr val="accent6"/>
                </a:solidFill>
              </a:rPr>
              <a:t>Azotany, fosforany, pestycydy</a:t>
            </a:r>
            <a:endParaRPr lang="pl-PL" sz="3600" b="1" dirty="0">
              <a:solidFill>
                <a:schemeClr val="accent6"/>
              </a:solidFill>
            </a:endParaRPr>
          </a:p>
        </p:txBody>
      </p:sp>
      <p:sp>
        <p:nvSpPr>
          <p:cNvPr id="17" name="Tytuł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332656"/>
          </a:xfrm>
          <a:solidFill>
            <a:schemeClr val="accent3">
              <a:lumMod val="60000"/>
              <a:lumOff val="40000"/>
            </a:schemeClr>
          </a:solidFill>
        </p:spPr>
        <p:txBody>
          <a:bodyPr>
            <a:noAutofit/>
          </a:bodyPr>
          <a:lstStyle/>
          <a:p>
            <a:pPr algn="l"/>
            <a:r>
              <a:rPr lang="pl-PL" sz="2000" dirty="0" smtClean="0"/>
              <a:t>Dlaczego zadrzewienia śródpolne są cenne? </a:t>
            </a:r>
            <a:endParaRPr lang="pl-PL" sz="2000" dirty="0"/>
          </a:p>
        </p:txBody>
      </p:sp>
      <p:sp>
        <p:nvSpPr>
          <p:cNvPr id="16" name="pole tekstowe 15"/>
          <p:cNvSpPr txBox="1"/>
          <p:nvPr/>
        </p:nvSpPr>
        <p:spPr>
          <a:xfrm>
            <a:off x="0" y="332656"/>
            <a:ext cx="9144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l-PL" sz="2800" dirty="0" smtClean="0"/>
              <a:t>Ponieważ ograniczają rozprzestrzenianie się </a:t>
            </a:r>
          </a:p>
          <a:p>
            <a:pPr algn="r"/>
            <a:r>
              <a:rPr lang="pl-PL" sz="2800" dirty="0" smtClean="0"/>
              <a:t>zanieczyszczeń obszarowych</a:t>
            </a:r>
            <a:endParaRPr lang="pl-PL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548680"/>
          </a:xfrm>
        </p:spPr>
        <p:txBody>
          <a:bodyPr>
            <a:noAutofit/>
          </a:bodyPr>
          <a:lstStyle/>
          <a:p>
            <a:pPr algn="l"/>
            <a:r>
              <a:rPr lang="pl-PL" sz="3200" dirty="0" smtClean="0"/>
              <a:t>Dlaczego zadrzewienia śródpolne są cenne? </a:t>
            </a:r>
            <a:endParaRPr lang="pl-PL" sz="3200" dirty="0"/>
          </a:p>
        </p:txBody>
      </p:sp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2" cstate="print"/>
          <a:srcRect l="12448" t="19313" r="35529" b="6250"/>
          <a:stretch>
            <a:fillRect/>
          </a:stretch>
        </p:blipFill>
        <p:spPr bwMode="auto">
          <a:xfrm>
            <a:off x="1187624" y="692696"/>
            <a:ext cx="6768752" cy="5445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Prostokąt 5"/>
          <p:cNvSpPr/>
          <p:nvPr/>
        </p:nvSpPr>
        <p:spPr>
          <a:xfrm>
            <a:off x="0" y="6093296"/>
            <a:ext cx="907312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2800" dirty="0" err="1" smtClean="0"/>
              <a:t>Augustiner</a:t>
            </a:r>
            <a:r>
              <a:rPr lang="pl-PL" sz="2800" dirty="0" smtClean="0"/>
              <a:t> </a:t>
            </a:r>
            <a:r>
              <a:rPr lang="pl-PL" sz="2800" dirty="0" err="1" smtClean="0"/>
              <a:t>Helles</a:t>
            </a:r>
            <a:r>
              <a:rPr lang="pl-PL" sz="2800" dirty="0" smtClean="0"/>
              <a:t> – 0,46 </a:t>
            </a:r>
            <a:r>
              <a:rPr lang="el-GR" sz="2800" dirty="0" smtClean="0"/>
              <a:t>μ</a:t>
            </a:r>
            <a:r>
              <a:rPr lang="pl-PL" sz="2800" dirty="0" smtClean="0"/>
              <a:t>g/l     </a:t>
            </a:r>
            <a:r>
              <a:rPr lang="pl-PL" sz="2800" dirty="0" err="1" smtClean="0"/>
              <a:t>Hasseröder</a:t>
            </a:r>
            <a:r>
              <a:rPr lang="pl-PL" sz="2800" dirty="0" smtClean="0"/>
              <a:t> </a:t>
            </a:r>
            <a:r>
              <a:rPr lang="pl-PL" sz="2800" dirty="0" err="1" smtClean="0"/>
              <a:t>Pils</a:t>
            </a:r>
            <a:r>
              <a:rPr lang="pl-PL" sz="2800" dirty="0" smtClean="0"/>
              <a:t> – 29,74 </a:t>
            </a:r>
            <a:r>
              <a:rPr lang="el-GR" sz="2800" dirty="0" smtClean="0"/>
              <a:t>μ</a:t>
            </a:r>
            <a:r>
              <a:rPr lang="pl-PL" sz="2800" dirty="0" smtClean="0"/>
              <a:t>g/l </a:t>
            </a:r>
            <a:endParaRPr lang="pl-PL" sz="2800" dirty="0"/>
          </a:p>
        </p:txBody>
      </p:sp>
      <p:sp>
        <p:nvSpPr>
          <p:cNvPr id="7" name="Elipsa 6"/>
          <p:cNvSpPr/>
          <p:nvPr/>
        </p:nvSpPr>
        <p:spPr>
          <a:xfrm>
            <a:off x="899592" y="1196752"/>
            <a:ext cx="2376264" cy="50405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/>
          <a:srcRect l="8574" t="11438" r="57113" b="69859"/>
          <a:stretch>
            <a:fillRect/>
          </a:stretch>
        </p:blipFill>
        <p:spPr bwMode="auto">
          <a:xfrm>
            <a:off x="323528" y="548680"/>
            <a:ext cx="4464496" cy="1368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pole tekstowe 5"/>
          <p:cNvSpPr txBox="1"/>
          <p:nvPr/>
        </p:nvSpPr>
        <p:spPr>
          <a:xfrm>
            <a:off x="395536" y="2132856"/>
            <a:ext cx="8748464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pl-PL" sz="2800" dirty="0" smtClean="0"/>
              <a:t> </a:t>
            </a:r>
            <a:r>
              <a:rPr lang="pl-PL" sz="2800" dirty="0" err="1" smtClean="0"/>
              <a:t>Glifosat</a:t>
            </a:r>
            <a:r>
              <a:rPr lang="pl-PL" sz="2800" dirty="0" smtClean="0"/>
              <a:t> </a:t>
            </a:r>
            <a:r>
              <a:rPr lang="pl-PL" sz="2800" b="1" dirty="0" smtClean="0">
                <a:solidFill>
                  <a:srgbClr val="C00000"/>
                </a:solidFill>
              </a:rPr>
              <a:t>obecny w moczu </a:t>
            </a:r>
            <a:r>
              <a:rPr lang="pl-PL" sz="2800" dirty="0" smtClean="0"/>
              <a:t>mieszkańców miast z 18 państw (w Polsce – 70%)</a:t>
            </a:r>
          </a:p>
          <a:p>
            <a:pPr>
              <a:buFont typeface="Arial" pitchFamily="34" charset="0"/>
              <a:buChar char="•"/>
            </a:pPr>
            <a:r>
              <a:rPr lang="pl-PL" sz="2800" dirty="0" smtClean="0"/>
              <a:t> Udział w zwiększonym ryzyku zachorowań na </a:t>
            </a:r>
            <a:r>
              <a:rPr lang="pl-PL" sz="2800" b="1" dirty="0" smtClean="0">
                <a:solidFill>
                  <a:srgbClr val="C00000"/>
                </a:solidFill>
              </a:rPr>
              <a:t>raka sutka</a:t>
            </a:r>
          </a:p>
          <a:p>
            <a:endParaRPr lang="pl-PL" sz="2800" dirty="0" smtClean="0"/>
          </a:p>
          <a:p>
            <a:pPr>
              <a:buFont typeface="Arial" pitchFamily="34" charset="0"/>
              <a:buChar char="•"/>
            </a:pPr>
            <a:r>
              <a:rPr lang="pl-PL" sz="2800" dirty="0" smtClean="0"/>
              <a:t> Konieczność ograniczenia stosowania</a:t>
            </a:r>
          </a:p>
          <a:p>
            <a:pPr>
              <a:buFont typeface="Arial" pitchFamily="34" charset="0"/>
              <a:buChar char="•"/>
            </a:pPr>
            <a:r>
              <a:rPr lang="pl-PL" sz="2800" dirty="0" smtClean="0"/>
              <a:t> Konieczność ograniczenia rozprzestrzeniania się</a:t>
            </a:r>
            <a:endParaRPr lang="pl-PL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a 7"/>
          <p:cNvGrpSpPr/>
          <p:nvPr/>
        </p:nvGrpSpPr>
        <p:grpSpPr>
          <a:xfrm>
            <a:off x="4336706" y="1052736"/>
            <a:ext cx="4807294" cy="5688632"/>
            <a:chOff x="2267744" y="836712"/>
            <a:chExt cx="4320480" cy="5112568"/>
          </a:xfrm>
        </p:grpSpPr>
        <p:pic>
          <p:nvPicPr>
            <p:cNvPr id="2051" name="Picture 3"/>
            <p:cNvPicPr>
              <a:picLocks noChangeAspect="1" noChangeArrowheads="1"/>
            </p:cNvPicPr>
            <p:nvPr/>
          </p:nvPicPr>
          <p:blipFill>
            <a:blip r:embed="rId2" cstate="print"/>
            <a:srcRect l="32290" t="14563" r="34504" b="15547"/>
            <a:stretch>
              <a:fillRect/>
            </a:stretch>
          </p:blipFill>
          <p:spPr bwMode="auto">
            <a:xfrm>
              <a:off x="2267744" y="836712"/>
              <a:ext cx="4320480" cy="51125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052" name="Picture 4"/>
            <p:cNvPicPr>
              <a:picLocks noChangeAspect="1" noChangeArrowheads="1"/>
            </p:cNvPicPr>
            <p:nvPr/>
          </p:nvPicPr>
          <p:blipFill>
            <a:blip r:embed="rId3" cstate="print"/>
            <a:srcRect l="38378" t="17516" r="35610" b="26376"/>
            <a:stretch>
              <a:fillRect/>
            </a:stretch>
          </p:blipFill>
          <p:spPr bwMode="auto">
            <a:xfrm>
              <a:off x="3059832" y="1019175"/>
              <a:ext cx="3384376" cy="41380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2" cstate="print"/>
          <a:srcRect l="32290" t="14563" r="34504" b="15547"/>
          <a:stretch>
            <a:fillRect/>
          </a:stretch>
        </p:blipFill>
        <p:spPr bwMode="auto">
          <a:xfrm>
            <a:off x="0" y="1052736"/>
            <a:ext cx="4788024" cy="56658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pole tekstowe 8"/>
          <p:cNvSpPr txBox="1"/>
          <p:nvPr/>
        </p:nvSpPr>
        <p:spPr>
          <a:xfrm>
            <a:off x="4716016" y="1052736"/>
            <a:ext cx="504055" cy="5034574"/>
          </a:xfrm>
          <a:prstGeom prst="rect">
            <a:avLst/>
          </a:prstGeom>
          <a:solidFill>
            <a:schemeClr val="bg1"/>
          </a:solidFill>
        </p:spPr>
        <p:txBody>
          <a:bodyPr wrap="square" lIns="0" tIns="36000" rIns="0" bIns="36000" rtlCol="0">
            <a:spAutoFit/>
          </a:bodyPr>
          <a:lstStyle/>
          <a:p>
            <a:pPr algn="r">
              <a:lnSpc>
                <a:spcPts val="3000"/>
              </a:lnSpc>
            </a:pPr>
            <a:r>
              <a:rPr lang="pl-PL" sz="2000" b="1" dirty="0" smtClean="0">
                <a:latin typeface="Arial Narrow" pitchFamily="34" charset="0"/>
              </a:rPr>
              <a:t>1,05</a:t>
            </a:r>
          </a:p>
          <a:p>
            <a:pPr algn="r">
              <a:lnSpc>
                <a:spcPts val="3000"/>
              </a:lnSpc>
            </a:pPr>
            <a:endParaRPr lang="pl-PL" sz="2000" b="1" dirty="0" smtClean="0">
              <a:latin typeface="Arial Narrow" pitchFamily="34" charset="0"/>
            </a:endParaRPr>
          </a:p>
          <a:p>
            <a:pPr algn="r">
              <a:lnSpc>
                <a:spcPts val="3000"/>
              </a:lnSpc>
            </a:pPr>
            <a:r>
              <a:rPr lang="pl-PL" sz="2000" b="1" dirty="0" smtClean="0">
                <a:latin typeface="Arial Narrow" pitchFamily="34" charset="0"/>
              </a:rPr>
              <a:t>1,00</a:t>
            </a:r>
          </a:p>
          <a:p>
            <a:pPr algn="r">
              <a:lnSpc>
                <a:spcPts val="3000"/>
              </a:lnSpc>
            </a:pPr>
            <a:endParaRPr lang="pl-PL" sz="2000" b="1" dirty="0" smtClean="0">
              <a:latin typeface="Arial Narrow" pitchFamily="34" charset="0"/>
            </a:endParaRPr>
          </a:p>
          <a:p>
            <a:pPr algn="r">
              <a:lnSpc>
                <a:spcPts val="3000"/>
              </a:lnSpc>
            </a:pPr>
            <a:r>
              <a:rPr lang="pl-PL" sz="2000" b="1" dirty="0" smtClean="0">
                <a:latin typeface="Arial Narrow" pitchFamily="34" charset="0"/>
              </a:rPr>
              <a:t>0,95</a:t>
            </a:r>
          </a:p>
          <a:p>
            <a:pPr algn="r">
              <a:lnSpc>
                <a:spcPts val="3000"/>
              </a:lnSpc>
            </a:pPr>
            <a:endParaRPr lang="pl-PL" sz="2000" b="1" dirty="0" smtClean="0">
              <a:latin typeface="Arial Narrow" pitchFamily="34" charset="0"/>
            </a:endParaRPr>
          </a:p>
          <a:p>
            <a:pPr algn="r">
              <a:lnSpc>
                <a:spcPts val="3000"/>
              </a:lnSpc>
            </a:pPr>
            <a:r>
              <a:rPr lang="pl-PL" sz="2000" b="1" dirty="0" smtClean="0">
                <a:latin typeface="Arial Narrow" pitchFamily="34" charset="0"/>
              </a:rPr>
              <a:t>0,90</a:t>
            </a:r>
          </a:p>
          <a:p>
            <a:pPr algn="r">
              <a:lnSpc>
                <a:spcPts val="3000"/>
              </a:lnSpc>
            </a:pPr>
            <a:endParaRPr lang="pl-PL" sz="2000" b="1" dirty="0" smtClean="0">
              <a:latin typeface="Arial Narrow" pitchFamily="34" charset="0"/>
            </a:endParaRPr>
          </a:p>
          <a:p>
            <a:pPr algn="r">
              <a:lnSpc>
                <a:spcPts val="3000"/>
              </a:lnSpc>
            </a:pPr>
            <a:r>
              <a:rPr lang="pl-PL" sz="2000" b="1" dirty="0" smtClean="0">
                <a:latin typeface="Arial Narrow" pitchFamily="34" charset="0"/>
              </a:rPr>
              <a:t>0,85</a:t>
            </a:r>
          </a:p>
          <a:p>
            <a:pPr algn="r">
              <a:lnSpc>
                <a:spcPts val="3000"/>
              </a:lnSpc>
            </a:pPr>
            <a:endParaRPr lang="pl-PL" sz="2000" b="1" dirty="0" smtClean="0">
              <a:latin typeface="Arial Narrow" pitchFamily="34" charset="0"/>
            </a:endParaRPr>
          </a:p>
          <a:p>
            <a:pPr algn="r">
              <a:lnSpc>
                <a:spcPts val="3000"/>
              </a:lnSpc>
            </a:pPr>
            <a:r>
              <a:rPr lang="pl-PL" sz="2000" b="1" dirty="0" smtClean="0">
                <a:latin typeface="Arial Narrow" pitchFamily="34" charset="0"/>
              </a:rPr>
              <a:t>0,80</a:t>
            </a:r>
          </a:p>
          <a:p>
            <a:pPr algn="r">
              <a:lnSpc>
                <a:spcPts val="3000"/>
              </a:lnSpc>
            </a:pPr>
            <a:endParaRPr lang="pl-PL" sz="2000" b="1" dirty="0" smtClean="0">
              <a:latin typeface="Arial Narrow" pitchFamily="34" charset="0"/>
            </a:endParaRPr>
          </a:p>
          <a:p>
            <a:pPr algn="r">
              <a:lnSpc>
                <a:spcPts val="3000"/>
              </a:lnSpc>
            </a:pPr>
            <a:r>
              <a:rPr lang="pl-PL" sz="2000" b="1" dirty="0" smtClean="0">
                <a:latin typeface="Arial Narrow" pitchFamily="34" charset="0"/>
              </a:rPr>
              <a:t>0,75</a:t>
            </a:r>
            <a:endParaRPr lang="pl-PL" sz="2000" b="1" dirty="0">
              <a:latin typeface="Arial Narrow" pitchFamily="34" charset="0"/>
            </a:endParaRPr>
          </a:p>
        </p:txBody>
      </p:sp>
      <p:sp>
        <p:nvSpPr>
          <p:cNvPr id="10" name="pole tekstowe 9"/>
          <p:cNvSpPr txBox="1"/>
          <p:nvPr/>
        </p:nvSpPr>
        <p:spPr>
          <a:xfrm>
            <a:off x="395536" y="1052736"/>
            <a:ext cx="411589" cy="5034574"/>
          </a:xfrm>
          <a:prstGeom prst="rect">
            <a:avLst/>
          </a:prstGeom>
          <a:solidFill>
            <a:schemeClr val="bg1"/>
          </a:solidFill>
        </p:spPr>
        <p:txBody>
          <a:bodyPr wrap="square" lIns="0" tIns="36000" rIns="0" bIns="36000" rtlCol="0">
            <a:spAutoFit/>
          </a:bodyPr>
          <a:lstStyle/>
          <a:p>
            <a:pPr algn="r">
              <a:lnSpc>
                <a:spcPts val="3000"/>
              </a:lnSpc>
            </a:pPr>
            <a:r>
              <a:rPr lang="pl-PL" sz="2000" b="1" dirty="0" smtClean="0">
                <a:latin typeface="Arial Narrow" pitchFamily="34" charset="0"/>
              </a:rPr>
              <a:t>1,2</a:t>
            </a:r>
          </a:p>
          <a:p>
            <a:pPr algn="r">
              <a:lnSpc>
                <a:spcPts val="3000"/>
              </a:lnSpc>
            </a:pPr>
            <a:endParaRPr lang="pl-PL" sz="2000" b="1" dirty="0" smtClean="0">
              <a:latin typeface="Arial Narrow" pitchFamily="34" charset="0"/>
            </a:endParaRPr>
          </a:p>
          <a:p>
            <a:pPr algn="r">
              <a:lnSpc>
                <a:spcPts val="3000"/>
              </a:lnSpc>
            </a:pPr>
            <a:r>
              <a:rPr lang="pl-PL" sz="2000" b="1" dirty="0" smtClean="0">
                <a:latin typeface="Arial Narrow" pitchFamily="34" charset="0"/>
              </a:rPr>
              <a:t>1,0</a:t>
            </a:r>
          </a:p>
          <a:p>
            <a:pPr algn="r">
              <a:lnSpc>
                <a:spcPts val="3000"/>
              </a:lnSpc>
            </a:pPr>
            <a:endParaRPr lang="pl-PL" sz="2000" b="1" dirty="0" smtClean="0">
              <a:latin typeface="Arial Narrow" pitchFamily="34" charset="0"/>
            </a:endParaRPr>
          </a:p>
          <a:p>
            <a:pPr algn="r">
              <a:lnSpc>
                <a:spcPts val="3000"/>
              </a:lnSpc>
            </a:pPr>
            <a:r>
              <a:rPr lang="pl-PL" sz="2000" b="1" dirty="0" smtClean="0">
                <a:latin typeface="Arial Narrow" pitchFamily="34" charset="0"/>
              </a:rPr>
              <a:t>0,8</a:t>
            </a:r>
          </a:p>
          <a:p>
            <a:pPr algn="r">
              <a:lnSpc>
                <a:spcPts val="3000"/>
              </a:lnSpc>
            </a:pPr>
            <a:endParaRPr lang="pl-PL" sz="2000" b="1" dirty="0" smtClean="0">
              <a:latin typeface="Arial Narrow" pitchFamily="34" charset="0"/>
            </a:endParaRPr>
          </a:p>
          <a:p>
            <a:pPr algn="r">
              <a:lnSpc>
                <a:spcPts val="3000"/>
              </a:lnSpc>
            </a:pPr>
            <a:r>
              <a:rPr lang="pl-PL" sz="2000" b="1" dirty="0" smtClean="0">
                <a:latin typeface="Arial Narrow" pitchFamily="34" charset="0"/>
              </a:rPr>
              <a:t>0,6</a:t>
            </a:r>
          </a:p>
          <a:p>
            <a:pPr algn="r">
              <a:lnSpc>
                <a:spcPts val="3000"/>
              </a:lnSpc>
            </a:pPr>
            <a:endParaRPr lang="pl-PL" sz="2000" b="1" dirty="0" smtClean="0">
              <a:latin typeface="Arial Narrow" pitchFamily="34" charset="0"/>
            </a:endParaRPr>
          </a:p>
          <a:p>
            <a:pPr algn="r">
              <a:lnSpc>
                <a:spcPts val="3000"/>
              </a:lnSpc>
            </a:pPr>
            <a:r>
              <a:rPr lang="pl-PL" sz="2000" b="1" dirty="0" smtClean="0">
                <a:latin typeface="Arial Narrow" pitchFamily="34" charset="0"/>
              </a:rPr>
              <a:t>0,4</a:t>
            </a:r>
          </a:p>
          <a:p>
            <a:pPr algn="r">
              <a:lnSpc>
                <a:spcPts val="3000"/>
              </a:lnSpc>
            </a:pPr>
            <a:endParaRPr lang="pl-PL" sz="2000" b="1" dirty="0" smtClean="0">
              <a:latin typeface="Arial Narrow" pitchFamily="34" charset="0"/>
            </a:endParaRPr>
          </a:p>
          <a:p>
            <a:pPr algn="r">
              <a:lnSpc>
                <a:spcPts val="3000"/>
              </a:lnSpc>
            </a:pPr>
            <a:r>
              <a:rPr lang="pl-PL" sz="2000" b="1" dirty="0" smtClean="0">
                <a:latin typeface="Arial Narrow" pitchFamily="34" charset="0"/>
              </a:rPr>
              <a:t>0,2</a:t>
            </a:r>
          </a:p>
          <a:p>
            <a:pPr algn="r">
              <a:lnSpc>
                <a:spcPts val="3000"/>
              </a:lnSpc>
            </a:pPr>
            <a:endParaRPr lang="pl-PL" sz="2000" b="1" dirty="0" smtClean="0">
              <a:latin typeface="Arial Narrow" pitchFamily="34" charset="0"/>
            </a:endParaRPr>
          </a:p>
          <a:p>
            <a:pPr algn="r">
              <a:lnSpc>
                <a:spcPts val="3000"/>
              </a:lnSpc>
            </a:pPr>
            <a:r>
              <a:rPr lang="pl-PL" sz="2000" b="1" dirty="0" smtClean="0">
                <a:latin typeface="Arial Narrow" pitchFamily="34" charset="0"/>
              </a:rPr>
              <a:t>0,0</a:t>
            </a:r>
            <a:endParaRPr lang="pl-PL" sz="2000" b="1" dirty="0">
              <a:latin typeface="Arial Narrow" pitchFamily="34" charset="0"/>
            </a:endParaRPr>
          </a:p>
        </p:txBody>
      </p:sp>
      <p:sp>
        <p:nvSpPr>
          <p:cNvPr id="11" name="pole tekstowe 10"/>
          <p:cNvSpPr txBox="1"/>
          <p:nvPr/>
        </p:nvSpPr>
        <p:spPr>
          <a:xfrm>
            <a:off x="0" y="332656"/>
            <a:ext cx="916866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800" dirty="0" smtClean="0"/>
              <a:t>Zmiany liczebności czajki i ptaków krajobrazu rolniczego  (FBI) </a:t>
            </a:r>
            <a:br>
              <a:rPr lang="pl-PL" sz="2800" dirty="0" smtClean="0"/>
            </a:br>
            <a:r>
              <a:rPr lang="pl-PL" sz="2800" dirty="0" smtClean="0"/>
              <a:t>w Polsce w XXI w (wg GIOŚ)</a:t>
            </a:r>
            <a:endParaRPr lang="pl-PL" sz="2800" dirty="0"/>
          </a:p>
        </p:txBody>
      </p:sp>
      <p:sp>
        <p:nvSpPr>
          <p:cNvPr id="12" name="pole tekstowe 11"/>
          <p:cNvSpPr txBox="1"/>
          <p:nvPr/>
        </p:nvSpPr>
        <p:spPr>
          <a:xfrm>
            <a:off x="5292080" y="5229200"/>
            <a:ext cx="2499017" cy="523220"/>
          </a:xfrm>
          <a:prstGeom prst="rect">
            <a:avLst/>
          </a:prstGeom>
          <a:solidFill>
            <a:srgbClr val="15311C"/>
          </a:solidFill>
        </p:spPr>
        <p:txBody>
          <a:bodyPr wrap="none" rtlCol="0">
            <a:spAutoFit/>
          </a:bodyPr>
          <a:lstStyle/>
          <a:p>
            <a:r>
              <a:rPr lang="pl-PL" sz="2800" dirty="0" smtClean="0">
                <a:solidFill>
                  <a:schemeClr val="bg1"/>
                </a:solidFill>
              </a:rPr>
              <a:t>FBI – 22 gatunki</a:t>
            </a:r>
            <a:endParaRPr lang="pl-PL" sz="2800" dirty="0">
              <a:solidFill>
                <a:schemeClr val="bg1"/>
              </a:solidFill>
            </a:endParaRPr>
          </a:p>
        </p:txBody>
      </p:sp>
      <p:sp>
        <p:nvSpPr>
          <p:cNvPr id="13" name="Tytuł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332656"/>
          </a:xfrm>
          <a:solidFill>
            <a:schemeClr val="tx2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 algn="l"/>
            <a:r>
              <a:rPr lang="pl-PL" sz="2000" dirty="0" smtClean="0"/>
              <a:t>Dlaczego zbiorniki wodne są cenne? </a:t>
            </a:r>
            <a:endParaRPr lang="pl-PL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1224136"/>
          </a:xfrm>
        </p:spPr>
        <p:txBody>
          <a:bodyPr>
            <a:noAutofit/>
          </a:bodyPr>
          <a:lstStyle/>
          <a:p>
            <a:r>
              <a:rPr lang="pl-PL" sz="3200" dirty="0" smtClean="0"/>
              <a:t>Zbiorniki </a:t>
            </a:r>
            <a:br>
              <a:rPr lang="pl-PL" sz="3200" dirty="0" smtClean="0"/>
            </a:br>
            <a:r>
              <a:rPr lang="pl-PL" sz="3200" dirty="0" smtClean="0"/>
              <a:t>wodne</a:t>
            </a:r>
            <a:endParaRPr lang="pl-PL" sz="3200" dirty="0"/>
          </a:p>
        </p:txBody>
      </p:sp>
      <p:sp>
        <p:nvSpPr>
          <p:cNvPr id="4" name="pole tekstowe 3"/>
          <p:cNvSpPr txBox="1"/>
          <p:nvPr/>
        </p:nvSpPr>
        <p:spPr>
          <a:xfrm>
            <a:off x="3347864" y="3717032"/>
            <a:ext cx="2478179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l-PL" sz="3200" dirty="0" smtClean="0"/>
              <a:t>Zadrzewienia </a:t>
            </a:r>
          </a:p>
          <a:p>
            <a:pPr algn="ctr"/>
            <a:r>
              <a:rPr lang="pl-PL" sz="3200" dirty="0" smtClean="0"/>
              <a:t>śródpolne </a:t>
            </a:r>
            <a:endParaRPr lang="pl-PL" sz="3200" dirty="0"/>
          </a:p>
        </p:txBody>
      </p:sp>
      <p:pic>
        <p:nvPicPr>
          <p:cNvPr id="12289" name="Picture 1" descr="D:\Moje dokumenty_KK\Praca\Projekty\LGD_Ekspertyza\LGD_GW\Raport\Zdjecia\tn_50D_288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88640"/>
            <a:ext cx="2666070" cy="1777380"/>
          </a:xfrm>
          <a:prstGeom prst="rect">
            <a:avLst/>
          </a:prstGeom>
          <a:noFill/>
        </p:spPr>
      </p:pic>
      <p:pic>
        <p:nvPicPr>
          <p:cNvPr id="12290" name="Picture 2" descr="D:\Moje dokumenty_KK\Praca\Projekty\LGD_Ekspertyza\LGD_GW\Raport\Zdjecia\tn_50D_2886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63688" y="1628800"/>
            <a:ext cx="2664296" cy="1776197"/>
          </a:xfrm>
          <a:prstGeom prst="rect">
            <a:avLst/>
          </a:prstGeom>
          <a:noFill/>
        </p:spPr>
      </p:pic>
      <p:pic>
        <p:nvPicPr>
          <p:cNvPr id="12291" name="Picture 3" descr="D:\Moje dokumenty_KK\Praca\Projekty\LGD_Ekspertyza\LGD_GW\Raport\Zdjecia\tn_50D_2891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28184" y="188640"/>
            <a:ext cx="2664296" cy="1776197"/>
          </a:xfrm>
          <a:prstGeom prst="rect">
            <a:avLst/>
          </a:prstGeom>
          <a:noFill/>
        </p:spPr>
      </p:pic>
      <p:pic>
        <p:nvPicPr>
          <p:cNvPr id="12292" name="Picture 4" descr="D:\Moje dokumenty_KK\Praca\Projekty\LGD_Ekspertyza\LGD_GW\Raport\Zdjecia\tn_50D_2908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16016" y="1628800"/>
            <a:ext cx="2664296" cy="1776197"/>
          </a:xfrm>
          <a:prstGeom prst="rect">
            <a:avLst/>
          </a:prstGeom>
          <a:noFill/>
        </p:spPr>
      </p:pic>
      <p:pic>
        <p:nvPicPr>
          <p:cNvPr id="12293" name="Picture 5" descr="D:\Moje dokumenty_KK\Praca\Projekty\LGD_Ekspertyza\LGD_GW\Raport\Zdjecia\tn_50D_29156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51520" y="3573016"/>
            <a:ext cx="2664296" cy="1776197"/>
          </a:xfrm>
          <a:prstGeom prst="rect">
            <a:avLst/>
          </a:prstGeom>
          <a:noFill/>
        </p:spPr>
      </p:pic>
      <p:pic>
        <p:nvPicPr>
          <p:cNvPr id="12294" name="Picture 6" descr="D:\Moje dokumenty_KK\Praca\Projekty\LGD_Ekspertyza\LGD_GW\Raport\Zdjecia\tn_50D_29198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763688" y="4941168"/>
            <a:ext cx="2664296" cy="1776197"/>
          </a:xfrm>
          <a:prstGeom prst="rect">
            <a:avLst/>
          </a:prstGeom>
          <a:noFill/>
        </p:spPr>
      </p:pic>
      <p:pic>
        <p:nvPicPr>
          <p:cNvPr id="12296" name="Picture 8" descr="D:\Moje dokumenty_KK\Praca\Projekty\LGD_Ekspertyza\LGD_GW\Raport\Zdjecia\tn_50D_29071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012160" y="3573016"/>
            <a:ext cx="2700300" cy="1800200"/>
          </a:xfrm>
          <a:prstGeom prst="rect">
            <a:avLst/>
          </a:prstGeom>
          <a:noFill/>
        </p:spPr>
      </p:pic>
      <p:pic>
        <p:nvPicPr>
          <p:cNvPr id="12295" name="Picture 7" descr="D:\Moje dokumenty_KK\Praca\Projekty\LGD_Ekspertyza\LGD_GW\Raport\Zdjecia\tn_50D_29199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716016" y="4941168"/>
            <a:ext cx="2664296" cy="177619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332656"/>
          </a:xfrm>
          <a:solidFill>
            <a:schemeClr val="accent3">
              <a:lumMod val="60000"/>
              <a:lumOff val="40000"/>
            </a:schemeClr>
          </a:solidFill>
        </p:spPr>
        <p:txBody>
          <a:bodyPr>
            <a:noAutofit/>
          </a:bodyPr>
          <a:lstStyle/>
          <a:p>
            <a:pPr algn="l"/>
            <a:r>
              <a:rPr lang="pl-PL" sz="2000" dirty="0" smtClean="0"/>
              <a:t>Dlaczego zadrzewienia śródpolne są cenne? </a:t>
            </a:r>
            <a:endParaRPr lang="pl-PL" sz="2000" dirty="0"/>
          </a:p>
        </p:txBody>
      </p:sp>
      <p:pic>
        <p:nvPicPr>
          <p:cNvPr id="18434" name="Picture 2" descr="http://i1176.photobucket.com/albums/x330/chefurka/Animal%20Biomass_zpsn4yvgzrx.png"/>
          <p:cNvPicPr>
            <a:picLocks noChangeAspect="1" noChangeArrowheads="1"/>
          </p:cNvPicPr>
          <p:nvPr/>
        </p:nvPicPr>
        <p:blipFill>
          <a:blip r:embed="rId2" cstate="print"/>
          <a:srcRect l="3077" t="1613" r="4615" b="18048"/>
          <a:stretch>
            <a:fillRect/>
          </a:stretch>
        </p:blipFill>
        <p:spPr bwMode="auto">
          <a:xfrm>
            <a:off x="0" y="404664"/>
            <a:ext cx="3779912" cy="6453336"/>
          </a:xfrm>
          <a:prstGeom prst="rect">
            <a:avLst/>
          </a:prstGeom>
          <a:noFill/>
        </p:spPr>
      </p:pic>
      <p:sp>
        <p:nvSpPr>
          <p:cNvPr id="8" name="Prostokąt 7"/>
          <p:cNvSpPr/>
          <p:nvPr/>
        </p:nvSpPr>
        <p:spPr>
          <a:xfrm>
            <a:off x="4211960" y="5157192"/>
            <a:ext cx="576064" cy="360040"/>
          </a:xfrm>
          <a:prstGeom prst="rect">
            <a:avLst/>
          </a:prstGeom>
          <a:solidFill>
            <a:srgbClr val="99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9" name="Prostokąt 8"/>
          <p:cNvSpPr/>
          <p:nvPr/>
        </p:nvSpPr>
        <p:spPr>
          <a:xfrm>
            <a:off x="4211960" y="5661248"/>
            <a:ext cx="576064" cy="360040"/>
          </a:xfrm>
          <a:prstGeom prst="rect">
            <a:avLst/>
          </a:prstGeom>
          <a:solidFill>
            <a:srgbClr val="0066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0" name="Prostokąt 9"/>
          <p:cNvSpPr/>
          <p:nvPr/>
        </p:nvSpPr>
        <p:spPr>
          <a:xfrm>
            <a:off x="4211960" y="6165304"/>
            <a:ext cx="576064" cy="36004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2" name="pole tekstowe 11"/>
          <p:cNvSpPr txBox="1"/>
          <p:nvPr/>
        </p:nvSpPr>
        <p:spPr>
          <a:xfrm>
            <a:off x="5004048" y="5085184"/>
            <a:ext cx="293471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400" dirty="0" smtClean="0"/>
              <a:t>Zwierzęta dziko żyjące</a:t>
            </a:r>
            <a:endParaRPr lang="pl-PL" sz="2400" dirty="0"/>
          </a:p>
        </p:txBody>
      </p:sp>
      <p:sp>
        <p:nvSpPr>
          <p:cNvPr id="13" name="pole tekstowe 12"/>
          <p:cNvSpPr txBox="1"/>
          <p:nvPr/>
        </p:nvSpPr>
        <p:spPr>
          <a:xfrm>
            <a:off x="5004048" y="5589240"/>
            <a:ext cx="285680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400" dirty="0" smtClean="0"/>
              <a:t>Zwierzęta hodowlane</a:t>
            </a:r>
            <a:endParaRPr lang="pl-PL" sz="2400" dirty="0"/>
          </a:p>
        </p:txBody>
      </p:sp>
      <p:sp>
        <p:nvSpPr>
          <p:cNvPr id="14" name="pole tekstowe 13"/>
          <p:cNvSpPr txBox="1"/>
          <p:nvPr/>
        </p:nvSpPr>
        <p:spPr>
          <a:xfrm>
            <a:off x="5004048" y="6093296"/>
            <a:ext cx="129112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400" dirty="0" smtClean="0"/>
              <a:t>Człowiek</a:t>
            </a:r>
            <a:endParaRPr lang="pl-PL" sz="2400" dirty="0"/>
          </a:p>
        </p:txBody>
      </p:sp>
      <p:grpSp>
        <p:nvGrpSpPr>
          <p:cNvPr id="20" name="Grupa 19"/>
          <p:cNvGrpSpPr/>
          <p:nvPr/>
        </p:nvGrpSpPr>
        <p:grpSpPr>
          <a:xfrm>
            <a:off x="4067944" y="764704"/>
            <a:ext cx="5076056" cy="3960440"/>
            <a:chOff x="4067944" y="764704"/>
            <a:chExt cx="5076056" cy="3960440"/>
          </a:xfrm>
        </p:grpSpPr>
        <p:sp>
          <p:nvSpPr>
            <p:cNvPr id="19" name="Prostokąt 18"/>
            <p:cNvSpPr/>
            <p:nvPr/>
          </p:nvSpPr>
          <p:spPr>
            <a:xfrm>
              <a:off x="4067944" y="764704"/>
              <a:ext cx="5076056" cy="3960440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solidFill>
                <a:schemeClr val="accent3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grpSp>
          <p:nvGrpSpPr>
            <p:cNvPr id="18" name="Grupa 17"/>
            <p:cNvGrpSpPr/>
            <p:nvPr/>
          </p:nvGrpSpPr>
          <p:grpSpPr>
            <a:xfrm>
              <a:off x="4139952" y="980728"/>
              <a:ext cx="5004048" cy="3384376"/>
              <a:chOff x="4505248" y="980728"/>
              <a:chExt cx="4638751" cy="3384376"/>
            </a:xfrm>
          </p:grpSpPr>
          <p:sp>
            <p:nvSpPr>
              <p:cNvPr id="4" name="pole tekstowe 3"/>
              <p:cNvSpPr txBox="1"/>
              <p:nvPr/>
            </p:nvSpPr>
            <p:spPr>
              <a:xfrm>
                <a:off x="4505248" y="980728"/>
                <a:ext cx="4638751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pl-PL" sz="2400" dirty="0" smtClean="0"/>
                  <a:t>Namiastka lasów – lokalne „ostoje” przyrody (wyspy leśne w „oceanie” pól </a:t>
                </a:r>
                <a:endParaRPr lang="pl-PL" sz="2400" dirty="0"/>
              </a:p>
            </p:txBody>
          </p:sp>
          <p:pic>
            <p:nvPicPr>
              <p:cNvPr id="18435" name="Picture 3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 l="25177" t="35063" r="44384" b="34422"/>
              <a:stretch>
                <a:fillRect/>
              </a:stretch>
            </p:blipFill>
            <p:spPr bwMode="auto">
              <a:xfrm>
                <a:off x="4788024" y="2132856"/>
                <a:ext cx="3960440" cy="22322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</p:grpSp>
      <p:sp>
        <p:nvSpPr>
          <p:cNvPr id="16" name="pole tekstowe 15"/>
          <p:cNvSpPr txBox="1"/>
          <p:nvPr/>
        </p:nvSpPr>
        <p:spPr>
          <a:xfrm>
            <a:off x="78366" y="450376"/>
            <a:ext cx="572593" cy="623933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algn="r">
              <a:lnSpc>
                <a:spcPts val="4400"/>
              </a:lnSpc>
            </a:pPr>
            <a:r>
              <a:rPr lang="pl-PL" sz="2400" dirty="0" smtClean="0"/>
              <a:t>2,0</a:t>
            </a:r>
          </a:p>
          <a:p>
            <a:pPr algn="r">
              <a:lnSpc>
                <a:spcPts val="4400"/>
              </a:lnSpc>
            </a:pPr>
            <a:r>
              <a:rPr lang="pl-PL" sz="2400" dirty="0" smtClean="0"/>
              <a:t>1,8</a:t>
            </a:r>
          </a:p>
          <a:p>
            <a:pPr algn="r">
              <a:lnSpc>
                <a:spcPts val="4400"/>
              </a:lnSpc>
            </a:pPr>
            <a:r>
              <a:rPr lang="pl-PL" sz="2400" dirty="0" smtClean="0"/>
              <a:t>1,6</a:t>
            </a:r>
          </a:p>
          <a:p>
            <a:pPr algn="r">
              <a:lnSpc>
                <a:spcPts val="4400"/>
              </a:lnSpc>
            </a:pPr>
            <a:r>
              <a:rPr lang="pl-PL" sz="2400" dirty="0" smtClean="0"/>
              <a:t>1,4</a:t>
            </a:r>
          </a:p>
          <a:p>
            <a:pPr algn="r">
              <a:lnSpc>
                <a:spcPts val="4400"/>
              </a:lnSpc>
            </a:pPr>
            <a:r>
              <a:rPr lang="pl-PL" sz="2400" dirty="0" smtClean="0"/>
              <a:t>1,2</a:t>
            </a:r>
          </a:p>
          <a:p>
            <a:pPr algn="r">
              <a:lnSpc>
                <a:spcPts val="4400"/>
              </a:lnSpc>
            </a:pPr>
            <a:r>
              <a:rPr lang="pl-PL" sz="2400" dirty="0" smtClean="0"/>
              <a:t>1,0</a:t>
            </a:r>
          </a:p>
          <a:p>
            <a:pPr algn="r">
              <a:lnSpc>
                <a:spcPts val="4400"/>
              </a:lnSpc>
            </a:pPr>
            <a:r>
              <a:rPr lang="pl-PL" sz="2400" dirty="0" smtClean="0"/>
              <a:t>0,8</a:t>
            </a:r>
          </a:p>
          <a:p>
            <a:pPr algn="r">
              <a:lnSpc>
                <a:spcPts val="4400"/>
              </a:lnSpc>
            </a:pPr>
            <a:r>
              <a:rPr lang="pl-PL" sz="2400" dirty="0" smtClean="0"/>
              <a:t>0,6</a:t>
            </a:r>
          </a:p>
          <a:p>
            <a:pPr algn="r">
              <a:lnSpc>
                <a:spcPts val="4400"/>
              </a:lnSpc>
            </a:pPr>
            <a:r>
              <a:rPr lang="pl-PL" sz="2400" dirty="0" smtClean="0"/>
              <a:t>0,4</a:t>
            </a:r>
          </a:p>
          <a:p>
            <a:pPr algn="r">
              <a:lnSpc>
                <a:spcPts val="4400"/>
              </a:lnSpc>
            </a:pPr>
            <a:r>
              <a:rPr lang="pl-PL" sz="2400" dirty="0" smtClean="0"/>
              <a:t>0,2</a:t>
            </a:r>
          </a:p>
          <a:p>
            <a:pPr algn="r">
              <a:lnSpc>
                <a:spcPts val="4400"/>
              </a:lnSpc>
            </a:pPr>
            <a:r>
              <a:rPr lang="pl-PL" sz="2400" dirty="0" smtClean="0"/>
              <a:t>0,0</a:t>
            </a:r>
            <a:endParaRPr lang="pl-PL" sz="2400" dirty="0"/>
          </a:p>
        </p:txBody>
      </p:sp>
      <p:sp>
        <p:nvSpPr>
          <p:cNvPr id="17" name="pole tekstowe 16"/>
          <p:cNvSpPr txBox="1"/>
          <p:nvPr/>
        </p:nvSpPr>
        <p:spPr>
          <a:xfrm>
            <a:off x="6660232" y="6488668"/>
            <a:ext cx="24837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l-PL" dirty="0" smtClean="0"/>
              <a:t> wg Paul </a:t>
            </a:r>
            <a:r>
              <a:rPr lang="pl-PL" dirty="0" err="1" smtClean="0"/>
              <a:t>Chefurka</a:t>
            </a:r>
            <a:r>
              <a:rPr lang="pl-PL" dirty="0" smtClean="0"/>
              <a:t> 2015</a:t>
            </a:r>
            <a:endParaRPr lang="pl-PL" dirty="0"/>
          </a:p>
        </p:txBody>
      </p:sp>
      <p:sp>
        <p:nvSpPr>
          <p:cNvPr id="21" name="pole tekstowe 20"/>
          <p:cNvSpPr txBox="1"/>
          <p:nvPr/>
        </p:nvSpPr>
        <p:spPr>
          <a:xfrm>
            <a:off x="539552" y="6457890"/>
            <a:ext cx="3201517" cy="40011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pl-PL" sz="2000" b="1" dirty="0" smtClean="0"/>
              <a:t>10000 </a:t>
            </a:r>
            <a:r>
              <a:rPr lang="pl-PL" sz="2000" b="1" dirty="0" err="1" smtClean="0"/>
              <a:t>pne</a:t>
            </a:r>
            <a:r>
              <a:rPr lang="pl-PL" sz="2000" b="1" dirty="0" smtClean="0"/>
              <a:t>    1900         2015</a:t>
            </a:r>
            <a:endParaRPr lang="pl-PL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Ale nie tylko kwestie etyczne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pl-PL" dirty="0" smtClean="0"/>
              <a:t>Praktyczne także! </a:t>
            </a:r>
          </a:p>
          <a:p>
            <a:pPr>
              <a:buNone/>
            </a:pPr>
            <a:r>
              <a:rPr lang="pl-PL" b="1" dirty="0" smtClean="0">
                <a:solidFill>
                  <a:srgbClr val="C00000"/>
                </a:solidFill>
              </a:rPr>
              <a:t>Tzw. </a:t>
            </a:r>
            <a:r>
              <a:rPr lang="pl-PL" b="1" dirty="0" err="1" smtClean="0">
                <a:solidFill>
                  <a:srgbClr val="C00000"/>
                </a:solidFill>
              </a:rPr>
              <a:t>ekosystemowe</a:t>
            </a:r>
            <a:r>
              <a:rPr lang="pl-PL" b="1" dirty="0" smtClean="0">
                <a:solidFill>
                  <a:srgbClr val="C00000"/>
                </a:solidFill>
              </a:rPr>
              <a:t> usługi „świadczone” przez zadrzewienia</a:t>
            </a:r>
          </a:p>
          <a:p>
            <a:pPr>
              <a:buNone/>
            </a:pPr>
            <a:endParaRPr lang="pl-PL" dirty="0" smtClean="0"/>
          </a:p>
          <a:p>
            <a:pPr>
              <a:buNone/>
            </a:pPr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194" name="Object 4"/>
          <p:cNvGraphicFramePr>
            <a:graphicFrameLocks noChangeAspect="1"/>
          </p:cNvGraphicFramePr>
          <p:nvPr>
            <p:ph/>
          </p:nvPr>
        </p:nvGraphicFramePr>
        <p:xfrm>
          <a:off x="0" y="0"/>
          <a:ext cx="9144000" cy="6858000"/>
        </p:xfrm>
        <a:graphic>
          <a:graphicData uri="http://schemas.openxmlformats.org/presentationml/2006/ole">
            <p:oleObj spid="_x0000_s55298" name="CorelPhotoPaint.Image.9" r:id="rId3" imgW="15238095" imgH="11428571" progId="">
              <p:embed/>
            </p:oleObj>
          </a:graphicData>
        </a:graphic>
      </p:graphicFrame>
      <p:sp>
        <p:nvSpPr>
          <p:cNvPr id="8195" name="Text Box 10"/>
          <p:cNvSpPr txBox="1">
            <a:spLocks noChangeArrowheads="1"/>
          </p:cNvSpPr>
          <p:nvPr/>
        </p:nvSpPr>
        <p:spPr bwMode="auto">
          <a:xfrm>
            <a:off x="2682875" y="0"/>
            <a:ext cx="6461125" cy="1187450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r>
              <a:rPr lang="pl-PL" sz="2400"/>
              <a:t>Zagęszczenie owadów zimujących (os./m</a:t>
            </a:r>
            <a:r>
              <a:rPr lang="pl-PL" sz="2400" baseline="30000"/>
              <a:t>2</a:t>
            </a:r>
            <a:r>
              <a:rPr lang="pl-PL" sz="2400"/>
              <a:t>) na polach uprawnych, ekotonie polno-leśnym i wewnątrz zadrzewienia (Karg i Kujawa 2006)</a:t>
            </a:r>
          </a:p>
        </p:txBody>
      </p:sp>
      <p:grpSp>
        <p:nvGrpSpPr>
          <p:cNvPr id="2" name="Group 16"/>
          <p:cNvGrpSpPr>
            <a:grpSpLocks/>
          </p:cNvGrpSpPr>
          <p:nvPr/>
        </p:nvGrpSpPr>
        <p:grpSpPr bwMode="auto">
          <a:xfrm>
            <a:off x="7235825" y="5229225"/>
            <a:ext cx="1150938" cy="523875"/>
            <a:chOff x="4649" y="3430"/>
            <a:chExt cx="725" cy="330"/>
          </a:xfrm>
        </p:grpSpPr>
        <p:sp>
          <p:nvSpPr>
            <p:cNvPr id="8203" name="AutoShape 7"/>
            <p:cNvSpPr>
              <a:spLocks noChangeArrowheads="1"/>
            </p:cNvSpPr>
            <p:nvPr/>
          </p:nvSpPr>
          <p:spPr bwMode="auto">
            <a:xfrm>
              <a:off x="4649" y="3430"/>
              <a:ext cx="725" cy="317"/>
            </a:xfrm>
            <a:prstGeom prst="cube">
              <a:avLst>
                <a:gd name="adj" fmla="val 25000"/>
              </a:avLst>
            </a:prstGeom>
            <a:solidFill>
              <a:srgbClr val="FF3300">
                <a:alpha val="34901"/>
              </a:srgbClr>
            </a:solidFill>
            <a:ln w="19050">
              <a:solidFill>
                <a:srgbClr val="FF0000"/>
              </a:solidFill>
              <a:miter lim="800000"/>
              <a:headEnd/>
              <a:tailEnd/>
            </a:ln>
          </p:spPr>
          <p:txBody>
            <a:bodyPr lIns="90000" tIns="46800" rIns="90000" bIns="46800" anchor="ctr">
              <a:spAutoFit/>
            </a:bodyPr>
            <a:lstStyle/>
            <a:p>
              <a:endParaRPr lang="pl-PL"/>
            </a:p>
          </p:txBody>
        </p:sp>
        <p:sp>
          <p:nvSpPr>
            <p:cNvPr id="8204" name="Text Box 12"/>
            <p:cNvSpPr txBox="1">
              <a:spLocks noChangeArrowheads="1"/>
            </p:cNvSpPr>
            <p:nvPr/>
          </p:nvSpPr>
          <p:spPr bwMode="auto">
            <a:xfrm>
              <a:off x="4653" y="3472"/>
              <a:ext cx="589" cy="288"/>
            </a:xfrm>
            <a:prstGeom prst="rect">
              <a:avLst/>
            </a:prstGeom>
            <a:noFill/>
            <a:ln w="19050" algn="ctr">
              <a:noFill/>
              <a:miter lim="800000"/>
              <a:headEnd/>
              <a:tailEnd/>
            </a:ln>
          </p:spPr>
          <p:txBody>
            <a:bodyPr lIns="90000" tIns="46800" rIns="90000" bIns="4680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pl-PL" sz="2400" b="1"/>
                <a:t>~30</a:t>
              </a:r>
            </a:p>
          </p:txBody>
        </p:sp>
      </p:grpSp>
      <p:grpSp>
        <p:nvGrpSpPr>
          <p:cNvPr id="3" name="Group 17"/>
          <p:cNvGrpSpPr>
            <a:grpSpLocks/>
          </p:cNvGrpSpPr>
          <p:nvPr/>
        </p:nvGrpSpPr>
        <p:grpSpPr bwMode="auto">
          <a:xfrm>
            <a:off x="4356100" y="3284538"/>
            <a:ext cx="1195388" cy="2451100"/>
            <a:chOff x="2398" y="2160"/>
            <a:chExt cx="753" cy="1544"/>
          </a:xfrm>
        </p:grpSpPr>
        <p:sp>
          <p:nvSpPr>
            <p:cNvPr id="8201" name="AutoShape 8"/>
            <p:cNvSpPr>
              <a:spLocks noChangeArrowheads="1"/>
            </p:cNvSpPr>
            <p:nvPr/>
          </p:nvSpPr>
          <p:spPr bwMode="auto">
            <a:xfrm>
              <a:off x="2426" y="2160"/>
              <a:ext cx="725" cy="1542"/>
            </a:xfrm>
            <a:prstGeom prst="cube">
              <a:avLst>
                <a:gd name="adj" fmla="val 25000"/>
              </a:avLst>
            </a:prstGeom>
            <a:solidFill>
              <a:srgbClr val="FF3300">
                <a:alpha val="34901"/>
              </a:srgbClr>
            </a:solidFill>
            <a:ln w="19050">
              <a:solidFill>
                <a:srgbClr val="FF0000"/>
              </a:solidFill>
              <a:miter lim="800000"/>
              <a:headEnd/>
              <a:tailEnd/>
            </a:ln>
          </p:spPr>
          <p:txBody>
            <a:bodyPr lIns="90000" tIns="46800" rIns="90000" bIns="46800" anchor="ctr">
              <a:spAutoFit/>
            </a:bodyPr>
            <a:lstStyle/>
            <a:p>
              <a:endParaRPr lang="pl-PL"/>
            </a:p>
          </p:txBody>
        </p:sp>
        <p:sp>
          <p:nvSpPr>
            <p:cNvPr id="8202" name="Text Box 13"/>
            <p:cNvSpPr txBox="1">
              <a:spLocks noChangeArrowheads="1"/>
            </p:cNvSpPr>
            <p:nvPr/>
          </p:nvSpPr>
          <p:spPr bwMode="auto">
            <a:xfrm>
              <a:off x="2398" y="3416"/>
              <a:ext cx="589" cy="288"/>
            </a:xfrm>
            <a:prstGeom prst="rect">
              <a:avLst/>
            </a:prstGeom>
            <a:noFill/>
            <a:ln w="19050" algn="ctr">
              <a:noFill/>
              <a:miter lim="800000"/>
              <a:headEnd/>
              <a:tailEnd/>
            </a:ln>
          </p:spPr>
          <p:txBody>
            <a:bodyPr lIns="90000" tIns="46800" rIns="90000" bIns="4680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pl-PL" sz="2400" b="1"/>
                <a:t>~180</a:t>
              </a:r>
            </a:p>
          </p:txBody>
        </p:sp>
      </p:grpSp>
      <p:grpSp>
        <p:nvGrpSpPr>
          <p:cNvPr id="4" name="Group 18"/>
          <p:cNvGrpSpPr>
            <a:grpSpLocks/>
          </p:cNvGrpSpPr>
          <p:nvPr/>
        </p:nvGrpSpPr>
        <p:grpSpPr bwMode="auto">
          <a:xfrm>
            <a:off x="1042988" y="2133600"/>
            <a:ext cx="1154112" cy="3600450"/>
            <a:chOff x="66" y="1434"/>
            <a:chExt cx="727" cy="2268"/>
          </a:xfrm>
        </p:grpSpPr>
        <p:sp>
          <p:nvSpPr>
            <p:cNvPr id="8199" name="AutoShape 9"/>
            <p:cNvSpPr>
              <a:spLocks noChangeArrowheads="1"/>
            </p:cNvSpPr>
            <p:nvPr/>
          </p:nvSpPr>
          <p:spPr bwMode="auto">
            <a:xfrm>
              <a:off x="68" y="1434"/>
              <a:ext cx="725" cy="2268"/>
            </a:xfrm>
            <a:prstGeom prst="cube">
              <a:avLst>
                <a:gd name="adj" fmla="val 25000"/>
              </a:avLst>
            </a:prstGeom>
            <a:solidFill>
              <a:srgbClr val="FF3300">
                <a:alpha val="49019"/>
              </a:srgbClr>
            </a:solidFill>
            <a:ln w="19050">
              <a:solidFill>
                <a:srgbClr val="FF0000"/>
              </a:solidFill>
              <a:miter lim="800000"/>
              <a:headEnd/>
              <a:tailEnd/>
            </a:ln>
          </p:spPr>
          <p:txBody>
            <a:bodyPr lIns="90000" tIns="46800" rIns="90000" bIns="46800" anchor="ctr">
              <a:spAutoFit/>
            </a:bodyPr>
            <a:lstStyle/>
            <a:p>
              <a:endParaRPr lang="pl-PL"/>
            </a:p>
          </p:txBody>
        </p:sp>
        <p:sp>
          <p:nvSpPr>
            <p:cNvPr id="8200" name="Text Box 14"/>
            <p:cNvSpPr txBox="1">
              <a:spLocks noChangeArrowheads="1"/>
            </p:cNvSpPr>
            <p:nvPr/>
          </p:nvSpPr>
          <p:spPr bwMode="auto">
            <a:xfrm>
              <a:off x="66" y="3402"/>
              <a:ext cx="589" cy="288"/>
            </a:xfrm>
            <a:prstGeom prst="rect">
              <a:avLst/>
            </a:prstGeom>
            <a:noFill/>
            <a:ln w="19050" algn="ctr">
              <a:noFill/>
              <a:miter lim="800000"/>
              <a:headEnd/>
              <a:tailEnd/>
            </a:ln>
          </p:spPr>
          <p:txBody>
            <a:bodyPr lIns="90000" tIns="46800" rIns="90000" bIns="4680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pl-PL" sz="2400" b="1"/>
                <a:t>~300</a:t>
              </a:r>
            </a:p>
          </p:txBody>
        </p:sp>
      </p:grpSp>
      <p:sp>
        <p:nvSpPr>
          <p:cNvPr id="13" name="pole tekstowe 12"/>
          <p:cNvSpPr txBox="1"/>
          <p:nvPr/>
        </p:nvSpPr>
        <p:spPr>
          <a:xfrm>
            <a:off x="3491880" y="1844824"/>
            <a:ext cx="554235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latem redukcja szkodników upraw</a:t>
            </a:r>
            <a:endParaRPr lang="pl-PL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8" name="Rectangle 9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pl-PL" smtClean="0"/>
          </a:p>
        </p:txBody>
      </p:sp>
      <p:graphicFrame>
        <p:nvGraphicFramePr>
          <p:cNvPr id="11266" name="Object 4"/>
          <p:cNvGraphicFramePr>
            <a:graphicFrameLocks noChangeAspect="1"/>
          </p:cNvGraphicFramePr>
          <p:nvPr>
            <p:ph sz="half" idx="1"/>
          </p:nvPr>
        </p:nvGraphicFramePr>
        <p:xfrm>
          <a:off x="0" y="0"/>
          <a:ext cx="9144000" cy="6869113"/>
        </p:xfrm>
        <a:graphic>
          <a:graphicData uri="http://schemas.openxmlformats.org/presentationml/2006/ole">
            <p:oleObj spid="_x0000_s56322" name="CorelPhotoPaint.Image.9" r:id="rId3" imgW="8295238" imgH="6228571" progId="">
              <p:embed/>
            </p:oleObj>
          </a:graphicData>
        </a:graphic>
      </p:graphicFrame>
      <p:sp>
        <p:nvSpPr>
          <p:cNvPr id="11269" name="Text Box 6"/>
          <p:cNvSpPr txBox="1">
            <a:spLocks noChangeArrowheads="1"/>
          </p:cNvSpPr>
          <p:nvPr/>
        </p:nvSpPr>
        <p:spPr bwMode="auto">
          <a:xfrm>
            <a:off x="5364163" y="4076700"/>
            <a:ext cx="1028700" cy="457200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r>
              <a:rPr lang="pl-PL" sz="2400">
                <a:solidFill>
                  <a:srgbClr val="FFFFCC"/>
                </a:solidFill>
              </a:rPr>
              <a:t>Turew</a:t>
            </a:r>
          </a:p>
        </p:txBody>
      </p:sp>
      <p:sp>
        <p:nvSpPr>
          <p:cNvPr id="11270" name="Rectangle 7"/>
          <p:cNvSpPr>
            <a:spLocks noChangeArrowheads="1"/>
          </p:cNvSpPr>
          <p:nvPr/>
        </p:nvSpPr>
        <p:spPr bwMode="auto">
          <a:xfrm>
            <a:off x="2425700" y="3006725"/>
            <a:ext cx="503238" cy="360363"/>
          </a:xfrm>
          <a:prstGeom prst="rect">
            <a:avLst/>
          </a:prstGeom>
          <a:noFill/>
          <a:ln w="19050" algn="ctr">
            <a:solidFill>
              <a:srgbClr val="FF0000"/>
            </a:solidFill>
            <a:miter lim="800000"/>
            <a:headEnd/>
            <a:tailEnd/>
          </a:ln>
        </p:spPr>
        <p:txBody>
          <a:bodyPr lIns="90000" tIns="46800" rIns="90000" bIns="46800" anchor="ctr">
            <a:spAutoFit/>
          </a:bodyPr>
          <a:lstStyle/>
          <a:p>
            <a:endParaRPr lang="pl-PL"/>
          </a:p>
        </p:txBody>
      </p:sp>
      <p:grpSp>
        <p:nvGrpSpPr>
          <p:cNvPr id="2" name="Group 25"/>
          <p:cNvGrpSpPr>
            <a:grpSpLocks/>
          </p:cNvGrpSpPr>
          <p:nvPr/>
        </p:nvGrpSpPr>
        <p:grpSpPr bwMode="auto">
          <a:xfrm>
            <a:off x="109538" y="3716338"/>
            <a:ext cx="4437062" cy="2879725"/>
            <a:chOff x="69" y="2341"/>
            <a:chExt cx="2795" cy="1814"/>
          </a:xfrm>
        </p:grpSpPr>
        <p:graphicFrame>
          <p:nvGraphicFramePr>
            <p:cNvPr id="11267" name="Object 8"/>
            <p:cNvGraphicFramePr>
              <a:graphicFrameLocks noChangeAspect="1"/>
            </p:cNvGraphicFramePr>
            <p:nvPr/>
          </p:nvGraphicFramePr>
          <p:xfrm>
            <a:off x="69" y="2341"/>
            <a:ext cx="1808" cy="1814"/>
          </p:xfrm>
          <a:graphic>
            <a:graphicData uri="http://schemas.openxmlformats.org/presentationml/2006/ole">
              <p:oleObj spid="_x0000_s56323" name="CorelPhotoPaint.Image.9" r:id="rId4" imgW="3809524" imgH="3819048" progId="">
                <p:embed/>
              </p:oleObj>
            </a:graphicData>
          </a:graphic>
        </p:graphicFrame>
        <p:sp>
          <p:nvSpPr>
            <p:cNvPr id="11285" name="Text Box 11"/>
            <p:cNvSpPr txBox="1">
              <a:spLocks noChangeArrowheads="1"/>
            </p:cNvSpPr>
            <p:nvPr/>
          </p:nvSpPr>
          <p:spPr bwMode="auto">
            <a:xfrm>
              <a:off x="1338" y="3838"/>
              <a:ext cx="1526" cy="300"/>
            </a:xfrm>
            <a:prstGeom prst="rect">
              <a:avLst/>
            </a:prstGeom>
            <a:solidFill>
              <a:schemeClr val="bg2">
                <a:alpha val="85881"/>
              </a:schemeClr>
            </a:solidFill>
            <a:ln w="19050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90000" tIns="46800" rIns="90000" bIns="46800">
              <a:spAutoFit/>
            </a:bodyPr>
            <a:lstStyle/>
            <a:p>
              <a:r>
                <a:rPr lang="pl-PL" sz="2400"/>
                <a:t>Harpalus rufipes</a:t>
              </a:r>
            </a:p>
          </p:txBody>
        </p:sp>
      </p:grpSp>
      <p:grpSp>
        <p:nvGrpSpPr>
          <p:cNvPr id="3" name="Group 24"/>
          <p:cNvGrpSpPr>
            <a:grpSpLocks/>
          </p:cNvGrpSpPr>
          <p:nvPr/>
        </p:nvGrpSpPr>
        <p:grpSpPr bwMode="auto">
          <a:xfrm>
            <a:off x="323850" y="4703763"/>
            <a:ext cx="1800225" cy="1317625"/>
            <a:chOff x="204" y="2963"/>
            <a:chExt cx="1134" cy="830"/>
          </a:xfrm>
        </p:grpSpPr>
        <p:sp>
          <p:nvSpPr>
            <p:cNvPr id="11273" name="Oval 12"/>
            <p:cNvSpPr>
              <a:spLocks noChangeArrowheads="1"/>
            </p:cNvSpPr>
            <p:nvPr/>
          </p:nvSpPr>
          <p:spPr bwMode="auto">
            <a:xfrm>
              <a:off x="1028" y="2963"/>
              <a:ext cx="91" cy="91"/>
            </a:xfrm>
            <a:prstGeom prst="ellipse">
              <a:avLst/>
            </a:prstGeom>
            <a:solidFill>
              <a:srgbClr val="FFFF00"/>
            </a:solidFill>
            <a:ln w="19050" algn="ctr">
              <a:solidFill>
                <a:srgbClr val="FFFF00"/>
              </a:solidFill>
              <a:round/>
              <a:headEnd/>
              <a:tailEnd/>
            </a:ln>
          </p:spPr>
          <p:txBody>
            <a:bodyPr wrap="none" lIns="90000" tIns="46800" rIns="90000" bIns="46800" anchor="ctr">
              <a:spAutoFit/>
            </a:bodyPr>
            <a:lstStyle/>
            <a:p>
              <a:endParaRPr lang="pl-PL"/>
            </a:p>
          </p:txBody>
        </p:sp>
        <p:sp>
          <p:nvSpPr>
            <p:cNvPr id="11274" name="Oval 13"/>
            <p:cNvSpPr>
              <a:spLocks noChangeArrowheads="1"/>
            </p:cNvSpPr>
            <p:nvPr/>
          </p:nvSpPr>
          <p:spPr bwMode="auto">
            <a:xfrm>
              <a:off x="657" y="3113"/>
              <a:ext cx="91" cy="91"/>
            </a:xfrm>
            <a:prstGeom prst="ellipse">
              <a:avLst/>
            </a:prstGeom>
            <a:solidFill>
              <a:srgbClr val="FFFF00"/>
            </a:solidFill>
            <a:ln w="19050" algn="ctr">
              <a:solidFill>
                <a:srgbClr val="FFFF00"/>
              </a:solidFill>
              <a:round/>
              <a:headEnd/>
              <a:tailEnd/>
            </a:ln>
          </p:spPr>
          <p:txBody>
            <a:bodyPr wrap="none" lIns="90000" tIns="46800" rIns="90000" bIns="46800" anchor="ctr">
              <a:spAutoFit/>
            </a:bodyPr>
            <a:lstStyle/>
            <a:p>
              <a:endParaRPr lang="pl-PL"/>
            </a:p>
          </p:txBody>
        </p:sp>
        <p:sp>
          <p:nvSpPr>
            <p:cNvPr id="11275" name="Oval 14"/>
            <p:cNvSpPr>
              <a:spLocks noChangeArrowheads="1"/>
            </p:cNvSpPr>
            <p:nvPr/>
          </p:nvSpPr>
          <p:spPr bwMode="auto">
            <a:xfrm>
              <a:off x="748" y="3294"/>
              <a:ext cx="91" cy="91"/>
            </a:xfrm>
            <a:prstGeom prst="ellipse">
              <a:avLst/>
            </a:prstGeom>
            <a:solidFill>
              <a:srgbClr val="FFFF00"/>
            </a:solidFill>
            <a:ln w="19050" algn="ctr">
              <a:solidFill>
                <a:srgbClr val="FFFF00"/>
              </a:solidFill>
              <a:round/>
              <a:headEnd/>
              <a:tailEnd/>
            </a:ln>
          </p:spPr>
          <p:txBody>
            <a:bodyPr wrap="none" lIns="90000" tIns="46800" rIns="90000" bIns="46800" anchor="ctr">
              <a:spAutoFit/>
            </a:bodyPr>
            <a:lstStyle/>
            <a:p>
              <a:endParaRPr lang="pl-PL"/>
            </a:p>
          </p:txBody>
        </p:sp>
        <p:sp>
          <p:nvSpPr>
            <p:cNvPr id="11276" name="Oval 15"/>
            <p:cNvSpPr>
              <a:spLocks noChangeArrowheads="1"/>
            </p:cNvSpPr>
            <p:nvPr/>
          </p:nvSpPr>
          <p:spPr bwMode="auto">
            <a:xfrm>
              <a:off x="839" y="3475"/>
              <a:ext cx="91" cy="91"/>
            </a:xfrm>
            <a:prstGeom prst="ellipse">
              <a:avLst/>
            </a:prstGeom>
            <a:solidFill>
              <a:srgbClr val="FFFF00"/>
            </a:solidFill>
            <a:ln w="19050" algn="ctr">
              <a:solidFill>
                <a:srgbClr val="FFFF00"/>
              </a:solidFill>
              <a:round/>
              <a:headEnd/>
              <a:tailEnd/>
            </a:ln>
          </p:spPr>
          <p:txBody>
            <a:bodyPr wrap="none" lIns="90000" tIns="46800" rIns="90000" bIns="46800" anchor="ctr">
              <a:spAutoFit/>
            </a:bodyPr>
            <a:lstStyle/>
            <a:p>
              <a:endParaRPr lang="pl-PL"/>
            </a:p>
          </p:txBody>
        </p:sp>
        <p:sp>
          <p:nvSpPr>
            <p:cNvPr id="11277" name="Oval 16"/>
            <p:cNvSpPr>
              <a:spLocks noChangeArrowheads="1"/>
            </p:cNvSpPr>
            <p:nvPr/>
          </p:nvSpPr>
          <p:spPr bwMode="auto">
            <a:xfrm>
              <a:off x="431" y="3249"/>
              <a:ext cx="91" cy="91"/>
            </a:xfrm>
            <a:prstGeom prst="ellipse">
              <a:avLst/>
            </a:prstGeom>
            <a:solidFill>
              <a:srgbClr val="FFFF00"/>
            </a:solidFill>
            <a:ln w="19050" algn="ctr">
              <a:solidFill>
                <a:srgbClr val="FFFF00"/>
              </a:solidFill>
              <a:round/>
              <a:headEnd/>
              <a:tailEnd/>
            </a:ln>
          </p:spPr>
          <p:txBody>
            <a:bodyPr wrap="none" lIns="90000" tIns="46800" rIns="90000" bIns="46800" anchor="ctr">
              <a:spAutoFit/>
            </a:bodyPr>
            <a:lstStyle/>
            <a:p>
              <a:endParaRPr lang="pl-PL"/>
            </a:p>
          </p:txBody>
        </p:sp>
        <p:sp>
          <p:nvSpPr>
            <p:cNvPr id="11278" name="Oval 17"/>
            <p:cNvSpPr>
              <a:spLocks noChangeArrowheads="1"/>
            </p:cNvSpPr>
            <p:nvPr/>
          </p:nvSpPr>
          <p:spPr bwMode="auto">
            <a:xfrm>
              <a:off x="521" y="3430"/>
              <a:ext cx="91" cy="91"/>
            </a:xfrm>
            <a:prstGeom prst="ellipse">
              <a:avLst/>
            </a:prstGeom>
            <a:solidFill>
              <a:srgbClr val="FFFF00"/>
            </a:solidFill>
            <a:ln w="19050" algn="ctr">
              <a:solidFill>
                <a:srgbClr val="FFFF00"/>
              </a:solidFill>
              <a:round/>
              <a:headEnd/>
              <a:tailEnd/>
            </a:ln>
          </p:spPr>
          <p:txBody>
            <a:bodyPr wrap="none" lIns="90000" tIns="46800" rIns="90000" bIns="46800" anchor="ctr">
              <a:spAutoFit/>
            </a:bodyPr>
            <a:lstStyle/>
            <a:p>
              <a:endParaRPr lang="pl-PL"/>
            </a:p>
          </p:txBody>
        </p:sp>
        <p:sp>
          <p:nvSpPr>
            <p:cNvPr id="11279" name="Oval 18"/>
            <p:cNvSpPr>
              <a:spLocks noChangeArrowheads="1"/>
            </p:cNvSpPr>
            <p:nvPr/>
          </p:nvSpPr>
          <p:spPr bwMode="auto">
            <a:xfrm>
              <a:off x="612" y="3612"/>
              <a:ext cx="91" cy="91"/>
            </a:xfrm>
            <a:prstGeom prst="ellipse">
              <a:avLst/>
            </a:prstGeom>
            <a:solidFill>
              <a:srgbClr val="FFFF00"/>
            </a:solidFill>
            <a:ln w="19050" algn="ctr">
              <a:solidFill>
                <a:srgbClr val="FFFF00"/>
              </a:solidFill>
              <a:round/>
              <a:headEnd/>
              <a:tailEnd/>
            </a:ln>
          </p:spPr>
          <p:txBody>
            <a:bodyPr wrap="none" lIns="90000" tIns="46800" rIns="90000" bIns="46800" anchor="ctr">
              <a:spAutoFit/>
            </a:bodyPr>
            <a:lstStyle/>
            <a:p>
              <a:endParaRPr lang="pl-PL"/>
            </a:p>
          </p:txBody>
        </p:sp>
        <p:sp>
          <p:nvSpPr>
            <p:cNvPr id="11280" name="Oval 19"/>
            <p:cNvSpPr>
              <a:spLocks noChangeArrowheads="1"/>
            </p:cNvSpPr>
            <p:nvPr/>
          </p:nvSpPr>
          <p:spPr bwMode="auto">
            <a:xfrm>
              <a:off x="249" y="3385"/>
              <a:ext cx="91" cy="91"/>
            </a:xfrm>
            <a:prstGeom prst="ellipse">
              <a:avLst/>
            </a:prstGeom>
            <a:solidFill>
              <a:srgbClr val="FFFF00"/>
            </a:solidFill>
            <a:ln w="19050" algn="ctr">
              <a:solidFill>
                <a:srgbClr val="FFFF00"/>
              </a:solidFill>
              <a:round/>
              <a:headEnd/>
              <a:tailEnd/>
            </a:ln>
          </p:spPr>
          <p:txBody>
            <a:bodyPr wrap="none" lIns="90000" tIns="46800" rIns="90000" bIns="46800" anchor="ctr">
              <a:spAutoFit/>
            </a:bodyPr>
            <a:lstStyle/>
            <a:p>
              <a:endParaRPr lang="pl-PL"/>
            </a:p>
          </p:txBody>
        </p:sp>
        <p:sp>
          <p:nvSpPr>
            <p:cNvPr id="11281" name="Oval 20"/>
            <p:cNvSpPr>
              <a:spLocks noChangeArrowheads="1"/>
            </p:cNvSpPr>
            <p:nvPr/>
          </p:nvSpPr>
          <p:spPr bwMode="auto">
            <a:xfrm>
              <a:off x="204" y="3612"/>
              <a:ext cx="91" cy="91"/>
            </a:xfrm>
            <a:prstGeom prst="ellipse">
              <a:avLst/>
            </a:prstGeom>
            <a:solidFill>
              <a:srgbClr val="FFFF00"/>
            </a:solidFill>
            <a:ln w="19050" algn="ctr">
              <a:solidFill>
                <a:srgbClr val="FFFF00"/>
              </a:solidFill>
              <a:round/>
              <a:headEnd/>
              <a:tailEnd/>
            </a:ln>
          </p:spPr>
          <p:txBody>
            <a:bodyPr wrap="none" lIns="90000" tIns="46800" rIns="90000" bIns="46800" anchor="ctr">
              <a:spAutoFit/>
            </a:bodyPr>
            <a:lstStyle/>
            <a:p>
              <a:endParaRPr lang="pl-PL"/>
            </a:p>
          </p:txBody>
        </p:sp>
        <p:sp>
          <p:nvSpPr>
            <p:cNvPr id="11282" name="Oval 21"/>
            <p:cNvSpPr>
              <a:spLocks noChangeArrowheads="1"/>
            </p:cNvSpPr>
            <p:nvPr/>
          </p:nvSpPr>
          <p:spPr bwMode="auto">
            <a:xfrm>
              <a:off x="385" y="3702"/>
              <a:ext cx="91" cy="91"/>
            </a:xfrm>
            <a:prstGeom prst="ellipse">
              <a:avLst/>
            </a:prstGeom>
            <a:solidFill>
              <a:srgbClr val="FFFF00"/>
            </a:solidFill>
            <a:ln w="19050" algn="ctr">
              <a:solidFill>
                <a:srgbClr val="FFFF00"/>
              </a:solidFill>
              <a:round/>
              <a:headEnd/>
              <a:tailEnd/>
            </a:ln>
          </p:spPr>
          <p:txBody>
            <a:bodyPr wrap="none" lIns="90000" tIns="46800" rIns="90000" bIns="46800" anchor="ctr">
              <a:spAutoFit/>
            </a:bodyPr>
            <a:lstStyle/>
            <a:p>
              <a:endParaRPr lang="pl-PL"/>
            </a:p>
          </p:txBody>
        </p:sp>
        <p:sp>
          <p:nvSpPr>
            <p:cNvPr id="11283" name="Oval 22"/>
            <p:cNvSpPr>
              <a:spLocks noChangeArrowheads="1"/>
            </p:cNvSpPr>
            <p:nvPr/>
          </p:nvSpPr>
          <p:spPr bwMode="auto">
            <a:xfrm>
              <a:off x="1145" y="3094"/>
              <a:ext cx="91" cy="91"/>
            </a:xfrm>
            <a:prstGeom prst="ellipse">
              <a:avLst/>
            </a:prstGeom>
            <a:solidFill>
              <a:srgbClr val="FFFF00"/>
            </a:solidFill>
            <a:ln w="19050" algn="ctr">
              <a:solidFill>
                <a:srgbClr val="FFFF00"/>
              </a:solidFill>
              <a:round/>
              <a:headEnd/>
              <a:tailEnd/>
            </a:ln>
          </p:spPr>
          <p:txBody>
            <a:bodyPr wrap="none" lIns="90000" tIns="46800" rIns="90000" bIns="46800" anchor="ctr">
              <a:spAutoFit/>
            </a:bodyPr>
            <a:lstStyle/>
            <a:p>
              <a:endParaRPr lang="pl-PL"/>
            </a:p>
          </p:txBody>
        </p:sp>
        <p:sp>
          <p:nvSpPr>
            <p:cNvPr id="11284" name="Oval 23"/>
            <p:cNvSpPr>
              <a:spLocks noChangeArrowheads="1"/>
            </p:cNvSpPr>
            <p:nvPr/>
          </p:nvSpPr>
          <p:spPr bwMode="auto">
            <a:xfrm>
              <a:off x="1247" y="3294"/>
              <a:ext cx="91" cy="91"/>
            </a:xfrm>
            <a:prstGeom prst="ellipse">
              <a:avLst/>
            </a:prstGeom>
            <a:solidFill>
              <a:srgbClr val="FFFF00"/>
            </a:solidFill>
            <a:ln w="19050" algn="ctr">
              <a:solidFill>
                <a:srgbClr val="FFFF00"/>
              </a:solidFill>
              <a:round/>
              <a:headEnd/>
              <a:tailEnd/>
            </a:ln>
          </p:spPr>
          <p:txBody>
            <a:bodyPr wrap="none" lIns="90000" tIns="46800" rIns="90000" bIns="46800" anchor="ctr">
              <a:spAutoFit/>
            </a:bodyPr>
            <a:lstStyle/>
            <a:p>
              <a:endParaRPr lang="pl-PL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290" name="Object 4"/>
          <p:cNvGraphicFramePr>
            <a:graphicFrameLocks noChangeAspect="1"/>
          </p:cNvGraphicFramePr>
          <p:nvPr>
            <p:ph sz="half" idx="1"/>
          </p:nvPr>
        </p:nvGraphicFramePr>
        <p:xfrm>
          <a:off x="0" y="0"/>
          <a:ext cx="9144000" cy="6886575"/>
        </p:xfrm>
        <a:graphic>
          <a:graphicData uri="http://schemas.openxmlformats.org/presentationml/2006/ole">
            <p:oleObj spid="_x0000_s57346" name="CorelPhotoPaint.Image.9" r:id="rId3" imgW="8333333" imgH="6276190" progId="">
              <p:embed/>
            </p:oleObj>
          </a:graphicData>
        </a:graphic>
      </p:graphicFrame>
      <p:sp>
        <p:nvSpPr>
          <p:cNvPr id="12291" name="Strzałka w prawo 18"/>
          <p:cNvSpPr>
            <a:spLocks noChangeArrowheads="1"/>
          </p:cNvSpPr>
          <p:nvPr/>
        </p:nvSpPr>
        <p:spPr bwMode="auto">
          <a:xfrm rot="1096664">
            <a:off x="2152650" y="2670175"/>
            <a:ext cx="2089150" cy="1368425"/>
          </a:xfrm>
          <a:prstGeom prst="rightArrow">
            <a:avLst>
              <a:gd name="adj1" fmla="val 50000"/>
              <a:gd name="adj2" fmla="val 50013"/>
            </a:avLst>
          </a:prstGeom>
          <a:solidFill>
            <a:srgbClr val="FF3300">
              <a:alpha val="34901"/>
            </a:srgbClr>
          </a:solidFill>
          <a:ln w="19050" algn="ctr">
            <a:solidFill>
              <a:srgbClr val="FF0000"/>
            </a:solidFill>
            <a:round/>
            <a:headEnd/>
            <a:tailEnd/>
          </a:ln>
        </p:spPr>
        <p:txBody>
          <a:bodyPr lIns="90000" tIns="46800" rIns="90000" bIns="46800" anchor="ctr">
            <a:spAutoFit/>
          </a:bodyPr>
          <a:lstStyle/>
          <a:p>
            <a:endParaRPr lang="pl-PL"/>
          </a:p>
        </p:txBody>
      </p:sp>
      <p:sp>
        <p:nvSpPr>
          <p:cNvPr id="12292" name="Strzałka w prawo 19"/>
          <p:cNvSpPr>
            <a:spLocks noChangeArrowheads="1"/>
          </p:cNvSpPr>
          <p:nvPr/>
        </p:nvSpPr>
        <p:spPr bwMode="auto">
          <a:xfrm rot="-9618405">
            <a:off x="2428875" y="2289175"/>
            <a:ext cx="2087563" cy="431800"/>
          </a:xfrm>
          <a:prstGeom prst="rightArrow">
            <a:avLst>
              <a:gd name="adj1" fmla="val 50000"/>
              <a:gd name="adj2" fmla="val 50002"/>
            </a:avLst>
          </a:prstGeom>
          <a:solidFill>
            <a:srgbClr val="FF3300">
              <a:alpha val="34901"/>
            </a:srgbClr>
          </a:solidFill>
          <a:ln w="19050" algn="ctr">
            <a:solidFill>
              <a:srgbClr val="FF0000"/>
            </a:solidFill>
            <a:round/>
            <a:headEnd/>
            <a:tailEnd/>
          </a:ln>
        </p:spPr>
        <p:txBody>
          <a:bodyPr lIns="90000" tIns="46800" rIns="90000" bIns="46800" anchor="ctr">
            <a:spAutoFit/>
          </a:bodyPr>
          <a:lstStyle/>
          <a:p>
            <a:endParaRPr lang="pl-PL"/>
          </a:p>
        </p:txBody>
      </p:sp>
      <p:pic>
        <p:nvPicPr>
          <p:cNvPr id="12293" name="Picture 43"/>
          <p:cNvPicPr>
            <a:picLocks noChangeAspect="1" noChangeArrowheads="1"/>
          </p:cNvPicPr>
          <p:nvPr/>
        </p:nvPicPr>
        <p:blipFill>
          <a:blip r:embed="rId4" cstate="print"/>
          <a:srcRect t="21638" b="2953"/>
          <a:stretch>
            <a:fillRect/>
          </a:stretch>
        </p:blipFill>
        <p:spPr bwMode="auto">
          <a:xfrm>
            <a:off x="3276600" y="260350"/>
            <a:ext cx="2590800" cy="1960563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</p:pic>
      <p:grpSp>
        <p:nvGrpSpPr>
          <p:cNvPr id="2" name="Grupa 26"/>
          <p:cNvGrpSpPr>
            <a:grpSpLocks/>
          </p:cNvGrpSpPr>
          <p:nvPr/>
        </p:nvGrpSpPr>
        <p:grpSpPr bwMode="auto">
          <a:xfrm>
            <a:off x="2627313" y="4076700"/>
            <a:ext cx="6408737" cy="2781300"/>
            <a:chOff x="2627784" y="4077072"/>
            <a:chExt cx="6408266" cy="2780928"/>
          </a:xfrm>
        </p:grpSpPr>
        <p:sp>
          <p:nvSpPr>
            <p:cNvPr id="12295" name="Text Box 25"/>
            <p:cNvSpPr txBox="1">
              <a:spLocks noChangeArrowheads="1"/>
            </p:cNvSpPr>
            <p:nvPr/>
          </p:nvSpPr>
          <p:spPr bwMode="auto">
            <a:xfrm>
              <a:off x="6659563" y="6491288"/>
              <a:ext cx="2376487" cy="366712"/>
            </a:xfrm>
            <a:prstGeom prst="rect">
              <a:avLst/>
            </a:prstGeom>
            <a:noFill/>
            <a:ln w="19050" algn="ctr">
              <a:noFill/>
              <a:miter lim="800000"/>
              <a:headEnd/>
              <a:tailEnd/>
            </a:ln>
          </p:spPr>
          <p:txBody>
            <a:bodyPr lIns="90000" tIns="46800" rIns="90000" bIns="4680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pl-PL">
                  <a:solidFill>
                    <a:srgbClr val="FF3300"/>
                  </a:solidFill>
                </a:rPr>
                <a:t>Kujawa i in. 2006</a:t>
              </a:r>
            </a:p>
          </p:txBody>
        </p:sp>
        <p:sp>
          <p:nvSpPr>
            <p:cNvPr id="12296" name="pole tekstowe 25"/>
            <p:cNvSpPr txBox="1">
              <a:spLocks noChangeArrowheads="1"/>
            </p:cNvSpPr>
            <p:nvPr/>
          </p:nvSpPr>
          <p:spPr bwMode="auto">
            <a:xfrm>
              <a:off x="2627784" y="4077072"/>
              <a:ext cx="5918608" cy="13849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pl-PL" sz="2800" b="1"/>
                <a:t>Zadrzewienie jest </a:t>
              </a:r>
            </a:p>
            <a:p>
              <a:r>
                <a:rPr lang="pl-PL" sz="2800" b="1"/>
                <a:t>„eksporterem” drapieżników </a:t>
              </a:r>
            </a:p>
            <a:p>
              <a:r>
                <a:rPr lang="pl-PL" sz="2800" b="1"/>
                <a:t>żerujących na polach uprawnych </a:t>
              </a:r>
            </a:p>
          </p:txBody>
        </p:sp>
      </p:grpSp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338" name="Object 2"/>
          <p:cNvGraphicFramePr>
            <a:graphicFrameLocks noChangeAspect="1"/>
          </p:cNvGraphicFramePr>
          <p:nvPr>
            <p:ph/>
          </p:nvPr>
        </p:nvGraphicFramePr>
        <p:xfrm>
          <a:off x="755650" y="620713"/>
          <a:ext cx="7572375" cy="5851525"/>
        </p:xfrm>
        <a:graphic>
          <a:graphicData uri="http://schemas.openxmlformats.org/presentationml/2006/ole">
            <p:oleObj spid="_x0000_s58370" name="CorelPhotoPaint.Image.9" r:id="rId3" imgW="10057143" imgH="7771429" progId="">
              <p:embed/>
            </p:oleObj>
          </a:graphicData>
        </a:graphic>
      </p:graphicFrame>
      <p:sp>
        <p:nvSpPr>
          <p:cNvPr id="14339" name="Text Box 3"/>
          <p:cNvSpPr txBox="1">
            <a:spLocks noChangeArrowheads="1"/>
          </p:cNvSpPr>
          <p:nvPr/>
        </p:nvSpPr>
        <p:spPr bwMode="auto">
          <a:xfrm>
            <a:off x="395288" y="115888"/>
            <a:ext cx="8353425" cy="519112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pl-PL" sz="2800"/>
              <a:t>Loty żerowiskowe trznadla</a:t>
            </a:r>
          </a:p>
        </p:txBody>
      </p:sp>
      <p:sp>
        <p:nvSpPr>
          <p:cNvPr id="14340" name="Text Box 4"/>
          <p:cNvSpPr txBox="1">
            <a:spLocks noChangeArrowheads="1"/>
          </p:cNvSpPr>
          <p:nvPr/>
        </p:nvSpPr>
        <p:spPr bwMode="auto">
          <a:xfrm>
            <a:off x="5183188" y="6491288"/>
            <a:ext cx="3960812" cy="366712"/>
          </a:xfrm>
          <a:prstGeom prst="rect">
            <a:avLst/>
          </a:prstGeom>
          <a:noFill/>
          <a:ln w="19050" algn="ctr">
            <a:noFill/>
            <a:miter lim="800000"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spcBef>
                <a:spcPct val="50000"/>
              </a:spcBef>
            </a:pPr>
            <a:r>
              <a:rPr lang="pl-PL"/>
              <a:t>Wuczyński i Grzesiak, mat. niepubl.</a:t>
            </a:r>
          </a:p>
        </p:txBody>
      </p:sp>
      <p:pic>
        <p:nvPicPr>
          <p:cNvPr id="5837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27584" y="4581128"/>
            <a:ext cx="2698192" cy="18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pole tekstowe 5"/>
          <p:cNvSpPr txBox="1"/>
          <p:nvPr/>
        </p:nvSpPr>
        <p:spPr>
          <a:xfrm>
            <a:off x="827584" y="6488668"/>
            <a:ext cx="13594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dirty="0" smtClean="0"/>
              <a:t>Fot. A. </a:t>
            </a:r>
            <a:r>
              <a:rPr lang="pl-PL" dirty="0" err="1" smtClean="0"/>
              <a:t>Tepte</a:t>
            </a:r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395536" y="0"/>
            <a:ext cx="8229600" cy="1224136"/>
          </a:xfrm>
        </p:spPr>
        <p:txBody>
          <a:bodyPr>
            <a:noAutofit/>
          </a:bodyPr>
          <a:lstStyle/>
          <a:p>
            <a:r>
              <a:rPr lang="pl-PL" sz="3200" dirty="0" smtClean="0"/>
              <a:t>Zbiorniki </a:t>
            </a:r>
            <a:br>
              <a:rPr lang="pl-PL" sz="3200" dirty="0" smtClean="0"/>
            </a:br>
            <a:r>
              <a:rPr lang="pl-PL" sz="3200" dirty="0" smtClean="0"/>
              <a:t>wodne</a:t>
            </a:r>
            <a:endParaRPr lang="pl-PL" sz="3200" dirty="0"/>
          </a:p>
        </p:txBody>
      </p:sp>
      <p:sp>
        <p:nvSpPr>
          <p:cNvPr id="4" name="pole tekstowe 3"/>
          <p:cNvSpPr txBox="1"/>
          <p:nvPr/>
        </p:nvSpPr>
        <p:spPr>
          <a:xfrm>
            <a:off x="3419872" y="3356992"/>
            <a:ext cx="2478179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l-PL" sz="3200" dirty="0" smtClean="0"/>
              <a:t>Zadrzewienia </a:t>
            </a:r>
          </a:p>
          <a:p>
            <a:pPr algn="ctr"/>
            <a:r>
              <a:rPr lang="pl-PL" sz="3200" dirty="0" smtClean="0"/>
              <a:t>śródpolne </a:t>
            </a:r>
            <a:endParaRPr lang="pl-PL" sz="3200" dirty="0"/>
          </a:p>
        </p:txBody>
      </p:sp>
      <p:pic>
        <p:nvPicPr>
          <p:cNvPr id="12289" name="Picture 1" descr="D:\Moje dokumenty_KK\Praca\Projekty\LGD_Ekspertyza\LGD_GW\Raport\Zdjecia\tn_50D_288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88640"/>
            <a:ext cx="2666070" cy="1777380"/>
          </a:xfrm>
          <a:prstGeom prst="rect">
            <a:avLst/>
          </a:prstGeom>
          <a:noFill/>
        </p:spPr>
      </p:pic>
      <p:pic>
        <p:nvPicPr>
          <p:cNvPr id="12290" name="Picture 2" descr="D:\Moje dokumenty_KK\Praca\Projekty\LGD_Ekspertyza\LGD_GW\Raport\Zdjecia\tn_50D_2886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63688" y="1628800"/>
            <a:ext cx="2664296" cy="1776197"/>
          </a:xfrm>
          <a:prstGeom prst="rect">
            <a:avLst/>
          </a:prstGeom>
          <a:noFill/>
        </p:spPr>
      </p:pic>
      <p:pic>
        <p:nvPicPr>
          <p:cNvPr id="12291" name="Picture 3" descr="D:\Moje dokumenty_KK\Praca\Projekty\LGD_Ekspertyza\LGD_GW\Raport\Zdjecia\tn_50D_2891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28184" y="188640"/>
            <a:ext cx="2664296" cy="1776197"/>
          </a:xfrm>
          <a:prstGeom prst="rect">
            <a:avLst/>
          </a:prstGeom>
          <a:noFill/>
        </p:spPr>
      </p:pic>
      <p:pic>
        <p:nvPicPr>
          <p:cNvPr id="12292" name="Picture 4" descr="D:\Moje dokumenty_KK\Praca\Projekty\LGD_Ekspertyza\LGD_GW\Raport\Zdjecia\tn_50D_2908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16016" y="1628800"/>
            <a:ext cx="2664296" cy="1776197"/>
          </a:xfrm>
          <a:prstGeom prst="rect">
            <a:avLst/>
          </a:prstGeom>
          <a:noFill/>
        </p:spPr>
      </p:pic>
      <p:pic>
        <p:nvPicPr>
          <p:cNvPr id="12293" name="Picture 5" descr="D:\Moje dokumenty_KK\Praca\Projekty\LGD_Ekspertyza\LGD_GW\Raport\Zdjecia\tn_50D_29156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51520" y="3573016"/>
            <a:ext cx="2664296" cy="1776197"/>
          </a:xfrm>
          <a:prstGeom prst="rect">
            <a:avLst/>
          </a:prstGeom>
          <a:noFill/>
        </p:spPr>
      </p:pic>
      <p:pic>
        <p:nvPicPr>
          <p:cNvPr id="12294" name="Picture 6" descr="D:\Moje dokumenty_KK\Praca\Projekty\LGD_Ekspertyza\LGD_GW\Raport\Zdjecia\tn_50D_29198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763688" y="4941168"/>
            <a:ext cx="2664296" cy="1776197"/>
          </a:xfrm>
          <a:prstGeom prst="rect">
            <a:avLst/>
          </a:prstGeom>
          <a:noFill/>
        </p:spPr>
      </p:pic>
      <p:pic>
        <p:nvPicPr>
          <p:cNvPr id="12295" name="Picture 7" descr="D:\Moje dokumenty_KK\Praca\Projekty\LGD_Ekspertyza\LGD_GW\Raport\Zdjecia\tn_50D_29199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716016" y="4941168"/>
            <a:ext cx="2664296" cy="1776197"/>
          </a:xfrm>
          <a:prstGeom prst="rect">
            <a:avLst/>
          </a:prstGeom>
          <a:noFill/>
        </p:spPr>
      </p:pic>
      <p:pic>
        <p:nvPicPr>
          <p:cNvPr id="12296" name="Picture 8" descr="D:\Moje dokumenty_KK\Praca\Projekty\LGD_Ekspertyza\LGD_GW\Raport\Zdjecia\tn_50D_29071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012160" y="3573016"/>
            <a:ext cx="2700300" cy="1800200"/>
          </a:xfrm>
          <a:prstGeom prst="rect">
            <a:avLst/>
          </a:prstGeom>
          <a:noFill/>
        </p:spPr>
      </p:pic>
      <p:sp>
        <p:nvSpPr>
          <p:cNvPr id="12" name="pole tekstowe 11"/>
          <p:cNvSpPr txBox="1"/>
          <p:nvPr/>
        </p:nvSpPr>
        <p:spPr>
          <a:xfrm>
            <a:off x="4139952" y="908720"/>
            <a:ext cx="94288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4000" b="1" dirty="0" smtClean="0">
                <a:solidFill>
                  <a:srgbClr val="FF0000"/>
                </a:solidFill>
              </a:rPr>
              <a:t>Ile?</a:t>
            </a:r>
            <a:endParaRPr lang="pl-PL" sz="4000" b="1" dirty="0">
              <a:solidFill>
                <a:srgbClr val="FF0000"/>
              </a:solidFill>
            </a:endParaRPr>
          </a:p>
        </p:txBody>
      </p:sp>
      <p:sp>
        <p:nvSpPr>
          <p:cNvPr id="13" name="pole tekstowe 12"/>
          <p:cNvSpPr txBox="1"/>
          <p:nvPr/>
        </p:nvSpPr>
        <p:spPr>
          <a:xfrm>
            <a:off x="4139952" y="4221088"/>
            <a:ext cx="94288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4000" b="1" dirty="0" smtClean="0">
                <a:solidFill>
                  <a:srgbClr val="FF0000"/>
                </a:solidFill>
              </a:rPr>
              <a:t>Ile?</a:t>
            </a:r>
            <a:endParaRPr lang="pl-PL" sz="40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/>
          <p:cNvSpPr/>
          <p:nvPr/>
        </p:nvSpPr>
        <p:spPr>
          <a:xfrm>
            <a:off x="251520" y="2708920"/>
            <a:ext cx="8712968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pl-PL" sz="2800" dirty="0" smtClean="0"/>
              <a:t>Cele:</a:t>
            </a:r>
          </a:p>
          <a:p>
            <a:pPr lvl="0"/>
            <a:endParaRPr lang="pl-PL" sz="2800" dirty="0" smtClean="0"/>
          </a:p>
          <a:p>
            <a:pPr lvl="0">
              <a:buFont typeface="Arial" pitchFamily="34" charset="0"/>
              <a:buChar char="•"/>
            </a:pPr>
            <a:r>
              <a:rPr lang="pl-PL" sz="2800" dirty="0" smtClean="0"/>
              <a:t> ocena wykorzystania zasobów przyrodniczych w turystyce i rekreacji w ramach Lokalnej Strategii Rozwoju</a:t>
            </a:r>
            <a:br>
              <a:rPr lang="pl-PL" sz="2800" dirty="0" smtClean="0"/>
            </a:br>
            <a:endParaRPr lang="pl-PL" sz="2800" dirty="0" smtClean="0"/>
          </a:p>
          <a:p>
            <a:pPr lvl="0">
              <a:buFont typeface="Arial" pitchFamily="34" charset="0"/>
              <a:buChar char="•"/>
            </a:pPr>
            <a:r>
              <a:rPr lang="pl-PL" sz="2800" dirty="0" smtClean="0"/>
              <a:t> ocena możliwości dalszego rozwoju turystyki i rekreacji </a:t>
            </a:r>
            <a:br>
              <a:rPr lang="pl-PL" sz="2800" dirty="0" smtClean="0"/>
            </a:br>
            <a:r>
              <a:rPr lang="pl-PL" sz="2800" dirty="0" smtClean="0"/>
              <a:t>w LGD GW w oparciu o wartości przyrodnicze</a:t>
            </a:r>
            <a:endParaRPr lang="pl-PL" sz="2800" dirty="0"/>
          </a:p>
        </p:txBody>
      </p:sp>
      <p:sp>
        <p:nvSpPr>
          <p:cNvPr id="3" name="Prostokąt 2"/>
          <p:cNvSpPr/>
          <p:nvPr/>
        </p:nvSpPr>
        <p:spPr>
          <a:xfrm>
            <a:off x="323528" y="404664"/>
            <a:ext cx="8496944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800" dirty="0" smtClean="0"/>
              <a:t>„Wykorzystanie zasobów przyrodniczych w rozwoju funkcji rekreacyjnych i turystycznych obszaru Gościnnej Wielkopolski” </a:t>
            </a:r>
          </a:p>
          <a:p>
            <a:r>
              <a:rPr lang="pl-PL" sz="2800" dirty="0" smtClean="0"/>
              <a:t>(Kujawa i in. 2015)</a:t>
            </a:r>
            <a:endParaRPr lang="pl-PL" sz="2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upa 19"/>
          <p:cNvGrpSpPr/>
          <p:nvPr/>
        </p:nvGrpSpPr>
        <p:grpSpPr>
          <a:xfrm>
            <a:off x="395536" y="669596"/>
            <a:ext cx="5076766" cy="5855748"/>
            <a:chOff x="2051720" y="548680"/>
            <a:chExt cx="5076766" cy="5855748"/>
          </a:xfrm>
        </p:grpSpPr>
        <p:grpSp>
          <p:nvGrpSpPr>
            <p:cNvPr id="18" name="Grupa 17"/>
            <p:cNvGrpSpPr/>
            <p:nvPr/>
          </p:nvGrpSpPr>
          <p:grpSpPr>
            <a:xfrm>
              <a:off x="2051720" y="548680"/>
              <a:ext cx="5076766" cy="5855748"/>
              <a:chOff x="2051720" y="548680"/>
              <a:chExt cx="5076766" cy="5855748"/>
            </a:xfrm>
          </p:grpSpPr>
          <p:grpSp>
            <p:nvGrpSpPr>
              <p:cNvPr id="6" name="Grupa 5"/>
              <p:cNvGrpSpPr/>
              <p:nvPr/>
            </p:nvGrpSpPr>
            <p:grpSpPr>
              <a:xfrm>
                <a:off x="2051720" y="548680"/>
                <a:ext cx="5076766" cy="5855748"/>
                <a:chOff x="957952" y="1107327"/>
                <a:chExt cx="6926416" cy="7989209"/>
              </a:xfrm>
            </p:grpSpPr>
            <p:pic>
              <p:nvPicPr>
                <p:cNvPr id="1026" name="Picture 2"/>
                <p:cNvPicPr>
                  <a:picLocks noChangeAspect="1" noChangeArrowheads="1"/>
                </p:cNvPicPr>
                <p:nvPr/>
              </p:nvPicPr>
              <p:blipFill>
                <a:blip r:embed="rId2" cstate="print"/>
                <a:srcRect l="21864" r="25006" b="38798"/>
                <a:stretch>
                  <a:fillRect/>
                </a:stretch>
              </p:blipFill>
              <p:spPr bwMode="auto">
                <a:xfrm>
                  <a:off x="971600" y="4619464"/>
                  <a:ext cx="6912768" cy="4477072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1027" name="Picture 3"/>
                <p:cNvPicPr>
                  <a:picLocks noChangeAspect="1" noChangeArrowheads="1"/>
                </p:cNvPicPr>
                <p:nvPr/>
              </p:nvPicPr>
              <p:blipFill>
                <a:blip r:embed="rId3" cstate="print"/>
                <a:srcRect l="29523" t="12594" r="17243" b="28344"/>
                <a:stretch>
                  <a:fillRect/>
                </a:stretch>
              </p:blipFill>
              <p:spPr bwMode="auto">
                <a:xfrm>
                  <a:off x="957952" y="1107327"/>
                  <a:ext cx="6926416" cy="432048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  <p:sp>
            <p:nvSpPr>
              <p:cNvPr id="7" name="pole tekstowe 6"/>
              <p:cNvSpPr txBox="1"/>
              <p:nvPr/>
            </p:nvSpPr>
            <p:spPr>
              <a:xfrm>
                <a:off x="5148064" y="5229200"/>
                <a:ext cx="921919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pl-PL" sz="1400" b="1" dirty="0" smtClean="0"/>
                  <a:t>JUTROSIN</a:t>
                </a:r>
                <a:endParaRPr lang="pl-PL" sz="1400" b="1" dirty="0"/>
              </a:p>
            </p:txBody>
          </p:sp>
          <p:sp>
            <p:nvSpPr>
              <p:cNvPr id="8" name="pole tekstowe 7"/>
              <p:cNvSpPr txBox="1"/>
              <p:nvPr/>
            </p:nvSpPr>
            <p:spPr>
              <a:xfrm>
                <a:off x="2915816" y="1052736"/>
                <a:ext cx="873957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pl-PL" sz="1400" b="1" dirty="0" smtClean="0"/>
                  <a:t>CZEMPIŃ</a:t>
                </a:r>
                <a:endParaRPr lang="pl-PL" sz="1400" b="1" dirty="0"/>
              </a:p>
            </p:txBody>
          </p:sp>
          <p:sp>
            <p:nvSpPr>
              <p:cNvPr id="9" name="pole tekstowe 8"/>
              <p:cNvSpPr txBox="1"/>
              <p:nvPr/>
            </p:nvSpPr>
            <p:spPr>
              <a:xfrm>
                <a:off x="2555776" y="1916832"/>
                <a:ext cx="851643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pl-PL" sz="1400" b="1" dirty="0" smtClean="0"/>
                  <a:t>KOŚCIAN</a:t>
                </a:r>
                <a:endParaRPr lang="pl-PL" sz="1400" b="1" dirty="0"/>
              </a:p>
            </p:txBody>
          </p:sp>
          <p:sp>
            <p:nvSpPr>
              <p:cNvPr id="10" name="pole tekstowe 9"/>
              <p:cNvSpPr txBox="1"/>
              <p:nvPr/>
            </p:nvSpPr>
            <p:spPr>
              <a:xfrm>
                <a:off x="3563888" y="2564904"/>
                <a:ext cx="892039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pl-PL" sz="1400" b="1" dirty="0" smtClean="0"/>
                  <a:t>KRZYWIŃ</a:t>
                </a:r>
                <a:endParaRPr lang="pl-PL" sz="1400" b="1" dirty="0"/>
              </a:p>
            </p:txBody>
          </p:sp>
          <p:sp>
            <p:nvSpPr>
              <p:cNvPr id="11" name="pole tekstowe 10"/>
              <p:cNvSpPr txBox="1"/>
              <p:nvPr/>
            </p:nvSpPr>
            <p:spPr>
              <a:xfrm>
                <a:off x="4788024" y="2348880"/>
                <a:ext cx="678391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pl-PL" sz="1400" b="1" dirty="0" smtClean="0"/>
                  <a:t>DOLSK</a:t>
                </a:r>
                <a:endParaRPr lang="pl-PL" sz="1400" b="1" dirty="0"/>
              </a:p>
            </p:txBody>
          </p:sp>
          <p:sp>
            <p:nvSpPr>
              <p:cNvPr id="12" name="pole tekstowe 11"/>
              <p:cNvSpPr txBox="1"/>
              <p:nvPr/>
            </p:nvSpPr>
            <p:spPr>
              <a:xfrm>
                <a:off x="5004048" y="3501008"/>
                <a:ext cx="668773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pl-PL" sz="1400" b="1" dirty="0" smtClean="0"/>
                  <a:t>PIASKI</a:t>
                </a:r>
                <a:endParaRPr lang="pl-PL" sz="1400" b="1" dirty="0"/>
              </a:p>
            </p:txBody>
          </p:sp>
          <p:sp>
            <p:nvSpPr>
              <p:cNvPr id="13" name="pole tekstowe 12"/>
              <p:cNvSpPr txBox="1"/>
              <p:nvPr/>
            </p:nvSpPr>
            <p:spPr>
              <a:xfrm>
                <a:off x="4860032" y="4509120"/>
                <a:ext cx="867995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pl-PL" sz="1400" b="1" dirty="0" smtClean="0"/>
                  <a:t>PĘPOWO</a:t>
                </a:r>
                <a:endParaRPr lang="pl-PL" sz="1400" b="1" dirty="0"/>
              </a:p>
            </p:txBody>
          </p:sp>
          <p:sp>
            <p:nvSpPr>
              <p:cNvPr id="14" name="pole tekstowe 13"/>
              <p:cNvSpPr txBox="1"/>
              <p:nvPr/>
            </p:nvSpPr>
            <p:spPr>
              <a:xfrm>
                <a:off x="4283968" y="4293096"/>
                <a:ext cx="761619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pl-PL" sz="1400" b="1" dirty="0" smtClean="0"/>
                  <a:t>KROBIA</a:t>
                </a:r>
                <a:endParaRPr lang="pl-PL" sz="1400" b="1" dirty="0"/>
              </a:p>
            </p:txBody>
          </p:sp>
          <p:sp>
            <p:nvSpPr>
              <p:cNvPr id="15" name="pole tekstowe 14"/>
              <p:cNvSpPr txBox="1"/>
              <p:nvPr/>
            </p:nvSpPr>
            <p:spPr>
              <a:xfrm>
                <a:off x="4211960" y="5013176"/>
                <a:ext cx="86914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pl-PL" sz="1400" b="1" dirty="0" smtClean="0"/>
                  <a:t>MIEJSKA </a:t>
                </a:r>
              </a:p>
              <a:p>
                <a:r>
                  <a:rPr lang="pl-PL" sz="1400" b="1" dirty="0" smtClean="0"/>
                  <a:t>GÓRKA</a:t>
                </a:r>
                <a:endParaRPr lang="pl-PL" sz="1400" b="1" dirty="0"/>
              </a:p>
            </p:txBody>
          </p:sp>
          <p:sp>
            <p:nvSpPr>
              <p:cNvPr id="16" name="pole tekstowe 15"/>
              <p:cNvSpPr txBox="1"/>
              <p:nvPr/>
            </p:nvSpPr>
            <p:spPr>
              <a:xfrm>
                <a:off x="4355976" y="5661248"/>
                <a:ext cx="1016817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pl-PL" sz="1400" b="1" dirty="0" smtClean="0"/>
                  <a:t>PAKOSŁAW</a:t>
                </a:r>
                <a:endParaRPr lang="pl-PL" sz="1400" b="1" dirty="0"/>
              </a:p>
            </p:txBody>
          </p:sp>
          <p:sp>
            <p:nvSpPr>
              <p:cNvPr id="17" name="pole tekstowe 16"/>
              <p:cNvSpPr txBox="1"/>
              <p:nvPr/>
            </p:nvSpPr>
            <p:spPr>
              <a:xfrm>
                <a:off x="5652120" y="4653136"/>
                <a:ext cx="826252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pl-PL" sz="1400" b="1" dirty="0" smtClean="0"/>
                  <a:t>KOBYLIN</a:t>
                </a:r>
                <a:endParaRPr lang="pl-PL" sz="1400" b="1" dirty="0"/>
              </a:p>
            </p:txBody>
          </p:sp>
        </p:grpSp>
        <p:pic>
          <p:nvPicPr>
            <p:cNvPr id="19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 l="30820" t="23167" r="64650" b="38798"/>
            <a:stretch>
              <a:fillRect/>
            </a:stretch>
          </p:blipFill>
          <p:spPr bwMode="auto">
            <a:xfrm>
              <a:off x="2051720" y="3645024"/>
              <a:ext cx="376926" cy="25202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2" name="pole tekstowe 21"/>
          <p:cNvSpPr txBox="1"/>
          <p:nvPr/>
        </p:nvSpPr>
        <p:spPr>
          <a:xfrm>
            <a:off x="4427984" y="1124744"/>
            <a:ext cx="3960440" cy="1200329"/>
          </a:xfrm>
          <a:prstGeom prst="rect">
            <a:avLst/>
          </a:prstGeom>
          <a:solidFill>
            <a:schemeClr val="bg1">
              <a:lumMod val="65000"/>
            </a:schemeClr>
          </a:solidFill>
          <a:effectLst>
            <a:outerShdw blurRad="368300" dist="38100" dir="2700000" sx="106000" sy="106000" algn="tl" rotWithShape="0">
              <a:prstClr val="black">
                <a:alpha val="88000"/>
              </a:prstClr>
            </a:outerShdw>
          </a:effectLst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pl-PL" sz="2400" dirty="0" smtClean="0"/>
              <a:t> Analiza materiałów LGD GW</a:t>
            </a:r>
          </a:p>
          <a:p>
            <a:pPr>
              <a:buFont typeface="Arial" pitchFamily="34" charset="0"/>
              <a:buChar char="•"/>
            </a:pPr>
            <a:r>
              <a:rPr lang="pl-PL" sz="2400" dirty="0" smtClean="0"/>
              <a:t> Analiza publikacji</a:t>
            </a:r>
          </a:p>
          <a:p>
            <a:pPr>
              <a:buFont typeface="Arial" pitchFamily="34" charset="0"/>
              <a:buChar char="•"/>
            </a:pPr>
            <a:r>
              <a:rPr lang="pl-PL" sz="2400" dirty="0" smtClean="0"/>
              <a:t> Objazd terenowy </a:t>
            </a:r>
          </a:p>
        </p:txBody>
      </p:sp>
      <p:sp>
        <p:nvSpPr>
          <p:cNvPr id="23" name="pole tekstowe 22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400" b="1" dirty="0" smtClean="0"/>
              <a:t>METODYKA</a:t>
            </a:r>
            <a:endParaRPr lang="pl-PL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ole tekstowe 4"/>
          <p:cNvSpPr txBox="1"/>
          <p:nvPr/>
        </p:nvSpPr>
        <p:spPr>
          <a:xfrm>
            <a:off x="539552" y="0"/>
            <a:ext cx="860444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800" dirty="0" smtClean="0"/>
              <a:t>Ocena walorów przyrodniczych (</a:t>
            </a:r>
            <a:r>
              <a:rPr lang="pl-PL" sz="2800" b="1" dirty="0" smtClean="0">
                <a:solidFill>
                  <a:srgbClr val="C00000"/>
                </a:solidFill>
              </a:rPr>
              <a:t>obiekty</a:t>
            </a:r>
            <a:r>
              <a:rPr lang="pl-PL" sz="2800" dirty="0" smtClean="0"/>
              <a:t>):</a:t>
            </a:r>
          </a:p>
          <a:p>
            <a:r>
              <a:rPr lang="pl-PL" sz="2800" dirty="0" smtClean="0"/>
              <a:t>„A” – trzeba zobaczyć               „B” – warto zobaczyć</a:t>
            </a:r>
          </a:p>
          <a:p>
            <a:r>
              <a:rPr lang="pl-PL" sz="2800" dirty="0" smtClean="0"/>
              <a:t>„C” – można zobaczyć              „D” – do pominięcia</a:t>
            </a:r>
            <a:endParaRPr lang="pl-PL" sz="2800" dirty="0"/>
          </a:p>
        </p:txBody>
      </p:sp>
      <p:grpSp>
        <p:nvGrpSpPr>
          <p:cNvPr id="14" name="Grupa 13"/>
          <p:cNvGrpSpPr/>
          <p:nvPr/>
        </p:nvGrpSpPr>
        <p:grpSpPr>
          <a:xfrm>
            <a:off x="819516" y="1412776"/>
            <a:ext cx="3668584" cy="2448271"/>
            <a:chOff x="819516" y="1412776"/>
            <a:chExt cx="3668584" cy="2448271"/>
          </a:xfrm>
        </p:grpSpPr>
        <p:pic>
          <p:nvPicPr>
            <p:cNvPr id="6" name="Obraz 5" descr="D:\LGD_Ekspertyza\Zdjecia\Objazd_stawki_3\300dpi\male\tn_A_50D_29615.JPG"/>
            <p:cNvPicPr/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819516" y="1412776"/>
              <a:ext cx="3668584" cy="24482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" name="pole tekstowe 9"/>
            <p:cNvSpPr txBox="1"/>
            <p:nvPr/>
          </p:nvSpPr>
          <p:spPr>
            <a:xfrm>
              <a:off x="827584" y="1412776"/>
              <a:ext cx="465192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l-PL" sz="3600" b="1" dirty="0" smtClean="0">
                  <a:solidFill>
                    <a:schemeClr val="bg1"/>
                  </a:solidFill>
                </a:rPr>
                <a:t>A</a:t>
              </a:r>
              <a:endParaRPr lang="pl-PL" sz="36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7" name="Grupa 16"/>
          <p:cNvGrpSpPr/>
          <p:nvPr/>
        </p:nvGrpSpPr>
        <p:grpSpPr>
          <a:xfrm>
            <a:off x="4586882" y="3933057"/>
            <a:ext cx="3672408" cy="2448272"/>
            <a:chOff x="4586882" y="3933057"/>
            <a:chExt cx="3672408" cy="2448272"/>
          </a:xfrm>
        </p:grpSpPr>
        <p:pic>
          <p:nvPicPr>
            <p:cNvPr id="9" name="Obraz 8" descr="D:\LGD_Ekspertyza\Zdjecia\Objazd_stawki_2\300dpi\male\tn_A_50D_29455.JPG"/>
            <p:cNvPicPr/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4586882" y="3933057"/>
              <a:ext cx="3672408" cy="24482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1" name="pole tekstowe 10"/>
            <p:cNvSpPr txBox="1"/>
            <p:nvPr/>
          </p:nvSpPr>
          <p:spPr>
            <a:xfrm>
              <a:off x="7668344" y="5661248"/>
              <a:ext cx="476412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l-PL" sz="3600" b="1" dirty="0" smtClean="0">
                  <a:solidFill>
                    <a:schemeClr val="bg1"/>
                  </a:solidFill>
                </a:rPr>
                <a:t>D</a:t>
              </a:r>
              <a:endParaRPr lang="pl-PL" sz="36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6" name="Grupa 15"/>
          <p:cNvGrpSpPr/>
          <p:nvPr/>
        </p:nvGrpSpPr>
        <p:grpSpPr>
          <a:xfrm>
            <a:off x="755576" y="3933058"/>
            <a:ext cx="3735662" cy="2448272"/>
            <a:chOff x="755576" y="3933058"/>
            <a:chExt cx="3735662" cy="2448272"/>
          </a:xfrm>
        </p:grpSpPr>
        <p:pic>
          <p:nvPicPr>
            <p:cNvPr id="8" name="Obraz 7" descr="D:\LGD_Ekspertyza\Zdjecia\Objazd_stawki_3\300dpi\male\tn_A_50D_29555.JPG"/>
            <p:cNvPicPr/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755576" y="3933058"/>
              <a:ext cx="3735662" cy="24482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2" name="pole tekstowe 11"/>
            <p:cNvSpPr txBox="1"/>
            <p:nvPr/>
          </p:nvSpPr>
          <p:spPr>
            <a:xfrm>
              <a:off x="827584" y="5661248"/>
              <a:ext cx="428322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l-PL" sz="3600" b="1" dirty="0" smtClean="0">
                  <a:solidFill>
                    <a:schemeClr val="bg1"/>
                  </a:solidFill>
                </a:rPr>
                <a:t>C</a:t>
              </a:r>
              <a:endParaRPr lang="pl-PL" sz="36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5" name="Grupa 14"/>
          <p:cNvGrpSpPr/>
          <p:nvPr/>
        </p:nvGrpSpPr>
        <p:grpSpPr>
          <a:xfrm>
            <a:off x="4586883" y="1412776"/>
            <a:ext cx="3672408" cy="2467582"/>
            <a:chOff x="4586883" y="1412776"/>
            <a:chExt cx="3672408" cy="2467582"/>
          </a:xfrm>
        </p:grpSpPr>
        <p:pic>
          <p:nvPicPr>
            <p:cNvPr id="7" name="Obraz 6" descr="D:\LGD\LGD_Ekspertyza\LGD_GW\Raport\Zdjecia\Dawne_Turew\300dpi\male\tn_A_50D_14875.JPG"/>
            <p:cNvPicPr/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4586883" y="1432086"/>
              <a:ext cx="3672408" cy="24482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3" name="pole tekstowe 12"/>
            <p:cNvSpPr txBox="1"/>
            <p:nvPr/>
          </p:nvSpPr>
          <p:spPr>
            <a:xfrm>
              <a:off x="7779216" y="1412776"/>
              <a:ext cx="44275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l-PL" sz="3600" b="1" dirty="0" smtClean="0">
                  <a:solidFill>
                    <a:schemeClr val="bg1"/>
                  </a:solidFill>
                </a:rPr>
                <a:t>B</a:t>
              </a:r>
              <a:endParaRPr lang="pl-PL" sz="36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18" name="pole tekstowe 17"/>
          <p:cNvSpPr txBox="1"/>
          <p:nvPr/>
        </p:nvSpPr>
        <p:spPr>
          <a:xfrm>
            <a:off x="3059832" y="3573016"/>
            <a:ext cx="2886175" cy="52322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none" rtlCol="0">
            <a:spAutoFit/>
          </a:bodyPr>
          <a:lstStyle/>
          <a:p>
            <a:r>
              <a:rPr lang="pl-PL" sz="2800" b="1" dirty="0" smtClean="0"/>
              <a:t>Skala naturalności</a:t>
            </a:r>
            <a:endParaRPr lang="pl-PL" sz="28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1224136"/>
          </a:xfrm>
        </p:spPr>
        <p:txBody>
          <a:bodyPr>
            <a:noAutofit/>
          </a:bodyPr>
          <a:lstStyle/>
          <a:p>
            <a:r>
              <a:rPr lang="pl-PL" sz="3200" dirty="0" smtClean="0"/>
              <a:t>Zbiorniki </a:t>
            </a:r>
            <a:br>
              <a:rPr lang="pl-PL" sz="3200" dirty="0" smtClean="0"/>
            </a:br>
            <a:r>
              <a:rPr lang="pl-PL" sz="3200" dirty="0" smtClean="0"/>
              <a:t>wodne</a:t>
            </a:r>
            <a:endParaRPr lang="pl-PL" sz="3200" dirty="0"/>
          </a:p>
        </p:txBody>
      </p:sp>
      <p:pic>
        <p:nvPicPr>
          <p:cNvPr id="12289" name="Picture 1" descr="D:\Moje dokumenty_KK\Praca\Projekty\LGD_Ekspertyza\LGD_GW\Raport\Zdjecia\tn_50D_288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88640"/>
            <a:ext cx="2666070" cy="1777380"/>
          </a:xfrm>
          <a:prstGeom prst="rect">
            <a:avLst/>
          </a:prstGeom>
          <a:noFill/>
        </p:spPr>
      </p:pic>
      <p:pic>
        <p:nvPicPr>
          <p:cNvPr id="12290" name="Picture 2" descr="D:\Moje dokumenty_KK\Praca\Projekty\LGD_Ekspertyza\LGD_GW\Raport\Zdjecia\tn_50D_2886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63688" y="1628800"/>
            <a:ext cx="2664296" cy="1776197"/>
          </a:xfrm>
          <a:prstGeom prst="rect">
            <a:avLst/>
          </a:prstGeom>
          <a:noFill/>
        </p:spPr>
      </p:pic>
      <p:pic>
        <p:nvPicPr>
          <p:cNvPr id="12291" name="Picture 3" descr="D:\Moje dokumenty_KK\Praca\Projekty\LGD_Ekspertyza\LGD_GW\Raport\Zdjecia\tn_50D_2891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28184" y="188640"/>
            <a:ext cx="2664296" cy="1776197"/>
          </a:xfrm>
          <a:prstGeom prst="rect">
            <a:avLst/>
          </a:prstGeom>
          <a:noFill/>
        </p:spPr>
      </p:pic>
      <p:pic>
        <p:nvPicPr>
          <p:cNvPr id="12292" name="Picture 4" descr="D:\Moje dokumenty_KK\Praca\Projekty\LGD_Ekspertyza\LGD_GW\Raport\Zdjecia\tn_50D_2908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16016" y="1628800"/>
            <a:ext cx="2664296" cy="1776197"/>
          </a:xfrm>
          <a:prstGeom prst="rect">
            <a:avLst/>
          </a:prstGeom>
          <a:noFill/>
        </p:spPr>
      </p:pic>
      <p:sp>
        <p:nvSpPr>
          <p:cNvPr id="12" name="pole tekstowe 11"/>
          <p:cNvSpPr txBox="1"/>
          <p:nvPr/>
        </p:nvSpPr>
        <p:spPr>
          <a:xfrm>
            <a:off x="2483768" y="4725144"/>
            <a:ext cx="447834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Dlaczego są ważne 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ole tekstowe 3"/>
          <p:cNvSpPr txBox="1"/>
          <p:nvPr/>
        </p:nvSpPr>
        <p:spPr>
          <a:xfrm>
            <a:off x="1259632" y="188640"/>
            <a:ext cx="675473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800" b="1" dirty="0" smtClean="0"/>
              <a:t>Krajobrazy A, B i C – 285 km</a:t>
            </a:r>
            <a:r>
              <a:rPr lang="pl-PL" sz="2800" b="1" baseline="30000" dirty="0" smtClean="0"/>
              <a:t>2</a:t>
            </a:r>
            <a:r>
              <a:rPr lang="pl-PL" sz="2800" b="1" dirty="0" smtClean="0"/>
              <a:t> (20% LGD GW)</a:t>
            </a:r>
            <a:endParaRPr lang="pl-PL" sz="2800" b="1" dirty="0"/>
          </a:p>
        </p:txBody>
      </p:sp>
      <p:graphicFrame>
        <p:nvGraphicFramePr>
          <p:cNvPr id="5" name="Wykres 4"/>
          <p:cNvGraphicFramePr/>
          <p:nvPr/>
        </p:nvGraphicFramePr>
        <p:xfrm>
          <a:off x="0" y="1124744"/>
          <a:ext cx="9144000" cy="48245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ole tekstowe 20"/>
          <p:cNvSpPr txBox="1"/>
          <p:nvPr/>
        </p:nvSpPr>
        <p:spPr>
          <a:xfrm>
            <a:off x="1907704" y="188640"/>
            <a:ext cx="568863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800" dirty="0" smtClean="0"/>
              <a:t>Obiekty, które zobaczyć …</a:t>
            </a:r>
          </a:p>
          <a:p>
            <a:pPr>
              <a:buFont typeface="Arial" pitchFamily="34" charset="0"/>
              <a:buChar char="•"/>
            </a:pPr>
            <a:r>
              <a:rPr lang="pl-PL" sz="2800" dirty="0" smtClean="0"/>
              <a:t> „trzeba” (A)  -   19   (8 %)</a:t>
            </a:r>
            <a:endParaRPr lang="pl-PL" sz="2800" baseline="30000" dirty="0" smtClean="0"/>
          </a:p>
          <a:p>
            <a:pPr>
              <a:buFont typeface="Arial" pitchFamily="34" charset="0"/>
              <a:buChar char="•"/>
            </a:pPr>
            <a:r>
              <a:rPr lang="pl-PL" sz="2800" dirty="0"/>
              <a:t> </a:t>
            </a:r>
            <a:r>
              <a:rPr lang="pl-PL" sz="2800" dirty="0" smtClean="0"/>
              <a:t>„warto” (B) -     99 (40 %)</a:t>
            </a:r>
          </a:p>
          <a:p>
            <a:pPr>
              <a:buFont typeface="Arial" pitchFamily="34" charset="0"/>
              <a:buChar char="•"/>
            </a:pPr>
            <a:r>
              <a:rPr lang="pl-PL" sz="2800" dirty="0"/>
              <a:t> </a:t>
            </a:r>
            <a:r>
              <a:rPr lang="pl-PL" sz="2800" dirty="0" smtClean="0"/>
              <a:t>„można” (C) - 126</a:t>
            </a:r>
            <a:r>
              <a:rPr lang="pl-PL" sz="2800" baseline="30000" dirty="0" smtClean="0"/>
              <a:t> </a:t>
            </a:r>
            <a:r>
              <a:rPr lang="pl-PL" sz="2800" dirty="0" smtClean="0"/>
              <a:t>(52 %)</a:t>
            </a:r>
          </a:p>
          <a:p>
            <a:r>
              <a:rPr lang="pl-PL" sz="2800" dirty="0" smtClean="0"/>
              <a:t>----------------------------------------</a:t>
            </a:r>
          </a:p>
          <a:p>
            <a:r>
              <a:rPr lang="pl-PL" sz="2800" dirty="0" smtClean="0"/>
              <a:t>Razem               244 </a:t>
            </a:r>
          </a:p>
        </p:txBody>
      </p:sp>
      <p:graphicFrame>
        <p:nvGraphicFramePr>
          <p:cNvPr id="22" name="Wykres 21"/>
          <p:cNvGraphicFramePr/>
          <p:nvPr/>
        </p:nvGraphicFramePr>
        <p:xfrm>
          <a:off x="5364088" y="3645024"/>
          <a:ext cx="3152876" cy="28025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20" name="Wykres 19"/>
          <p:cNvGraphicFramePr/>
          <p:nvPr/>
        </p:nvGraphicFramePr>
        <p:xfrm>
          <a:off x="971600" y="2780928"/>
          <a:ext cx="5976664" cy="38164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Wykres 3"/>
          <p:cNvGraphicFramePr/>
          <p:nvPr/>
        </p:nvGraphicFramePr>
        <p:xfrm>
          <a:off x="251520" y="188640"/>
          <a:ext cx="8640960" cy="64087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Obraz 17"/>
          <p:cNvPicPr/>
          <p:nvPr/>
        </p:nvPicPr>
        <p:blipFill>
          <a:blip r:embed="rId2" cstate="print"/>
          <a:srcRect l="7764"/>
          <a:stretch>
            <a:fillRect/>
          </a:stretch>
        </p:blipFill>
        <p:spPr bwMode="auto">
          <a:xfrm>
            <a:off x="3563888" y="908720"/>
            <a:ext cx="4651717" cy="5814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" name="Prostokąt 18"/>
          <p:cNvSpPr/>
          <p:nvPr/>
        </p:nvSpPr>
        <p:spPr>
          <a:xfrm>
            <a:off x="0" y="0"/>
            <a:ext cx="9144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400" b="1" dirty="0" smtClean="0"/>
              <a:t>Udział cennych zbiorników wodnych (kolor niebieski), zadrzewień (zielony) i parków (brązowy) wśród obiektów nie objętych ochroną w poszczególnych gminach.</a:t>
            </a:r>
            <a:endParaRPr lang="pl-PL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24744"/>
          </a:xfrm>
        </p:spPr>
        <p:txBody>
          <a:bodyPr/>
          <a:lstStyle/>
          <a:p>
            <a:r>
              <a:rPr lang="pl-PL" sz="3200" dirty="0" smtClean="0"/>
              <a:t>Zadrzewienia, stawki, struktura krajobrazu … </a:t>
            </a:r>
            <a:br>
              <a:rPr lang="pl-PL" sz="3200" dirty="0" smtClean="0"/>
            </a:br>
            <a:r>
              <a:rPr lang="pl-PL" sz="3200" dirty="0" smtClean="0"/>
              <a:t>w szerszym kontekście</a:t>
            </a:r>
            <a:endParaRPr lang="pl-PL" sz="3200" dirty="0"/>
          </a:p>
        </p:txBody>
      </p:sp>
      <p:pic>
        <p:nvPicPr>
          <p:cNvPr id="60420" name="Picture 4" descr="http://assets.bwbx.io/images/im4E4muzMTP0/v2/-1x-1.png"/>
          <p:cNvPicPr>
            <a:picLocks noChangeAspect="1" noChangeArrowheads="1"/>
          </p:cNvPicPr>
          <p:nvPr/>
        </p:nvPicPr>
        <p:blipFill>
          <a:blip r:embed="rId2" cstate="print"/>
          <a:srcRect t="3073"/>
          <a:stretch>
            <a:fillRect/>
          </a:stretch>
        </p:blipFill>
        <p:spPr bwMode="auto">
          <a:xfrm>
            <a:off x="0" y="1052736"/>
            <a:ext cx="9144000" cy="580526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04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84784"/>
          </a:xfrm>
        </p:spPr>
        <p:txBody>
          <a:bodyPr/>
          <a:lstStyle/>
          <a:p>
            <a:r>
              <a:rPr lang="pl-PL" sz="3200" dirty="0" smtClean="0"/>
              <a:t>W styczniu 2006 w środku arktycznej zimy temperatura była </a:t>
            </a:r>
            <a:r>
              <a:rPr lang="pl-PL" sz="3200" b="1" dirty="0" smtClean="0">
                <a:solidFill>
                  <a:srgbClr val="990000"/>
                </a:solidFill>
              </a:rPr>
              <a:t>wyższa o 12</a:t>
            </a:r>
            <a:r>
              <a:rPr lang="pl-PL" sz="3200" b="1" baseline="30000" dirty="0" smtClean="0">
                <a:solidFill>
                  <a:srgbClr val="990000"/>
                </a:solidFill>
              </a:rPr>
              <a:t>o</a:t>
            </a:r>
            <a:r>
              <a:rPr lang="pl-PL" sz="3200" b="1" dirty="0" smtClean="0">
                <a:solidFill>
                  <a:srgbClr val="990000"/>
                </a:solidFill>
              </a:rPr>
              <a:t> niż średnia </a:t>
            </a:r>
            <a:r>
              <a:rPr lang="pl-PL" sz="3200" dirty="0" smtClean="0"/>
              <a:t/>
            </a:r>
            <a:br>
              <a:rPr lang="pl-PL" sz="3200" dirty="0" smtClean="0"/>
            </a:br>
            <a:r>
              <a:rPr lang="pl-PL" sz="3200" dirty="0" smtClean="0"/>
              <a:t>i jednocześnie </a:t>
            </a:r>
            <a:r>
              <a:rPr lang="pl-PL" sz="3200" b="1" dirty="0" smtClean="0">
                <a:solidFill>
                  <a:srgbClr val="990000"/>
                </a:solidFill>
              </a:rPr>
              <a:t>powyżej zera </a:t>
            </a:r>
            <a:r>
              <a:rPr lang="pl-PL" sz="3200" dirty="0" smtClean="0"/>
              <a:t>!</a:t>
            </a:r>
            <a:endParaRPr lang="pl-PL" sz="3200" dirty="0"/>
          </a:p>
        </p:txBody>
      </p:sp>
      <p:pic>
        <p:nvPicPr>
          <p:cNvPr id="61442" name="Picture 2" descr="https://img.washingtonpost.com/wp-apps/imrs.php?src=https://img.washingtonpost.com/news/energy-environment/wp-content/uploads/sites/43/2016/02/NASA-january-temps.png&amp;w=148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517810"/>
            <a:ext cx="8280920" cy="534019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562" name="Picture 2" descr="http://klimada.mos.gov.pl/wp-content/uploads/2013/05/rys4-temperatura_powietrza_usrednione_w_lecieizimi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908720"/>
            <a:ext cx="8892480" cy="4052432"/>
          </a:xfrm>
          <a:prstGeom prst="rect">
            <a:avLst/>
          </a:prstGeom>
          <a:noFill/>
        </p:spPr>
      </p:pic>
      <p:sp>
        <p:nvSpPr>
          <p:cNvPr id="7" name="pole tekstowe 6"/>
          <p:cNvSpPr txBox="1"/>
          <p:nvPr/>
        </p:nvSpPr>
        <p:spPr>
          <a:xfrm>
            <a:off x="0" y="0"/>
            <a:ext cx="711887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3200" b="1" dirty="0" smtClean="0">
                <a:solidFill>
                  <a:srgbClr val="C00000"/>
                </a:solidFill>
              </a:rPr>
              <a:t>A co z klimatem w  przyszłości  w Polsce?</a:t>
            </a:r>
            <a:endParaRPr lang="pl-PL" sz="3200" b="1" dirty="0">
              <a:solidFill>
                <a:srgbClr val="C00000"/>
              </a:solidFill>
            </a:endParaRPr>
          </a:p>
        </p:txBody>
      </p:sp>
      <p:sp>
        <p:nvSpPr>
          <p:cNvPr id="8" name="Prostokąt 7"/>
          <p:cNvSpPr/>
          <p:nvPr/>
        </p:nvSpPr>
        <p:spPr>
          <a:xfrm>
            <a:off x="3059832" y="5288340"/>
            <a:ext cx="608416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400" b="1" dirty="0" smtClean="0"/>
              <a:t>Projekt KLIMADA „Opracowanie i wdrożenie strategicznego planu adaptacji dla sektorów i obszarów wrażliwych na zmiany klimatu”</a:t>
            </a:r>
          </a:p>
          <a:p>
            <a:r>
              <a:rPr lang="pl-PL" sz="2400" b="1" dirty="0" smtClean="0"/>
              <a:t>Koordynacja: prof. M. Sadowski</a:t>
            </a:r>
            <a:endParaRPr lang="pl-PL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ole tekstowe 18"/>
          <p:cNvSpPr txBox="1"/>
          <p:nvPr/>
        </p:nvSpPr>
        <p:spPr>
          <a:xfrm>
            <a:off x="467544" y="4365104"/>
            <a:ext cx="813395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3200" dirty="0" smtClean="0"/>
              <a:t>Dobry czas dla rozwoju turystyki i rekreacji?</a:t>
            </a:r>
            <a:endParaRPr lang="pl-PL" sz="3200" dirty="0"/>
          </a:p>
        </p:txBody>
      </p:sp>
      <p:sp>
        <p:nvSpPr>
          <p:cNvPr id="18" name="pole tekstowe 17"/>
          <p:cNvSpPr txBox="1"/>
          <p:nvPr/>
        </p:nvSpPr>
        <p:spPr>
          <a:xfrm>
            <a:off x="1403648" y="1916832"/>
            <a:ext cx="622157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3200" dirty="0" smtClean="0"/>
              <a:t>Aktywność społeczności  - spora!</a:t>
            </a:r>
            <a:endParaRPr lang="pl-PL" sz="3200" dirty="0"/>
          </a:p>
        </p:txBody>
      </p:sp>
      <p:pic>
        <p:nvPicPr>
          <p:cNvPr id="17" name="Obraz 16" descr="D:\LGD\LGD_Ekspertyza\LGD_GW\Raport\Zdjecia\tn_50D_29001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03848" y="4995042"/>
            <a:ext cx="2798578" cy="1862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Obraz 15" descr="D:\LGD_Ekspertyza\Zdjecia\Objazd_stawki_1\tn_A_50D_29212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61509" y="2489591"/>
            <a:ext cx="2820982" cy="1878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Obraz 3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2700020" cy="198437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</p:pic>
      <p:pic>
        <p:nvPicPr>
          <p:cNvPr id="5" name="Obraz 4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03848" y="0"/>
            <a:ext cx="2700020" cy="198437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</p:pic>
      <p:pic>
        <p:nvPicPr>
          <p:cNvPr id="6" name="Obraz 5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443980" y="0"/>
            <a:ext cx="2700020" cy="198437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</p:pic>
      <p:pic>
        <p:nvPicPr>
          <p:cNvPr id="9" name="Obraz 8" descr="D:\LGD_Ekspertyza\Zdjecia\Objazd_stawki_2\300dpi\male\tn_A_50D_29418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2564904"/>
            <a:ext cx="2699792" cy="17534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Obraz 9" descr="D:\Synchro_z_XOrtolan\LGD\LGD_Ekspertyza\LGD_GW\Raport\Zdjecia\tn_50D_29101.JPG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439702" y="2564904"/>
            <a:ext cx="2704298" cy="18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Obraz 11" descr="D:\LGD_Ekspertyza\LGD_GW\Raport\Zdjecia\tn_50D_28903.JPG"/>
          <p:cNvPicPr/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0" y="4990964"/>
            <a:ext cx="2699792" cy="18670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Obraz 12" descr="D:\LGD_Ekspertyza\Zdjecia\Objazd_stawki_2\300dpi\male\tn_A_50D_29427.JPG"/>
          <p:cNvPicPr/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444208" y="5058138"/>
            <a:ext cx="2699792" cy="1799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" name="pole tekstowe 19"/>
          <p:cNvSpPr txBox="1"/>
          <p:nvPr/>
        </p:nvSpPr>
        <p:spPr>
          <a:xfrm>
            <a:off x="179512" y="2924944"/>
            <a:ext cx="8661089" cy="92333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</p:spPr>
        <p:txBody>
          <a:bodyPr wrap="none" rtlCol="0">
            <a:spAutoFit/>
          </a:bodyPr>
          <a:lstStyle/>
          <a:p>
            <a:r>
              <a:rPr lang="pl-PL" sz="5400" dirty="0" smtClean="0">
                <a:solidFill>
                  <a:srgbClr val="FFFF00"/>
                </a:solidFill>
              </a:rPr>
              <a:t>Adaptacja do zmiany klimatu !</a:t>
            </a:r>
            <a:endParaRPr lang="pl-PL" sz="5400" dirty="0">
              <a:solidFill>
                <a:srgbClr val="FFFF00"/>
              </a:solidFill>
            </a:endParaRPr>
          </a:p>
        </p:txBody>
      </p:sp>
      <p:grpSp>
        <p:nvGrpSpPr>
          <p:cNvPr id="2" name="Grupa 14"/>
          <p:cNvGrpSpPr/>
          <p:nvPr/>
        </p:nvGrpSpPr>
        <p:grpSpPr>
          <a:xfrm>
            <a:off x="1259632" y="1196752"/>
            <a:ext cx="6685186" cy="5011798"/>
            <a:chOff x="1199182" y="1009490"/>
            <a:chExt cx="6685186" cy="5011798"/>
          </a:xfrm>
        </p:grpSpPr>
        <p:pic>
          <p:nvPicPr>
            <p:cNvPr id="17411" name="Picture 3" descr="Plik:Turow.jpg"/>
            <p:cNvPicPr>
              <a:picLocks noChangeAspect="1" noChangeArrowheads="1"/>
            </p:cNvPicPr>
            <p:nvPr/>
          </p:nvPicPr>
          <p:blipFill>
            <a:blip r:embed="rId11" cstate="print"/>
            <a:srcRect/>
            <a:stretch>
              <a:fillRect/>
            </a:stretch>
          </p:blipFill>
          <p:spPr bwMode="auto">
            <a:xfrm>
              <a:off x="1199182" y="1009490"/>
              <a:ext cx="6685186" cy="5011798"/>
            </a:xfrm>
            <a:prstGeom prst="rect">
              <a:avLst/>
            </a:prstGeom>
            <a:noFill/>
          </p:spPr>
        </p:pic>
        <p:sp>
          <p:nvSpPr>
            <p:cNvPr id="14" name="pole tekstowe 13"/>
            <p:cNvSpPr txBox="1"/>
            <p:nvPr/>
          </p:nvSpPr>
          <p:spPr>
            <a:xfrm>
              <a:off x="1259632" y="1412776"/>
              <a:ext cx="6408712" cy="437042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sz="2800" dirty="0" smtClean="0">
                  <a:solidFill>
                    <a:srgbClr val="FFFF00"/>
                  </a:solidFill>
                </a:rPr>
                <a:t>Rozwój zrównoważony ?</a:t>
              </a:r>
            </a:p>
            <a:p>
              <a:endParaRPr lang="pl-PL" dirty="0" smtClean="0">
                <a:solidFill>
                  <a:srgbClr val="FFFF00"/>
                </a:solidFill>
              </a:endParaRPr>
            </a:p>
            <a:p>
              <a:endParaRPr lang="pl-PL" sz="2800" dirty="0">
                <a:solidFill>
                  <a:srgbClr val="FFFF00"/>
                </a:solidFill>
              </a:endParaRPr>
            </a:p>
            <a:p>
              <a:pPr algn="r"/>
              <a:r>
                <a:rPr lang="pl-PL" sz="2800" dirty="0" smtClean="0">
                  <a:solidFill>
                    <a:srgbClr val="FFFF00"/>
                  </a:solidFill>
                </a:rPr>
                <a:t>Czy raczej przykład naruszania Konstytucji (Art. 5 – o zrównoważonym </a:t>
              </a:r>
            </a:p>
            <a:p>
              <a:pPr algn="r"/>
              <a:r>
                <a:rPr lang="pl-PL" sz="2800" dirty="0" smtClean="0">
                  <a:solidFill>
                    <a:srgbClr val="FFFF00"/>
                  </a:solidFill>
                </a:rPr>
                <a:t>wzroście) i innych aktów prawnych dotyczących ochrony </a:t>
              </a:r>
              <a:br>
                <a:rPr lang="pl-PL" sz="2800" dirty="0" smtClean="0">
                  <a:solidFill>
                    <a:srgbClr val="FFFF00"/>
                  </a:solidFill>
                </a:rPr>
              </a:br>
              <a:r>
                <a:rPr lang="pl-PL" sz="2800" dirty="0" smtClean="0">
                  <a:solidFill>
                    <a:srgbClr val="FFFF00"/>
                  </a:solidFill>
                </a:rPr>
                <a:t>środowiska</a:t>
              </a:r>
              <a:endParaRPr lang="pl-PL" sz="2800" dirty="0">
                <a:solidFill>
                  <a:srgbClr val="FFFF00"/>
                </a:solidFill>
              </a:endParaRPr>
            </a:p>
            <a:p>
              <a:pPr algn="r"/>
              <a:endParaRPr lang="pl-PL" sz="3600" dirty="0">
                <a:solidFill>
                  <a:srgbClr val="FFFF00"/>
                </a:solidFill>
              </a:endParaRPr>
            </a:p>
            <a:p>
              <a:pPr algn="r"/>
              <a:r>
                <a:rPr lang="pl-PL" sz="2800" dirty="0" smtClean="0">
                  <a:solidFill>
                    <a:srgbClr val="FFFF00"/>
                  </a:solidFill>
                </a:rPr>
                <a:t>Dziękuję za uwagę</a:t>
              </a:r>
              <a:endParaRPr lang="pl-PL" sz="2800" dirty="0">
                <a:solidFill>
                  <a:srgbClr val="FFFF00"/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395536" y="0"/>
            <a:ext cx="8229600" cy="548680"/>
          </a:xfrm>
        </p:spPr>
        <p:txBody>
          <a:bodyPr>
            <a:normAutofit fontScale="90000"/>
          </a:bodyPr>
          <a:lstStyle/>
          <a:p>
            <a:r>
              <a:rPr lang="pl-PL" sz="3600" dirty="0" smtClean="0"/>
              <a:t>Podsumowanie</a:t>
            </a:r>
            <a:endParaRPr lang="pl-PL" sz="36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0" y="548680"/>
            <a:ext cx="9144000" cy="6120680"/>
          </a:xfrm>
        </p:spPr>
        <p:txBody>
          <a:bodyPr>
            <a:normAutofit lnSpcReduction="10000"/>
          </a:bodyPr>
          <a:lstStyle/>
          <a:p>
            <a:r>
              <a:rPr lang="pl-PL" sz="2400" dirty="0" smtClean="0"/>
              <a:t>10% LGD GW – obszary wyróżniające się przyrodniczo</a:t>
            </a:r>
          </a:p>
          <a:p>
            <a:r>
              <a:rPr lang="pl-PL" sz="2400" dirty="0" smtClean="0"/>
              <a:t>120 obiektów cennych obiektów (parków, zadrzewień, zbiorników wodnych)</a:t>
            </a:r>
          </a:p>
          <a:p>
            <a:r>
              <a:rPr lang="pl-PL" sz="2400" dirty="0" smtClean="0"/>
              <a:t>Znaczenie zadrzewień i zbiorników śródpolnych </a:t>
            </a:r>
          </a:p>
          <a:p>
            <a:pPr lvl="1"/>
            <a:r>
              <a:rPr lang="pl-PL" sz="2400" dirty="0" smtClean="0"/>
              <a:t>Kontrola odpływu wody</a:t>
            </a:r>
          </a:p>
          <a:p>
            <a:pPr lvl="1"/>
            <a:r>
              <a:rPr lang="pl-PL" sz="2400" dirty="0" smtClean="0"/>
              <a:t>Kontrola jakości wody</a:t>
            </a:r>
          </a:p>
          <a:p>
            <a:pPr lvl="1"/>
            <a:r>
              <a:rPr lang="pl-PL" sz="2400" dirty="0" smtClean="0"/>
              <a:t>Łagodzenie susz, silnych wiatrów i erozji gleb</a:t>
            </a:r>
          </a:p>
          <a:p>
            <a:pPr lvl="1"/>
            <a:r>
              <a:rPr lang="pl-PL" sz="2400" dirty="0" smtClean="0"/>
              <a:t>Ochrona przed słońcem</a:t>
            </a:r>
          </a:p>
          <a:p>
            <a:pPr lvl="1"/>
            <a:r>
              <a:rPr lang="pl-PL" sz="2400" dirty="0" smtClean="0"/>
              <a:t>Ochrona różnorodności biologicznej  - udział w redukcji szkodników upraw</a:t>
            </a:r>
          </a:p>
          <a:p>
            <a:r>
              <a:rPr lang="pl-PL" sz="2400" b="1" dirty="0" smtClean="0">
                <a:solidFill>
                  <a:srgbClr val="C00000"/>
                </a:solidFill>
              </a:rPr>
              <a:t>Ogromnie ważne znaczenie zadrzewień i zbiorników w kontekście spodziewanego wzrostu temperatury i pogłębienia deficytu wodnego </a:t>
            </a:r>
          </a:p>
          <a:p>
            <a:pPr>
              <a:buNone/>
            </a:pPr>
            <a:r>
              <a:rPr lang="pl-PL" sz="2400" b="1" dirty="0" smtClean="0"/>
              <a:t>PS. Budowa odkrywki węgla brunatnego, degradująca stosunki wodne i jakość wód (silne zasolenie złóż!) jest m. in. w kontekście kłopotów z wodą (w przyszłości – </a:t>
            </a:r>
            <a:r>
              <a:rPr lang="pl-PL" sz="2400" b="1" dirty="0" smtClean="0"/>
              <a:t>większych!) </a:t>
            </a:r>
            <a:r>
              <a:rPr lang="pl-PL" sz="2400" b="1" dirty="0" smtClean="0"/>
              <a:t>całkowicie niezrozumiała</a:t>
            </a:r>
            <a:endParaRPr lang="pl-PL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LGD_Ekspertyza\Zdjecia\Objazd\tn_50D_2886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4600123" cy="3068960"/>
          </a:xfrm>
          <a:prstGeom prst="rect">
            <a:avLst/>
          </a:prstGeom>
          <a:noFill/>
        </p:spPr>
      </p:pic>
      <p:pic>
        <p:nvPicPr>
          <p:cNvPr id="1027" name="Picture 3" descr="D:\LGD_Ekspertyza\Zdjecia\Objazd\tn_50D_2905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0"/>
            <a:ext cx="4603440" cy="3068960"/>
          </a:xfrm>
          <a:prstGeom prst="rect">
            <a:avLst/>
          </a:prstGeom>
          <a:noFill/>
        </p:spPr>
      </p:pic>
      <p:pic>
        <p:nvPicPr>
          <p:cNvPr id="1029" name="Picture 5" descr="D:\LGD_Ekspertyza\Zdjecia\Objazd_stawki_2\300dpi\male\tn_A_50D_29407.JPG"/>
          <p:cNvPicPr>
            <a:picLocks noChangeAspect="1" noChangeArrowheads="1"/>
          </p:cNvPicPr>
          <p:nvPr/>
        </p:nvPicPr>
        <p:blipFill>
          <a:blip r:embed="rId4" cstate="print">
            <a:lum bright="-10000"/>
          </a:blip>
          <a:srcRect/>
          <a:stretch>
            <a:fillRect/>
          </a:stretch>
        </p:blipFill>
        <p:spPr bwMode="auto">
          <a:xfrm>
            <a:off x="0" y="3789040"/>
            <a:ext cx="4601193" cy="3068960"/>
          </a:xfrm>
          <a:prstGeom prst="rect">
            <a:avLst/>
          </a:prstGeom>
          <a:noFill/>
        </p:spPr>
      </p:pic>
      <p:pic>
        <p:nvPicPr>
          <p:cNvPr id="1030" name="Picture 6" descr="D:\LGD_Ekspertyza\Zdjecia\Objazd_stawki_3\300dpi\male\tn_A_50D_29597.JPG"/>
          <p:cNvPicPr>
            <a:picLocks noChangeAspect="1" noChangeArrowheads="1"/>
          </p:cNvPicPr>
          <p:nvPr/>
        </p:nvPicPr>
        <p:blipFill>
          <a:blip r:embed="rId5" cstate="print">
            <a:lum bright="-10000"/>
          </a:blip>
          <a:srcRect/>
          <a:stretch>
            <a:fillRect/>
          </a:stretch>
        </p:blipFill>
        <p:spPr bwMode="auto">
          <a:xfrm>
            <a:off x="4542806" y="3789040"/>
            <a:ext cx="4601193" cy="3068960"/>
          </a:xfrm>
          <a:prstGeom prst="rect">
            <a:avLst/>
          </a:prstGeom>
          <a:noFill/>
        </p:spPr>
      </p:pic>
      <p:sp>
        <p:nvSpPr>
          <p:cNvPr id="9" name="pole tekstowe 8"/>
          <p:cNvSpPr txBox="1"/>
          <p:nvPr/>
        </p:nvSpPr>
        <p:spPr>
          <a:xfrm>
            <a:off x="3131840" y="3212976"/>
            <a:ext cx="296279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800" dirty="0" smtClean="0"/>
              <a:t>Dziękuję za uwagę!</a:t>
            </a:r>
            <a:endParaRPr lang="pl-PL" sz="28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l="16876" t="19313" r="17266" b="6250"/>
          <a:stretch>
            <a:fillRect/>
          </a:stretch>
        </p:blipFill>
        <p:spPr bwMode="auto">
          <a:xfrm>
            <a:off x="323528" y="1196752"/>
            <a:ext cx="8568952" cy="5445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/>
          <a:srcRect l="16876" t="27073" r="62712" b="47333"/>
          <a:stretch>
            <a:fillRect/>
          </a:stretch>
        </p:blipFill>
        <p:spPr bwMode="auto">
          <a:xfrm>
            <a:off x="2123728" y="2420888"/>
            <a:ext cx="2655912" cy="18722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Strzałka w dół 8"/>
          <p:cNvSpPr/>
          <p:nvPr/>
        </p:nvSpPr>
        <p:spPr>
          <a:xfrm rot="1322896">
            <a:off x="2008004" y="1389931"/>
            <a:ext cx="185482" cy="2036894"/>
          </a:xfrm>
          <a:prstGeom prst="downArrow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0" name="Strzałka w dół 9"/>
          <p:cNvSpPr/>
          <p:nvPr/>
        </p:nvSpPr>
        <p:spPr>
          <a:xfrm rot="12191863">
            <a:off x="861070" y="3671938"/>
            <a:ext cx="189115" cy="2036894"/>
          </a:xfrm>
          <a:prstGeom prst="downArrow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1" name="Strzałka w dół 10"/>
          <p:cNvSpPr/>
          <p:nvPr/>
        </p:nvSpPr>
        <p:spPr>
          <a:xfrm rot="1322896">
            <a:off x="3180711" y="1770601"/>
            <a:ext cx="236108" cy="2036894"/>
          </a:xfrm>
          <a:prstGeom prst="downArrow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2" name="Strzałka w dół 11"/>
          <p:cNvSpPr/>
          <p:nvPr/>
        </p:nvSpPr>
        <p:spPr>
          <a:xfrm rot="1322896">
            <a:off x="4658834" y="2096600"/>
            <a:ext cx="203662" cy="2036894"/>
          </a:xfrm>
          <a:prstGeom prst="downArrow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5" name="Strzałka w dół 14"/>
          <p:cNvSpPr/>
          <p:nvPr/>
        </p:nvSpPr>
        <p:spPr>
          <a:xfrm rot="12191863">
            <a:off x="1725166" y="3959970"/>
            <a:ext cx="189115" cy="2036894"/>
          </a:xfrm>
          <a:prstGeom prst="downArrow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6" name="Strzałka w dół 15"/>
          <p:cNvSpPr/>
          <p:nvPr/>
        </p:nvSpPr>
        <p:spPr>
          <a:xfrm rot="12191863" flipH="1">
            <a:off x="2769651" y="4375062"/>
            <a:ext cx="226922" cy="1620866"/>
          </a:xfrm>
          <a:prstGeom prst="downArrow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7" name="Strzałka w dół 16"/>
          <p:cNvSpPr/>
          <p:nvPr/>
        </p:nvSpPr>
        <p:spPr>
          <a:xfrm rot="12191863">
            <a:off x="3625462" y="4770106"/>
            <a:ext cx="158660" cy="1442036"/>
          </a:xfrm>
          <a:prstGeom prst="downArrow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9" name="Strzałka w prawo 18"/>
          <p:cNvSpPr/>
          <p:nvPr/>
        </p:nvSpPr>
        <p:spPr>
          <a:xfrm rot="1747681">
            <a:off x="7199076" y="5042200"/>
            <a:ext cx="1655217" cy="1196077"/>
          </a:xfrm>
          <a:prstGeom prst="rightArrow">
            <a:avLst/>
          </a:prstGeom>
          <a:solidFill>
            <a:srgbClr val="00B0F0"/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0" name="pole tekstowe 19"/>
          <p:cNvSpPr txBox="1"/>
          <p:nvPr/>
        </p:nvSpPr>
        <p:spPr>
          <a:xfrm rot="1703772">
            <a:off x="7197837" y="5340834"/>
            <a:ext cx="151035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800" b="1" dirty="0" smtClean="0"/>
              <a:t>ODPŁYW</a:t>
            </a:r>
            <a:endParaRPr lang="pl-PL" sz="2800" b="1" dirty="0"/>
          </a:p>
        </p:txBody>
      </p:sp>
      <p:sp>
        <p:nvSpPr>
          <p:cNvPr id="22" name="Tytuł 1"/>
          <p:cNvSpPr txBox="1">
            <a:spLocks/>
          </p:cNvSpPr>
          <p:nvPr/>
        </p:nvSpPr>
        <p:spPr>
          <a:xfrm>
            <a:off x="0" y="0"/>
            <a:ext cx="9144000" cy="33265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0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Dlaczego zbiorniki wodne są cenne? </a:t>
            </a:r>
            <a:endParaRPr kumimoji="0" lang="pl-PL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l="16876" t="19313" r="17266" b="6250"/>
          <a:stretch>
            <a:fillRect/>
          </a:stretch>
        </p:blipFill>
        <p:spPr bwMode="auto">
          <a:xfrm>
            <a:off x="323528" y="1196752"/>
            <a:ext cx="8568952" cy="5445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Strzałka w dół 10"/>
          <p:cNvSpPr/>
          <p:nvPr/>
        </p:nvSpPr>
        <p:spPr>
          <a:xfrm rot="772779">
            <a:off x="3482839" y="1725896"/>
            <a:ext cx="156444" cy="1486714"/>
          </a:xfrm>
          <a:prstGeom prst="downArrow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2" name="Strzałka w dół 11"/>
          <p:cNvSpPr/>
          <p:nvPr/>
        </p:nvSpPr>
        <p:spPr>
          <a:xfrm rot="1591705">
            <a:off x="4938266" y="2002455"/>
            <a:ext cx="161015" cy="1713972"/>
          </a:xfrm>
          <a:prstGeom prst="downArrow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9" name="Strzałka w prawo 18"/>
          <p:cNvSpPr/>
          <p:nvPr/>
        </p:nvSpPr>
        <p:spPr>
          <a:xfrm rot="1747681">
            <a:off x="7190546" y="5396741"/>
            <a:ext cx="1655217" cy="517611"/>
          </a:xfrm>
          <a:prstGeom prst="rightArrow">
            <a:avLst/>
          </a:prstGeom>
          <a:solidFill>
            <a:srgbClr val="00B0F0"/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0" name="pole tekstowe 19"/>
          <p:cNvSpPr txBox="1"/>
          <p:nvPr/>
        </p:nvSpPr>
        <p:spPr>
          <a:xfrm rot="1703772">
            <a:off x="7197837" y="5340834"/>
            <a:ext cx="151035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800" b="1" dirty="0" smtClean="0"/>
              <a:t>ODPŁYW</a:t>
            </a:r>
            <a:endParaRPr lang="pl-PL" sz="2800" b="1" dirty="0"/>
          </a:p>
        </p:txBody>
      </p:sp>
      <p:sp>
        <p:nvSpPr>
          <p:cNvPr id="18" name="Elipsa 17"/>
          <p:cNvSpPr/>
          <p:nvPr/>
        </p:nvSpPr>
        <p:spPr>
          <a:xfrm rot="938526">
            <a:off x="2286669" y="2548602"/>
            <a:ext cx="3312368" cy="1663620"/>
          </a:xfrm>
          <a:prstGeom prst="ellipse">
            <a:avLst/>
          </a:prstGeom>
          <a:solidFill>
            <a:schemeClr val="accent1">
              <a:alpha val="27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6" name="Dowolny kształt 25"/>
          <p:cNvSpPr/>
          <p:nvPr/>
        </p:nvSpPr>
        <p:spPr>
          <a:xfrm>
            <a:off x="4708478" y="2879678"/>
            <a:ext cx="1583140" cy="928047"/>
          </a:xfrm>
          <a:custGeom>
            <a:avLst/>
            <a:gdLst>
              <a:gd name="connsiteX0" fmla="*/ 1583140 w 1583140"/>
              <a:gd name="connsiteY0" fmla="*/ 0 h 928047"/>
              <a:gd name="connsiteX1" fmla="*/ 1160059 w 1583140"/>
              <a:gd name="connsiteY1" fmla="*/ 846161 h 928047"/>
              <a:gd name="connsiteX2" fmla="*/ 0 w 1583140"/>
              <a:gd name="connsiteY2" fmla="*/ 914400 h 928047"/>
              <a:gd name="connsiteX3" fmla="*/ 40943 w 1583140"/>
              <a:gd name="connsiteY3" fmla="*/ 928047 h 9280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83140" h="928047">
                <a:moveTo>
                  <a:pt x="1583140" y="0"/>
                </a:moveTo>
                <a:lnTo>
                  <a:pt x="1160059" y="846161"/>
                </a:lnTo>
                <a:lnTo>
                  <a:pt x="0" y="914400"/>
                </a:lnTo>
                <a:lnTo>
                  <a:pt x="40943" y="928047"/>
                </a:lnTo>
              </a:path>
            </a:pathLst>
          </a:custGeom>
          <a:noFill/>
          <a:ln w="76200">
            <a:solidFill>
              <a:srgbClr val="00B0F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7" name="Dowolny kształt 26"/>
          <p:cNvSpPr/>
          <p:nvPr/>
        </p:nvSpPr>
        <p:spPr>
          <a:xfrm rot="2556929" flipH="1">
            <a:off x="1978617" y="1873330"/>
            <a:ext cx="1296990" cy="928047"/>
          </a:xfrm>
          <a:custGeom>
            <a:avLst/>
            <a:gdLst>
              <a:gd name="connsiteX0" fmla="*/ 1583140 w 1583140"/>
              <a:gd name="connsiteY0" fmla="*/ 0 h 928047"/>
              <a:gd name="connsiteX1" fmla="*/ 1160059 w 1583140"/>
              <a:gd name="connsiteY1" fmla="*/ 846161 h 928047"/>
              <a:gd name="connsiteX2" fmla="*/ 0 w 1583140"/>
              <a:gd name="connsiteY2" fmla="*/ 914400 h 928047"/>
              <a:gd name="connsiteX3" fmla="*/ 40943 w 1583140"/>
              <a:gd name="connsiteY3" fmla="*/ 928047 h 9280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83140" h="928047">
                <a:moveTo>
                  <a:pt x="1583140" y="0"/>
                </a:moveTo>
                <a:lnTo>
                  <a:pt x="1160059" y="846161"/>
                </a:lnTo>
                <a:lnTo>
                  <a:pt x="0" y="914400"/>
                </a:lnTo>
                <a:lnTo>
                  <a:pt x="40943" y="928047"/>
                </a:lnTo>
              </a:path>
            </a:pathLst>
          </a:custGeom>
          <a:noFill/>
          <a:ln w="76200">
            <a:solidFill>
              <a:srgbClr val="00B0F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grpSp>
        <p:nvGrpSpPr>
          <p:cNvPr id="40" name="Grupa 39"/>
          <p:cNvGrpSpPr/>
          <p:nvPr/>
        </p:nvGrpSpPr>
        <p:grpSpPr>
          <a:xfrm>
            <a:off x="323528" y="1196752"/>
            <a:ext cx="8568953" cy="5409311"/>
            <a:chOff x="323528" y="1196752"/>
            <a:chExt cx="8568953" cy="5409311"/>
          </a:xfrm>
        </p:grpSpPr>
        <p:sp>
          <p:nvSpPr>
            <p:cNvPr id="5" name="pole tekstowe 4"/>
            <p:cNvSpPr txBox="1"/>
            <p:nvPr/>
          </p:nvSpPr>
          <p:spPr>
            <a:xfrm>
              <a:off x="4499992" y="1196752"/>
              <a:ext cx="4392489" cy="1077218"/>
            </a:xfrm>
            <a:prstGeom prst="rect">
              <a:avLst/>
            </a:prstGeom>
            <a:solidFill>
              <a:schemeClr val="tx1">
                <a:lumMod val="85000"/>
                <a:lumOff val="15000"/>
                <a:alpha val="49000"/>
              </a:schemeClr>
            </a:solidFill>
          </p:spPr>
          <p:txBody>
            <a:bodyPr wrap="square" rtlCol="0">
              <a:spAutoFit/>
            </a:bodyPr>
            <a:lstStyle/>
            <a:p>
              <a:pPr algn="r"/>
              <a:r>
                <a:rPr lang="pl-PL" sz="3200" b="1" dirty="0" smtClean="0">
                  <a:solidFill>
                    <a:srgbClr val="FFFF99"/>
                  </a:solidFill>
                </a:rPr>
                <a:t>Poprawiają bilans wodny </a:t>
              </a:r>
            </a:p>
            <a:p>
              <a:pPr algn="r"/>
              <a:r>
                <a:rPr lang="pl-PL" sz="3200" b="1" dirty="0" smtClean="0">
                  <a:solidFill>
                    <a:srgbClr val="FFFF99"/>
                  </a:solidFill>
                </a:rPr>
                <a:t>(retencja)</a:t>
              </a:r>
              <a:endParaRPr lang="pl-PL" sz="3200" b="1" dirty="0">
                <a:solidFill>
                  <a:srgbClr val="FFFF99"/>
                </a:solidFill>
              </a:endParaRPr>
            </a:p>
          </p:txBody>
        </p:sp>
        <p:sp>
          <p:nvSpPr>
            <p:cNvPr id="28" name="pole tekstowe 27"/>
            <p:cNvSpPr txBox="1"/>
            <p:nvPr/>
          </p:nvSpPr>
          <p:spPr>
            <a:xfrm>
              <a:off x="323528" y="6021288"/>
              <a:ext cx="3537187" cy="584775"/>
            </a:xfrm>
            <a:prstGeom prst="rect">
              <a:avLst/>
            </a:prstGeom>
            <a:solidFill>
              <a:schemeClr val="tx1">
                <a:lumMod val="85000"/>
                <a:lumOff val="15000"/>
                <a:alpha val="49000"/>
              </a:schemeClr>
            </a:solidFill>
          </p:spPr>
          <p:txBody>
            <a:bodyPr wrap="none" rtlCol="0">
              <a:spAutoFit/>
            </a:bodyPr>
            <a:lstStyle/>
            <a:p>
              <a:r>
                <a:rPr lang="pl-PL" sz="3200" b="1" dirty="0" smtClean="0">
                  <a:solidFill>
                    <a:srgbClr val="FFFF66"/>
                  </a:solidFill>
                </a:rPr>
                <a:t>Zmniejszają odpływ</a:t>
              </a:r>
              <a:endParaRPr lang="pl-PL" sz="3200" b="1" dirty="0">
                <a:solidFill>
                  <a:srgbClr val="FFFF66"/>
                </a:solidFill>
              </a:endParaRPr>
            </a:p>
          </p:txBody>
        </p:sp>
      </p:grpSp>
      <p:sp>
        <p:nvSpPr>
          <p:cNvPr id="30" name="Tytuł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332656"/>
          </a:xfrm>
          <a:solidFill>
            <a:schemeClr val="tx2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 algn="l"/>
            <a:r>
              <a:rPr lang="pl-PL" sz="2000" dirty="0" smtClean="0"/>
              <a:t>Dlaczego zbiorniki wodne są cenne? </a:t>
            </a:r>
            <a:endParaRPr lang="pl-PL" sz="2000" dirty="0"/>
          </a:p>
        </p:txBody>
      </p:sp>
      <p:sp>
        <p:nvSpPr>
          <p:cNvPr id="31" name="pole tekstowe 30"/>
          <p:cNvSpPr txBox="1"/>
          <p:nvPr/>
        </p:nvSpPr>
        <p:spPr>
          <a:xfrm>
            <a:off x="1403648" y="620688"/>
            <a:ext cx="672382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800" dirty="0" smtClean="0"/>
              <a:t>Umożliwiają zarządzanie wodą w krajobrazie </a:t>
            </a:r>
            <a:endParaRPr lang="pl-PL" sz="2800" dirty="0"/>
          </a:p>
        </p:txBody>
      </p:sp>
      <p:sp>
        <p:nvSpPr>
          <p:cNvPr id="36" name="Strzałka w dół 35"/>
          <p:cNvSpPr/>
          <p:nvPr/>
        </p:nvSpPr>
        <p:spPr>
          <a:xfrm rot="12191863">
            <a:off x="861070" y="3671938"/>
            <a:ext cx="189115" cy="2036894"/>
          </a:xfrm>
          <a:prstGeom prst="downArrow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7" name="Strzałka w dół 36"/>
          <p:cNvSpPr/>
          <p:nvPr/>
        </p:nvSpPr>
        <p:spPr>
          <a:xfrm rot="12191863">
            <a:off x="1725166" y="3959970"/>
            <a:ext cx="189115" cy="2036894"/>
          </a:xfrm>
          <a:prstGeom prst="downArrow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8" name="Strzałka w dół 37"/>
          <p:cNvSpPr/>
          <p:nvPr/>
        </p:nvSpPr>
        <p:spPr>
          <a:xfrm rot="12191863" flipH="1">
            <a:off x="2769651" y="4375062"/>
            <a:ext cx="226922" cy="1620866"/>
          </a:xfrm>
          <a:prstGeom prst="downArrow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9" name="Strzałka w dół 38"/>
          <p:cNvSpPr/>
          <p:nvPr/>
        </p:nvSpPr>
        <p:spPr>
          <a:xfrm rot="12191863">
            <a:off x="3625462" y="4770106"/>
            <a:ext cx="158660" cy="1442036"/>
          </a:xfrm>
          <a:prstGeom prst="downArrow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l="16876" t="19313" r="17266" b="6250"/>
          <a:stretch>
            <a:fillRect/>
          </a:stretch>
        </p:blipFill>
        <p:spPr bwMode="auto">
          <a:xfrm>
            <a:off x="323528" y="1196752"/>
            <a:ext cx="8568952" cy="5445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/>
          <a:srcRect l="16876" t="27073" r="62712" b="47333"/>
          <a:stretch>
            <a:fillRect/>
          </a:stretch>
        </p:blipFill>
        <p:spPr bwMode="auto">
          <a:xfrm>
            <a:off x="2123728" y="2420888"/>
            <a:ext cx="2655912" cy="18722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Strzałka w dół 8"/>
          <p:cNvSpPr/>
          <p:nvPr/>
        </p:nvSpPr>
        <p:spPr>
          <a:xfrm rot="1322896">
            <a:off x="2010444" y="1377404"/>
            <a:ext cx="118741" cy="2036894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0" name="Strzałka w dół 9"/>
          <p:cNvSpPr/>
          <p:nvPr/>
        </p:nvSpPr>
        <p:spPr>
          <a:xfrm rot="12191863">
            <a:off x="865845" y="3648680"/>
            <a:ext cx="71025" cy="2036894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1" name="Strzałka w dół 10"/>
          <p:cNvSpPr/>
          <p:nvPr/>
        </p:nvSpPr>
        <p:spPr>
          <a:xfrm rot="1322896">
            <a:off x="3293786" y="1792630"/>
            <a:ext cx="118741" cy="2036894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2" name="Strzałka w dół 11"/>
          <p:cNvSpPr/>
          <p:nvPr/>
        </p:nvSpPr>
        <p:spPr>
          <a:xfrm rot="1322896">
            <a:off x="4613224" y="2330719"/>
            <a:ext cx="133578" cy="1780235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5" name="Strzałka w dół 14"/>
          <p:cNvSpPr/>
          <p:nvPr/>
        </p:nvSpPr>
        <p:spPr>
          <a:xfrm rot="12191863">
            <a:off x="1729941" y="3936712"/>
            <a:ext cx="71025" cy="2036894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6" name="Strzałka w dół 15"/>
          <p:cNvSpPr/>
          <p:nvPr/>
        </p:nvSpPr>
        <p:spPr>
          <a:xfrm rot="12191863">
            <a:off x="2872716" y="4382764"/>
            <a:ext cx="56736" cy="1620866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7" name="Strzałka w dół 16"/>
          <p:cNvSpPr/>
          <p:nvPr/>
        </p:nvSpPr>
        <p:spPr>
          <a:xfrm rot="12191863">
            <a:off x="3627494" y="4760209"/>
            <a:ext cx="108411" cy="1442036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9" name="Strzałka w prawo 18"/>
          <p:cNvSpPr/>
          <p:nvPr/>
        </p:nvSpPr>
        <p:spPr>
          <a:xfrm rot="1747681">
            <a:off x="7199076" y="5042200"/>
            <a:ext cx="1655217" cy="1196077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0" name="pole tekstowe 19"/>
          <p:cNvSpPr txBox="1"/>
          <p:nvPr/>
        </p:nvSpPr>
        <p:spPr>
          <a:xfrm rot="1703772">
            <a:off x="7197837" y="5340834"/>
            <a:ext cx="151035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800" b="1" dirty="0" smtClean="0"/>
              <a:t>ODPŁYW</a:t>
            </a:r>
            <a:endParaRPr lang="pl-PL" sz="2800" b="1" dirty="0"/>
          </a:p>
        </p:txBody>
      </p:sp>
      <p:sp>
        <p:nvSpPr>
          <p:cNvPr id="18" name="Tytuł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332656"/>
          </a:xfrm>
          <a:solidFill>
            <a:schemeClr val="tx2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 algn="l"/>
            <a:r>
              <a:rPr lang="pl-PL" sz="2000" dirty="0" smtClean="0"/>
              <a:t>Dlaczego zbiorniki wodne są cenne? </a:t>
            </a:r>
            <a:endParaRPr lang="pl-PL" sz="2000" dirty="0"/>
          </a:p>
        </p:txBody>
      </p:sp>
      <p:sp>
        <p:nvSpPr>
          <p:cNvPr id="21" name="pole tekstowe 20"/>
          <p:cNvSpPr txBox="1"/>
          <p:nvPr/>
        </p:nvSpPr>
        <p:spPr>
          <a:xfrm>
            <a:off x="1187624" y="620688"/>
            <a:ext cx="729552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800" dirty="0" smtClean="0"/>
              <a:t>Umożliwiają kontrolę jakości wody w krajobrazie </a:t>
            </a:r>
            <a:endParaRPr lang="pl-PL" sz="2800" dirty="0"/>
          </a:p>
        </p:txBody>
      </p:sp>
      <p:sp>
        <p:nvSpPr>
          <p:cNvPr id="22" name="pole tekstowe 21"/>
          <p:cNvSpPr txBox="1"/>
          <p:nvPr/>
        </p:nvSpPr>
        <p:spPr>
          <a:xfrm rot="1191743">
            <a:off x="2250639" y="1642530"/>
            <a:ext cx="356341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800" b="1" dirty="0" smtClean="0"/>
              <a:t>Azotany, fosforany i in.</a:t>
            </a:r>
            <a:endParaRPr lang="pl-PL" sz="2800" b="1" dirty="0"/>
          </a:p>
        </p:txBody>
      </p:sp>
      <p:sp>
        <p:nvSpPr>
          <p:cNvPr id="25" name="pole tekstowe 24"/>
          <p:cNvSpPr txBox="1"/>
          <p:nvPr/>
        </p:nvSpPr>
        <p:spPr>
          <a:xfrm rot="1191743">
            <a:off x="234414" y="5744987"/>
            <a:ext cx="356341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800" b="1" dirty="0" smtClean="0"/>
              <a:t>Azotany, fosforany i in.</a:t>
            </a:r>
            <a:endParaRPr lang="pl-PL" sz="28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l="16876" t="19313" r="17266" b="6250"/>
          <a:stretch>
            <a:fillRect/>
          </a:stretch>
        </p:blipFill>
        <p:spPr bwMode="auto">
          <a:xfrm>
            <a:off x="323528" y="1196752"/>
            <a:ext cx="8568952" cy="5445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Strzałka w dół 9"/>
          <p:cNvSpPr/>
          <p:nvPr/>
        </p:nvSpPr>
        <p:spPr>
          <a:xfrm rot="12191863">
            <a:off x="865845" y="3648680"/>
            <a:ext cx="71025" cy="2036894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5" name="Strzałka w dół 14"/>
          <p:cNvSpPr/>
          <p:nvPr/>
        </p:nvSpPr>
        <p:spPr>
          <a:xfrm rot="12191863">
            <a:off x="1729941" y="3936712"/>
            <a:ext cx="71025" cy="2036894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6" name="Strzałka w dół 15"/>
          <p:cNvSpPr/>
          <p:nvPr/>
        </p:nvSpPr>
        <p:spPr>
          <a:xfrm rot="12191863">
            <a:off x="2872716" y="4382764"/>
            <a:ext cx="56736" cy="1620866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7" name="Strzałka w dół 16"/>
          <p:cNvSpPr/>
          <p:nvPr/>
        </p:nvSpPr>
        <p:spPr>
          <a:xfrm rot="12191863">
            <a:off x="3627494" y="4760209"/>
            <a:ext cx="108411" cy="1442036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9" name="Strzałka w prawo 18"/>
          <p:cNvSpPr/>
          <p:nvPr/>
        </p:nvSpPr>
        <p:spPr>
          <a:xfrm rot="1747681">
            <a:off x="7190546" y="5396741"/>
            <a:ext cx="1655217" cy="517611"/>
          </a:xfrm>
          <a:prstGeom prst="rightArrow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0" name="pole tekstowe 19"/>
          <p:cNvSpPr txBox="1"/>
          <p:nvPr/>
        </p:nvSpPr>
        <p:spPr>
          <a:xfrm rot="1703772">
            <a:off x="7197837" y="5340834"/>
            <a:ext cx="151035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800" b="1" dirty="0" smtClean="0"/>
              <a:t>ODPŁYW</a:t>
            </a:r>
            <a:endParaRPr lang="pl-PL" sz="2800" b="1" dirty="0"/>
          </a:p>
        </p:txBody>
      </p:sp>
      <p:sp>
        <p:nvSpPr>
          <p:cNvPr id="18" name="Elipsa 17"/>
          <p:cNvSpPr/>
          <p:nvPr/>
        </p:nvSpPr>
        <p:spPr>
          <a:xfrm rot="938526">
            <a:off x="2286669" y="2548602"/>
            <a:ext cx="3312368" cy="1663620"/>
          </a:xfrm>
          <a:prstGeom prst="ellipse">
            <a:avLst/>
          </a:prstGeom>
          <a:solidFill>
            <a:schemeClr val="accent1">
              <a:alpha val="27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6" name="Dowolny kształt 25"/>
          <p:cNvSpPr/>
          <p:nvPr/>
        </p:nvSpPr>
        <p:spPr>
          <a:xfrm>
            <a:off x="4708478" y="2879678"/>
            <a:ext cx="1583140" cy="928047"/>
          </a:xfrm>
          <a:custGeom>
            <a:avLst/>
            <a:gdLst>
              <a:gd name="connsiteX0" fmla="*/ 1583140 w 1583140"/>
              <a:gd name="connsiteY0" fmla="*/ 0 h 928047"/>
              <a:gd name="connsiteX1" fmla="*/ 1160059 w 1583140"/>
              <a:gd name="connsiteY1" fmla="*/ 846161 h 928047"/>
              <a:gd name="connsiteX2" fmla="*/ 0 w 1583140"/>
              <a:gd name="connsiteY2" fmla="*/ 914400 h 928047"/>
              <a:gd name="connsiteX3" fmla="*/ 40943 w 1583140"/>
              <a:gd name="connsiteY3" fmla="*/ 928047 h 9280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83140" h="928047">
                <a:moveTo>
                  <a:pt x="1583140" y="0"/>
                </a:moveTo>
                <a:lnTo>
                  <a:pt x="1160059" y="846161"/>
                </a:lnTo>
                <a:lnTo>
                  <a:pt x="0" y="914400"/>
                </a:lnTo>
                <a:lnTo>
                  <a:pt x="40943" y="928047"/>
                </a:lnTo>
              </a:path>
            </a:pathLst>
          </a:custGeom>
          <a:noFill/>
          <a:ln w="76200">
            <a:solidFill>
              <a:srgbClr val="FF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7" name="Dowolny kształt 26"/>
          <p:cNvSpPr/>
          <p:nvPr/>
        </p:nvSpPr>
        <p:spPr>
          <a:xfrm rot="2556929" flipH="1">
            <a:off x="1978617" y="1873330"/>
            <a:ext cx="1296990" cy="928047"/>
          </a:xfrm>
          <a:custGeom>
            <a:avLst/>
            <a:gdLst>
              <a:gd name="connsiteX0" fmla="*/ 1583140 w 1583140"/>
              <a:gd name="connsiteY0" fmla="*/ 0 h 928047"/>
              <a:gd name="connsiteX1" fmla="*/ 1160059 w 1583140"/>
              <a:gd name="connsiteY1" fmla="*/ 846161 h 928047"/>
              <a:gd name="connsiteX2" fmla="*/ 0 w 1583140"/>
              <a:gd name="connsiteY2" fmla="*/ 914400 h 928047"/>
              <a:gd name="connsiteX3" fmla="*/ 40943 w 1583140"/>
              <a:gd name="connsiteY3" fmla="*/ 928047 h 9280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83140" h="928047">
                <a:moveTo>
                  <a:pt x="1583140" y="0"/>
                </a:moveTo>
                <a:lnTo>
                  <a:pt x="1160059" y="846161"/>
                </a:lnTo>
                <a:lnTo>
                  <a:pt x="0" y="914400"/>
                </a:lnTo>
                <a:lnTo>
                  <a:pt x="40943" y="928047"/>
                </a:lnTo>
              </a:path>
            </a:pathLst>
          </a:custGeom>
          <a:noFill/>
          <a:ln w="76200">
            <a:solidFill>
              <a:srgbClr val="FF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5" name="pole tekstowe 4"/>
          <p:cNvSpPr txBox="1"/>
          <p:nvPr/>
        </p:nvSpPr>
        <p:spPr>
          <a:xfrm>
            <a:off x="4499992" y="1196752"/>
            <a:ext cx="4320481" cy="1077218"/>
          </a:xfrm>
          <a:prstGeom prst="rect">
            <a:avLst/>
          </a:prstGeom>
          <a:solidFill>
            <a:schemeClr val="tx1">
              <a:lumMod val="85000"/>
              <a:lumOff val="15000"/>
              <a:alpha val="43000"/>
            </a:schemeClr>
          </a:solidFill>
        </p:spPr>
        <p:txBody>
          <a:bodyPr wrap="square" rtlCol="0">
            <a:spAutoFit/>
          </a:bodyPr>
          <a:lstStyle/>
          <a:p>
            <a:pPr algn="r"/>
            <a:r>
              <a:rPr lang="pl-PL" sz="3200" b="1" dirty="0" smtClean="0">
                <a:solidFill>
                  <a:srgbClr val="FFFF99"/>
                </a:solidFill>
              </a:rPr>
              <a:t>Poprawiają jakość wody</a:t>
            </a:r>
          </a:p>
          <a:p>
            <a:pPr algn="r"/>
            <a:r>
              <a:rPr lang="pl-PL" sz="3200" b="1" dirty="0" smtClean="0">
                <a:solidFill>
                  <a:srgbClr val="FFFF99"/>
                </a:solidFill>
              </a:rPr>
              <a:t>w ciekach</a:t>
            </a:r>
            <a:endParaRPr lang="pl-PL" sz="3200" b="1" dirty="0">
              <a:solidFill>
                <a:srgbClr val="FFFF99"/>
              </a:solidFill>
            </a:endParaRPr>
          </a:p>
        </p:txBody>
      </p:sp>
      <p:sp>
        <p:nvSpPr>
          <p:cNvPr id="28" name="pole tekstowe 27"/>
          <p:cNvSpPr txBox="1"/>
          <p:nvPr/>
        </p:nvSpPr>
        <p:spPr>
          <a:xfrm>
            <a:off x="323528" y="6021288"/>
            <a:ext cx="4998420" cy="584775"/>
          </a:xfrm>
          <a:prstGeom prst="rect">
            <a:avLst/>
          </a:prstGeom>
          <a:solidFill>
            <a:schemeClr val="tx1">
              <a:lumMod val="85000"/>
              <a:lumOff val="15000"/>
              <a:alpha val="43000"/>
            </a:schemeClr>
          </a:solidFill>
        </p:spPr>
        <p:txBody>
          <a:bodyPr wrap="none" rtlCol="0">
            <a:spAutoFit/>
          </a:bodyPr>
          <a:lstStyle/>
          <a:p>
            <a:r>
              <a:rPr lang="pl-PL" sz="3200" b="1" dirty="0" smtClean="0">
                <a:solidFill>
                  <a:srgbClr val="FFFF66"/>
                </a:solidFill>
              </a:rPr>
              <a:t>„Pułapki” dla zanieczyszczeń</a:t>
            </a:r>
            <a:endParaRPr lang="pl-PL" sz="3200" b="1" dirty="0">
              <a:solidFill>
                <a:srgbClr val="FFFF66"/>
              </a:solidFill>
            </a:endParaRPr>
          </a:p>
        </p:txBody>
      </p:sp>
      <p:sp>
        <p:nvSpPr>
          <p:cNvPr id="22" name="Tytuł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332656"/>
          </a:xfrm>
          <a:solidFill>
            <a:schemeClr val="tx2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 algn="l"/>
            <a:r>
              <a:rPr lang="pl-PL" sz="2000" dirty="0" smtClean="0"/>
              <a:t>Dlaczego zbiorniki wodne są cenne? </a:t>
            </a:r>
            <a:endParaRPr lang="pl-PL" sz="2000" dirty="0"/>
          </a:p>
        </p:txBody>
      </p:sp>
      <p:sp>
        <p:nvSpPr>
          <p:cNvPr id="24" name="pole tekstowe 23"/>
          <p:cNvSpPr txBox="1"/>
          <p:nvPr/>
        </p:nvSpPr>
        <p:spPr>
          <a:xfrm>
            <a:off x="1187624" y="620688"/>
            <a:ext cx="729552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800" dirty="0" smtClean="0"/>
              <a:t>Umożliwiają kontrolę jakości wody w krajobrazie </a:t>
            </a:r>
            <a:endParaRPr lang="pl-PL" sz="2800" dirty="0"/>
          </a:p>
        </p:txBody>
      </p:sp>
      <p:sp>
        <p:nvSpPr>
          <p:cNvPr id="11" name="Strzałka w dół 10"/>
          <p:cNvSpPr/>
          <p:nvPr/>
        </p:nvSpPr>
        <p:spPr>
          <a:xfrm rot="772779">
            <a:off x="3482839" y="1725896"/>
            <a:ext cx="156444" cy="1486714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2" name="Strzałka w dół 11"/>
          <p:cNvSpPr/>
          <p:nvPr/>
        </p:nvSpPr>
        <p:spPr>
          <a:xfrm rot="1591705">
            <a:off x="4938266" y="2002455"/>
            <a:ext cx="161015" cy="1713972"/>
          </a:xfrm>
          <a:prstGeom prst="down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2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http://awsassets.wwf.ca/img/original/living_planet_index_2012.jpg"/>
          <p:cNvPicPr>
            <a:picLocks noChangeAspect="1" noChangeArrowheads="1"/>
          </p:cNvPicPr>
          <p:nvPr/>
        </p:nvPicPr>
        <p:blipFill>
          <a:blip r:embed="rId2" cstate="print"/>
          <a:srcRect b="6950"/>
          <a:stretch>
            <a:fillRect/>
          </a:stretch>
        </p:blipFill>
        <p:spPr bwMode="auto">
          <a:xfrm>
            <a:off x="0" y="476250"/>
            <a:ext cx="9144000" cy="6381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pole tekstowe 2"/>
          <p:cNvSpPr txBox="1"/>
          <p:nvPr/>
        </p:nvSpPr>
        <p:spPr>
          <a:xfrm>
            <a:off x="684213" y="1341438"/>
            <a:ext cx="6813550" cy="52228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pl-PL" sz="2800" b="1" dirty="0">
                <a:solidFill>
                  <a:schemeClr val="accent3"/>
                </a:solidFill>
              </a:rPr>
              <a:t>7000 populacji , 2500 gatunków kręgowców </a:t>
            </a:r>
          </a:p>
        </p:txBody>
      </p:sp>
      <p:sp>
        <p:nvSpPr>
          <p:cNvPr id="20484" name="pole tekstowe 4"/>
          <p:cNvSpPr txBox="1">
            <a:spLocks noChangeArrowheads="1"/>
          </p:cNvSpPr>
          <p:nvPr/>
        </p:nvSpPr>
        <p:spPr bwMode="auto">
          <a:xfrm>
            <a:off x="754063" y="398463"/>
            <a:ext cx="8135937" cy="9556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l"/>
            <a:r>
              <a:rPr lang="pl-PL" sz="2800"/>
              <a:t>Stan różnorodności biologicznej Ziemi</a:t>
            </a:r>
          </a:p>
          <a:p>
            <a:pPr algn="l"/>
            <a:r>
              <a:rPr lang="pl-PL" sz="2800"/>
              <a:t>na podstawie danych o zwierzętach kręgowych</a:t>
            </a:r>
          </a:p>
        </p:txBody>
      </p:sp>
      <p:sp>
        <p:nvSpPr>
          <p:cNvPr id="20485" name="Prostokąt 5"/>
          <p:cNvSpPr>
            <a:spLocks noChangeArrowheads="1"/>
          </p:cNvSpPr>
          <p:nvPr/>
        </p:nvSpPr>
        <p:spPr bwMode="auto">
          <a:xfrm>
            <a:off x="6948488" y="1700213"/>
            <a:ext cx="2016125" cy="1223962"/>
          </a:xfrm>
          <a:prstGeom prst="rect">
            <a:avLst/>
          </a:prstGeom>
          <a:solidFill>
            <a:schemeClr val="bg1"/>
          </a:solidFill>
          <a:ln w="19050" algn="ctr">
            <a:solidFill>
              <a:schemeClr val="bg1"/>
            </a:solidFill>
            <a:round/>
            <a:headEnd/>
            <a:tailEnd/>
          </a:ln>
        </p:spPr>
        <p:txBody>
          <a:bodyPr lIns="90000" tIns="46800" rIns="90000" bIns="46800" anchor="ctr">
            <a:spAutoFit/>
          </a:bodyPr>
          <a:lstStyle/>
          <a:p>
            <a:endParaRPr lang="pl-PL"/>
          </a:p>
        </p:txBody>
      </p:sp>
      <p:sp>
        <p:nvSpPr>
          <p:cNvPr id="20486" name="pole tekstowe 6"/>
          <p:cNvSpPr txBox="1">
            <a:spLocks noChangeArrowheads="1"/>
          </p:cNvSpPr>
          <p:nvPr/>
        </p:nvSpPr>
        <p:spPr bwMode="auto">
          <a:xfrm rot="-5400000">
            <a:off x="-1145381" y="3674269"/>
            <a:ext cx="3605213" cy="52387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l-PL" sz="2800"/>
              <a:t>Indeks różnorodności</a:t>
            </a:r>
          </a:p>
        </p:txBody>
      </p:sp>
      <p:sp>
        <p:nvSpPr>
          <p:cNvPr id="8" name="pole tekstowe 7"/>
          <p:cNvSpPr txBox="1"/>
          <p:nvPr/>
        </p:nvSpPr>
        <p:spPr>
          <a:xfrm>
            <a:off x="1042988" y="5949950"/>
            <a:ext cx="7489825" cy="476250"/>
          </a:xfrm>
          <a:prstGeom prst="rect">
            <a:avLst/>
          </a:prstGeom>
          <a:solidFill>
            <a:schemeClr val="accent3"/>
          </a:solidFill>
        </p:spPr>
        <p:txBody>
          <a:bodyPr>
            <a:spAutoFit/>
          </a:bodyPr>
          <a:lstStyle/>
          <a:p>
            <a:pPr algn="l">
              <a:defRPr/>
            </a:pPr>
            <a:r>
              <a:rPr lang="pl-PL" sz="2400" dirty="0"/>
              <a:t>1970  1975  1980  1985  1990 1995  2000  2005 2008</a:t>
            </a:r>
          </a:p>
        </p:txBody>
      </p:sp>
      <p:sp>
        <p:nvSpPr>
          <p:cNvPr id="20489" name="pole tekstowe 8"/>
          <p:cNvSpPr txBox="1">
            <a:spLocks noChangeArrowheads="1"/>
          </p:cNvSpPr>
          <p:nvPr/>
        </p:nvSpPr>
        <p:spPr bwMode="auto">
          <a:xfrm>
            <a:off x="901700" y="1900238"/>
            <a:ext cx="357188" cy="415448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l-PL" sz="2400"/>
              <a:t>2</a:t>
            </a:r>
          </a:p>
          <a:p>
            <a:endParaRPr lang="pl-PL" sz="2400"/>
          </a:p>
          <a:p>
            <a:endParaRPr lang="pl-PL" sz="2400"/>
          </a:p>
          <a:p>
            <a:endParaRPr lang="pl-PL" sz="2400"/>
          </a:p>
          <a:p>
            <a:endParaRPr lang="pl-PL" sz="2400"/>
          </a:p>
          <a:p>
            <a:r>
              <a:rPr lang="pl-PL" sz="2400"/>
              <a:t>1</a:t>
            </a:r>
          </a:p>
          <a:p>
            <a:endParaRPr lang="pl-PL" sz="2400"/>
          </a:p>
          <a:p>
            <a:endParaRPr lang="pl-PL" sz="2400"/>
          </a:p>
          <a:p>
            <a:endParaRPr lang="pl-PL" sz="2400"/>
          </a:p>
          <a:p>
            <a:endParaRPr lang="pl-PL" sz="2400"/>
          </a:p>
          <a:p>
            <a:r>
              <a:rPr lang="pl-PL" sz="2400"/>
              <a:t>0</a:t>
            </a:r>
          </a:p>
        </p:txBody>
      </p:sp>
      <p:sp>
        <p:nvSpPr>
          <p:cNvPr id="10" name="Tytuł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332656"/>
          </a:xfrm>
          <a:solidFill>
            <a:schemeClr val="tx2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 algn="l"/>
            <a:r>
              <a:rPr lang="pl-PL" sz="2000" dirty="0" smtClean="0"/>
              <a:t>Dlaczego zbiorniki wodne są cenne? </a:t>
            </a:r>
            <a:endParaRPr lang="pl-PL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upa 7"/>
          <p:cNvGrpSpPr/>
          <p:nvPr/>
        </p:nvGrpSpPr>
        <p:grpSpPr>
          <a:xfrm>
            <a:off x="4336706" y="1052736"/>
            <a:ext cx="4807294" cy="5688632"/>
            <a:chOff x="2267744" y="836712"/>
            <a:chExt cx="4320480" cy="5112568"/>
          </a:xfrm>
        </p:grpSpPr>
        <p:pic>
          <p:nvPicPr>
            <p:cNvPr id="2051" name="Picture 3"/>
            <p:cNvPicPr>
              <a:picLocks noChangeAspect="1" noChangeArrowheads="1"/>
            </p:cNvPicPr>
            <p:nvPr/>
          </p:nvPicPr>
          <p:blipFill>
            <a:blip r:embed="rId2" cstate="print"/>
            <a:srcRect l="32290" t="14563" r="34504" b="15547"/>
            <a:stretch>
              <a:fillRect/>
            </a:stretch>
          </p:blipFill>
          <p:spPr bwMode="auto">
            <a:xfrm>
              <a:off x="2267744" y="836712"/>
              <a:ext cx="4320480" cy="51125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052" name="Picture 4"/>
            <p:cNvPicPr>
              <a:picLocks noChangeAspect="1" noChangeArrowheads="1"/>
            </p:cNvPicPr>
            <p:nvPr/>
          </p:nvPicPr>
          <p:blipFill>
            <a:blip r:embed="rId3" cstate="print"/>
            <a:srcRect l="38378" t="17516" r="35610" b="26376"/>
            <a:stretch>
              <a:fillRect/>
            </a:stretch>
          </p:blipFill>
          <p:spPr bwMode="auto">
            <a:xfrm>
              <a:off x="3059832" y="1019175"/>
              <a:ext cx="3384376" cy="41380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2" cstate="print"/>
          <a:srcRect l="32290" t="14563" r="34504" b="15547"/>
          <a:stretch>
            <a:fillRect/>
          </a:stretch>
        </p:blipFill>
        <p:spPr bwMode="auto">
          <a:xfrm>
            <a:off x="0" y="1052736"/>
            <a:ext cx="4788024" cy="56658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pole tekstowe 8"/>
          <p:cNvSpPr txBox="1"/>
          <p:nvPr/>
        </p:nvSpPr>
        <p:spPr>
          <a:xfrm>
            <a:off x="4716016" y="1052736"/>
            <a:ext cx="504055" cy="5034574"/>
          </a:xfrm>
          <a:prstGeom prst="rect">
            <a:avLst/>
          </a:prstGeom>
          <a:solidFill>
            <a:schemeClr val="bg1"/>
          </a:solidFill>
        </p:spPr>
        <p:txBody>
          <a:bodyPr wrap="square" lIns="0" tIns="36000" rIns="0" bIns="36000" rtlCol="0">
            <a:spAutoFit/>
          </a:bodyPr>
          <a:lstStyle/>
          <a:p>
            <a:pPr algn="r">
              <a:lnSpc>
                <a:spcPts val="3000"/>
              </a:lnSpc>
            </a:pPr>
            <a:r>
              <a:rPr lang="pl-PL" sz="2000" b="1" dirty="0" smtClean="0">
                <a:latin typeface="Arial Narrow" pitchFamily="34" charset="0"/>
              </a:rPr>
              <a:t>1,05</a:t>
            </a:r>
          </a:p>
          <a:p>
            <a:pPr algn="r">
              <a:lnSpc>
                <a:spcPts val="3000"/>
              </a:lnSpc>
            </a:pPr>
            <a:endParaRPr lang="pl-PL" sz="2000" b="1" dirty="0" smtClean="0">
              <a:latin typeface="Arial Narrow" pitchFamily="34" charset="0"/>
            </a:endParaRPr>
          </a:p>
          <a:p>
            <a:pPr algn="r">
              <a:lnSpc>
                <a:spcPts val="3000"/>
              </a:lnSpc>
            </a:pPr>
            <a:r>
              <a:rPr lang="pl-PL" sz="2000" b="1" dirty="0" smtClean="0">
                <a:latin typeface="Arial Narrow" pitchFamily="34" charset="0"/>
              </a:rPr>
              <a:t>1,00</a:t>
            </a:r>
          </a:p>
          <a:p>
            <a:pPr algn="r">
              <a:lnSpc>
                <a:spcPts val="3000"/>
              </a:lnSpc>
            </a:pPr>
            <a:endParaRPr lang="pl-PL" sz="2000" b="1" dirty="0" smtClean="0">
              <a:latin typeface="Arial Narrow" pitchFamily="34" charset="0"/>
            </a:endParaRPr>
          </a:p>
          <a:p>
            <a:pPr algn="r">
              <a:lnSpc>
                <a:spcPts val="3000"/>
              </a:lnSpc>
            </a:pPr>
            <a:r>
              <a:rPr lang="pl-PL" sz="2000" b="1" dirty="0" smtClean="0">
                <a:latin typeface="Arial Narrow" pitchFamily="34" charset="0"/>
              </a:rPr>
              <a:t>0,95</a:t>
            </a:r>
          </a:p>
          <a:p>
            <a:pPr algn="r">
              <a:lnSpc>
                <a:spcPts val="3000"/>
              </a:lnSpc>
            </a:pPr>
            <a:endParaRPr lang="pl-PL" sz="2000" b="1" dirty="0" smtClean="0">
              <a:latin typeface="Arial Narrow" pitchFamily="34" charset="0"/>
            </a:endParaRPr>
          </a:p>
          <a:p>
            <a:pPr algn="r">
              <a:lnSpc>
                <a:spcPts val="3000"/>
              </a:lnSpc>
            </a:pPr>
            <a:r>
              <a:rPr lang="pl-PL" sz="2000" b="1" dirty="0" smtClean="0">
                <a:latin typeface="Arial Narrow" pitchFamily="34" charset="0"/>
              </a:rPr>
              <a:t>0,90</a:t>
            </a:r>
          </a:p>
          <a:p>
            <a:pPr algn="r">
              <a:lnSpc>
                <a:spcPts val="3000"/>
              </a:lnSpc>
            </a:pPr>
            <a:endParaRPr lang="pl-PL" sz="2000" b="1" dirty="0" smtClean="0">
              <a:latin typeface="Arial Narrow" pitchFamily="34" charset="0"/>
            </a:endParaRPr>
          </a:p>
          <a:p>
            <a:pPr algn="r">
              <a:lnSpc>
                <a:spcPts val="3000"/>
              </a:lnSpc>
            </a:pPr>
            <a:r>
              <a:rPr lang="pl-PL" sz="2000" b="1" dirty="0" smtClean="0">
                <a:latin typeface="Arial Narrow" pitchFamily="34" charset="0"/>
              </a:rPr>
              <a:t>0,85</a:t>
            </a:r>
          </a:p>
          <a:p>
            <a:pPr algn="r">
              <a:lnSpc>
                <a:spcPts val="3000"/>
              </a:lnSpc>
            </a:pPr>
            <a:endParaRPr lang="pl-PL" sz="2000" b="1" dirty="0" smtClean="0">
              <a:latin typeface="Arial Narrow" pitchFamily="34" charset="0"/>
            </a:endParaRPr>
          </a:p>
          <a:p>
            <a:pPr algn="r">
              <a:lnSpc>
                <a:spcPts val="3000"/>
              </a:lnSpc>
            </a:pPr>
            <a:r>
              <a:rPr lang="pl-PL" sz="2000" b="1" dirty="0" smtClean="0">
                <a:latin typeface="Arial Narrow" pitchFamily="34" charset="0"/>
              </a:rPr>
              <a:t>0,80</a:t>
            </a:r>
          </a:p>
          <a:p>
            <a:pPr algn="r">
              <a:lnSpc>
                <a:spcPts val="3000"/>
              </a:lnSpc>
            </a:pPr>
            <a:endParaRPr lang="pl-PL" sz="2000" b="1" dirty="0" smtClean="0">
              <a:latin typeface="Arial Narrow" pitchFamily="34" charset="0"/>
            </a:endParaRPr>
          </a:p>
          <a:p>
            <a:pPr algn="r">
              <a:lnSpc>
                <a:spcPts val="3000"/>
              </a:lnSpc>
            </a:pPr>
            <a:r>
              <a:rPr lang="pl-PL" sz="2000" b="1" dirty="0" smtClean="0">
                <a:latin typeface="Arial Narrow" pitchFamily="34" charset="0"/>
              </a:rPr>
              <a:t>0,75</a:t>
            </a:r>
            <a:endParaRPr lang="pl-PL" sz="2000" b="1" dirty="0">
              <a:latin typeface="Arial Narrow" pitchFamily="34" charset="0"/>
            </a:endParaRPr>
          </a:p>
        </p:txBody>
      </p:sp>
      <p:sp>
        <p:nvSpPr>
          <p:cNvPr id="10" name="pole tekstowe 9"/>
          <p:cNvSpPr txBox="1"/>
          <p:nvPr/>
        </p:nvSpPr>
        <p:spPr>
          <a:xfrm>
            <a:off x="395536" y="1052736"/>
            <a:ext cx="411589" cy="5034574"/>
          </a:xfrm>
          <a:prstGeom prst="rect">
            <a:avLst/>
          </a:prstGeom>
          <a:solidFill>
            <a:schemeClr val="bg1"/>
          </a:solidFill>
        </p:spPr>
        <p:txBody>
          <a:bodyPr wrap="square" lIns="0" tIns="36000" rIns="0" bIns="36000" rtlCol="0">
            <a:spAutoFit/>
          </a:bodyPr>
          <a:lstStyle/>
          <a:p>
            <a:pPr algn="r">
              <a:lnSpc>
                <a:spcPts val="3000"/>
              </a:lnSpc>
            </a:pPr>
            <a:r>
              <a:rPr lang="pl-PL" sz="2000" b="1" dirty="0" smtClean="0">
                <a:latin typeface="Arial Narrow" pitchFamily="34" charset="0"/>
              </a:rPr>
              <a:t>1,2</a:t>
            </a:r>
          </a:p>
          <a:p>
            <a:pPr algn="r">
              <a:lnSpc>
                <a:spcPts val="3000"/>
              </a:lnSpc>
            </a:pPr>
            <a:endParaRPr lang="pl-PL" sz="2000" b="1" dirty="0" smtClean="0">
              <a:latin typeface="Arial Narrow" pitchFamily="34" charset="0"/>
            </a:endParaRPr>
          </a:p>
          <a:p>
            <a:pPr algn="r">
              <a:lnSpc>
                <a:spcPts val="3000"/>
              </a:lnSpc>
            </a:pPr>
            <a:r>
              <a:rPr lang="pl-PL" sz="2000" b="1" dirty="0" smtClean="0">
                <a:latin typeface="Arial Narrow" pitchFamily="34" charset="0"/>
              </a:rPr>
              <a:t>1,0</a:t>
            </a:r>
          </a:p>
          <a:p>
            <a:pPr algn="r">
              <a:lnSpc>
                <a:spcPts val="3000"/>
              </a:lnSpc>
            </a:pPr>
            <a:endParaRPr lang="pl-PL" sz="2000" b="1" dirty="0" smtClean="0">
              <a:latin typeface="Arial Narrow" pitchFamily="34" charset="0"/>
            </a:endParaRPr>
          </a:p>
          <a:p>
            <a:pPr algn="r">
              <a:lnSpc>
                <a:spcPts val="3000"/>
              </a:lnSpc>
            </a:pPr>
            <a:r>
              <a:rPr lang="pl-PL" sz="2000" b="1" dirty="0" smtClean="0">
                <a:latin typeface="Arial Narrow" pitchFamily="34" charset="0"/>
              </a:rPr>
              <a:t>0,8</a:t>
            </a:r>
          </a:p>
          <a:p>
            <a:pPr algn="r">
              <a:lnSpc>
                <a:spcPts val="3000"/>
              </a:lnSpc>
            </a:pPr>
            <a:endParaRPr lang="pl-PL" sz="2000" b="1" dirty="0" smtClean="0">
              <a:latin typeface="Arial Narrow" pitchFamily="34" charset="0"/>
            </a:endParaRPr>
          </a:p>
          <a:p>
            <a:pPr algn="r">
              <a:lnSpc>
                <a:spcPts val="3000"/>
              </a:lnSpc>
            </a:pPr>
            <a:r>
              <a:rPr lang="pl-PL" sz="2000" b="1" dirty="0" smtClean="0">
                <a:latin typeface="Arial Narrow" pitchFamily="34" charset="0"/>
              </a:rPr>
              <a:t>0,6</a:t>
            </a:r>
          </a:p>
          <a:p>
            <a:pPr algn="r">
              <a:lnSpc>
                <a:spcPts val="3000"/>
              </a:lnSpc>
            </a:pPr>
            <a:endParaRPr lang="pl-PL" sz="2000" b="1" dirty="0" smtClean="0">
              <a:latin typeface="Arial Narrow" pitchFamily="34" charset="0"/>
            </a:endParaRPr>
          </a:p>
          <a:p>
            <a:pPr algn="r">
              <a:lnSpc>
                <a:spcPts val="3000"/>
              </a:lnSpc>
            </a:pPr>
            <a:r>
              <a:rPr lang="pl-PL" sz="2000" b="1" dirty="0" smtClean="0">
                <a:latin typeface="Arial Narrow" pitchFamily="34" charset="0"/>
              </a:rPr>
              <a:t>0,4</a:t>
            </a:r>
          </a:p>
          <a:p>
            <a:pPr algn="r">
              <a:lnSpc>
                <a:spcPts val="3000"/>
              </a:lnSpc>
            </a:pPr>
            <a:endParaRPr lang="pl-PL" sz="2000" b="1" dirty="0" smtClean="0">
              <a:latin typeface="Arial Narrow" pitchFamily="34" charset="0"/>
            </a:endParaRPr>
          </a:p>
          <a:p>
            <a:pPr algn="r">
              <a:lnSpc>
                <a:spcPts val="3000"/>
              </a:lnSpc>
            </a:pPr>
            <a:r>
              <a:rPr lang="pl-PL" sz="2000" b="1" dirty="0" smtClean="0">
                <a:latin typeface="Arial Narrow" pitchFamily="34" charset="0"/>
              </a:rPr>
              <a:t>0,2</a:t>
            </a:r>
          </a:p>
          <a:p>
            <a:pPr algn="r">
              <a:lnSpc>
                <a:spcPts val="3000"/>
              </a:lnSpc>
            </a:pPr>
            <a:endParaRPr lang="pl-PL" sz="2000" b="1" dirty="0" smtClean="0">
              <a:latin typeface="Arial Narrow" pitchFamily="34" charset="0"/>
            </a:endParaRPr>
          </a:p>
          <a:p>
            <a:pPr algn="r">
              <a:lnSpc>
                <a:spcPts val="3000"/>
              </a:lnSpc>
            </a:pPr>
            <a:r>
              <a:rPr lang="pl-PL" sz="2000" b="1" dirty="0" smtClean="0">
                <a:latin typeface="Arial Narrow" pitchFamily="34" charset="0"/>
              </a:rPr>
              <a:t>0,0</a:t>
            </a:r>
            <a:endParaRPr lang="pl-PL" sz="2000" b="1" dirty="0">
              <a:latin typeface="Arial Narrow" pitchFamily="34" charset="0"/>
            </a:endParaRPr>
          </a:p>
        </p:txBody>
      </p:sp>
      <p:sp>
        <p:nvSpPr>
          <p:cNvPr id="11" name="pole tekstowe 10"/>
          <p:cNvSpPr txBox="1"/>
          <p:nvPr/>
        </p:nvSpPr>
        <p:spPr>
          <a:xfrm>
            <a:off x="0" y="332656"/>
            <a:ext cx="916866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800" dirty="0" smtClean="0"/>
              <a:t>Zmiany liczebności czajki i ptaków krajobrazu rolniczego  (FBI) </a:t>
            </a:r>
            <a:br>
              <a:rPr lang="pl-PL" sz="2800" dirty="0" smtClean="0"/>
            </a:br>
            <a:r>
              <a:rPr lang="pl-PL" sz="2800" dirty="0" smtClean="0"/>
              <a:t>w Polsce w XXI w (wg GIOŚ)</a:t>
            </a:r>
            <a:endParaRPr lang="pl-PL" sz="2800" dirty="0"/>
          </a:p>
        </p:txBody>
      </p:sp>
      <p:sp>
        <p:nvSpPr>
          <p:cNvPr id="12" name="pole tekstowe 11"/>
          <p:cNvSpPr txBox="1"/>
          <p:nvPr/>
        </p:nvSpPr>
        <p:spPr>
          <a:xfrm>
            <a:off x="5292080" y="5229200"/>
            <a:ext cx="2499017" cy="523220"/>
          </a:xfrm>
          <a:prstGeom prst="rect">
            <a:avLst/>
          </a:prstGeom>
          <a:solidFill>
            <a:srgbClr val="15311C"/>
          </a:solidFill>
        </p:spPr>
        <p:txBody>
          <a:bodyPr wrap="none" rtlCol="0">
            <a:spAutoFit/>
          </a:bodyPr>
          <a:lstStyle/>
          <a:p>
            <a:r>
              <a:rPr lang="pl-PL" sz="2800" dirty="0" smtClean="0">
                <a:solidFill>
                  <a:schemeClr val="bg1"/>
                </a:solidFill>
              </a:rPr>
              <a:t>FBI – 22 gatunki</a:t>
            </a:r>
            <a:endParaRPr lang="pl-PL" sz="2800" dirty="0">
              <a:solidFill>
                <a:schemeClr val="bg1"/>
              </a:solidFill>
            </a:endParaRPr>
          </a:p>
        </p:txBody>
      </p:sp>
      <p:sp>
        <p:nvSpPr>
          <p:cNvPr id="13" name="Tytuł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332656"/>
          </a:xfrm>
          <a:solidFill>
            <a:schemeClr val="tx2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 algn="l"/>
            <a:r>
              <a:rPr lang="pl-PL" sz="2000" dirty="0" smtClean="0"/>
              <a:t>Dlaczego zbiorniki wodne są cenne? </a:t>
            </a:r>
            <a:endParaRPr lang="pl-PL" sz="2000" dirty="0"/>
          </a:p>
        </p:txBody>
      </p:sp>
      <p:pic>
        <p:nvPicPr>
          <p:cNvPr id="34817" name="Picture 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55776" y="1412776"/>
            <a:ext cx="2076450" cy="1381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pole tekstowe 13"/>
          <p:cNvSpPr txBox="1"/>
          <p:nvPr/>
        </p:nvSpPr>
        <p:spPr>
          <a:xfrm>
            <a:off x="7784525" y="6488668"/>
            <a:ext cx="13594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dirty="0" smtClean="0"/>
              <a:t>Fot. A. </a:t>
            </a:r>
            <a:r>
              <a:rPr lang="pl-PL" dirty="0" err="1" smtClean="0"/>
              <a:t>Tepte</a:t>
            </a:r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1465</TotalTime>
  <Words>948</Words>
  <Application>Microsoft Office PowerPoint</Application>
  <PresentationFormat>Pokaz na ekranie (4:3)</PresentationFormat>
  <Paragraphs>253</Paragraphs>
  <Slides>39</Slides>
  <Notes>0</Notes>
  <HiddenSlides>0</HiddenSlides>
  <MMClips>0</MMClips>
  <ScaleCrop>false</ScaleCrop>
  <HeadingPairs>
    <vt:vector size="6" baseType="variant">
      <vt:variant>
        <vt:lpstr>Motyw</vt:lpstr>
      </vt:variant>
      <vt:variant>
        <vt:i4>1</vt:i4>
      </vt:variant>
      <vt:variant>
        <vt:lpstr>Osadzone serwery OLE</vt:lpstr>
      </vt:variant>
      <vt:variant>
        <vt:i4>2</vt:i4>
      </vt:variant>
      <vt:variant>
        <vt:lpstr>Tytuły slajdów</vt:lpstr>
      </vt:variant>
      <vt:variant>
        <vt:i4>39</vt:i4>
      </vt:variant>
    </vt:vector>
  </HeadingPairs>
  <TitlesOfParts>
    <vt:vector size="42" baseType="lpstr">
      <vt:lpstr>Motyw pakietu Office</vt:lpstr>
      <vt:lpstr>Fotografia Photo Editor</vt:lpstr>
      <vt:lpstr>CorelPhotoPaint.Image.9</vt:lpstr>
      <vt:lpstr>Zbiorniki wodne i zadrzewienia śródpolne bogactwem środowiska przyrodniczego  Gościnnej Wielkopolski  Krzysztof Kujawa i Zdzisław Bernacki Instytut Środowiska Rolniczego i Leśnego PAN      Miejska Górka, 4 marca 2016 </vt:lpstr>
      <vt:lpstr>Zbiorniki  wodne</vt:lpstr>
      <vt:lpstr>Zbiorniki  wodne</vt:lpstr>
      <vt:lpstr>Slajd 4</vt:lpstr>
      <vt:lpstr>Dlaczego zbiorniki wodne są cenne? </vt:lpstr>
      <vt:lpstr>Dlaczego zbiorniki wodne są cenne? </vt:lpstr>
      <vt:lpstr>Dlaczego zbiorniki wodne są cenne? </vt:lpstr>
      <vt:lpstr>Dlaczego zbiorniki wodne są cenne? </vt:lpstr>
      <vt:lpstr>Dlaczego zbiorniki wodne są cenne? </vt:lpstr>
      <vt:lpstr>Slajd 10</vt:lpstr>
      <vt:lpstr>Slajd 11</vt:lpstr>
      <vt:lpstr>Dlaczego zadrzewienia śródpolne są cenne? </vt:lpstr>
      <vt:lpstr>Slajd 13</vt:lpstr>
      <vt:lpstr>Dlaczego zadrzewienia śródpolne są cenne? </vt:lpstr>
      <vt:lpstr>Dlaczego zadrzewienia śródpolne są cenne? </vt:lpstr>
      <vt:lpstr>Dlaczego zadrzewienia śródpolne są cenne? </vt:lpstr>
      <vt:lpstr>Dlaczego zadrzewienia śródpolne są cenne? </vt:lpstr>
      <vt:lpstr>Slajd 18</vt:lpstr>
      <vt:lpstr>Dlaczego zbiorniki wodne są cenne? </vt:lpstr>
      <vt:lpstr>Dlaczego zadrzewienia śródpolne są cenne? </vt:lpstr>
      <vt:lpstr>Ale nie tylko kwestie etyczne</vt:lpstr>
      <vt:lpstr>Slajd 22</vt:lpstr>
      <vt:lpstr>Slajd 23</vt:lpstr>
      <vt:lpstr>Slajd 24</vt:lpstr>
      <vt:lpstr>Slajd 25</vt:lpstr>
      <vt:lpstr>Zbiorniki  wodne</vt:lpstr>
      <vt:lpstr>Slajd 27</vt:lpstr>
      <vt:lpstr>Slajd 28</vt:lpstr>
      <vt:lpstr>Slajd 29</vt:lpstr>
      <vt:lpstr>Slajd 30</vt:lpstr>
      <vt:lpstr>Slajd 31</vt:lpstr>
      <vt:lpstr>Slajd 32</vt:lpstr>
      <vt:lpstr>Slajd 33</vt:lpstr>
      <vt:lpstr>Zadrzewienia, stawki, struktura krajobrazu …  w szerszym kontekście</vt:lpstr>
      <vt:lpstr>W styczniu 2006 w środku arktycznej zimy temperatura była wyższa o 12o niż średnia  i jednocześnie powyżej zera !</vt:lpstr>
      <vt:lpstr>Slajd 36</vt:lpstr>
      <vt:lpstr>Slajd 37</vt:lpstr>
      <vt:lpstr>Podsumowanie</vt:lpstr>
      <vt:lpstr>Slajd 39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Slajd 1</dc:title>
  <dc:creator>Krzysztof Kujawa</dc:creator>
  <cp:lastModifiedBy>Krzysztof Kujawa</cp:lastModifiedBy>
  <cp:revision>93</cp:revision>
  <dcterms:created xsi:type="dcterms:W3CDTF">2015-06-18T15:40:06Z</dcterms:created>
  <dcterms:modified xsi:type="dcterms:W3CDTF">2016-03-04T07:57:01Z</dcterms:modified>
</cp:coreProperties>
</file>