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0" r:id="rId3"/>
    <p:sldId id="296" r:id="rId4"/>
    <p:sldId id="295" r:id="rId5"/>
    <p:sldId id="291" r:id="rId6"/>
    <p:sldId id="292" r:id="rId7"/>
    <p:sldId id="259" r:id="rId8"/>
    <p:sldId id="257" r:id="rId9"/>
    <p:sldId id="299" r:id="rId10"/>
    <p:sldId id="263" r:id="rId11"/>
    <p:sldId id="297" r:id="rId12"/>
    <p:sldId id="277" r:id="rId13"/>
    <p:sldId id="262" r:id="rId14"/>
    <p:sldId id="264" r:id="rId15"/>
    <p:sldId id="282" r:id="rId16"/>
    <p:sldId id="300" r:id="rId17"/>
    <p:sldId id="302" r:id="rId18"/>
    <p:sldId id="265" r:id="rId19"/>
    <p:sldId id="305" r:id="rId20"/>
    <p:sldId id="304" r:id="rId21"/>
    <p:sldId id="306" r:id="rId22"/>
    <p:sldId id="308" r:id="rId23"/>
    <p:sldId id="307" r:id="rId24"/>
    <p:sldId id="287" r:id="rId25"/>
    <p:sldId id="301" r:id="rId2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ACFEAC"/>
    <a:srgbClr val="FFCC99"/>
    <a:srgbClr val="FFFF99"/>
    <a:srgbClr val="008000"/>
    <a:srgbClr val="CCFF99"/>
    <a:srgbClr val="99FF99"/>
    <a:srgbClr val="FF9900"/>
    <a:srgbClr val="7C2E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zysztof%20Kujawa\Downloads\european-grassland-butterfly-indicator.tsv" TargetMode="External"/><Relationship Id="rId1" Type="http://schemas.openxmlformats.org/officeDocument/2006/relationships/image" Target="../media/image3.jpeg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Moje%20dokumenty_KK\Praca\Publikacje\W%20przygotowaniu\Robinia%20vs%20nonRobinia\Database-%201990_2000%20-%20k&#281;py%20z%20doktoratu%20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zysztof%20Kujawa\Downloads\common-bird-indices-eu-1990-2012%20(1).tsv" TargetMode="External"/><Relationship Id="rId1" Type="http://schemas.openxmlformats.org/officeDocument/2006/relationships/image" Target="../media/image4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Zeszyt1" TargetMode="External"/><Relationship Id="rId1" Type="http://schemas.openxmlformats.org/officeDocument/2006/relationships/image" Target="../media/image5.jpeg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ublikacje\Wydrukowane\Rog&#243;w_2012_publ\Dane\Robinia-NonRobinia_same_gatunki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zysztof%20Kujawa\AppData\Roaming\Microsoft\Excel\XLSTART\PERSONAL.XLSB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Moje%20dokumenty_KK\Praca\Publikacje\W%20przygotowaniu\Robinia%20vs%20nonRobinia\Database-1960_1990_2000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Moje%20dokumenty_KK\Praca\Publikacje\W%20przygotowaniu\Robinia%20vs%20nonRobinia\Database-1960_1990_2000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Moje%20dokumenty_KK\Praca\Publikacje\W%20przygotowaniu\Robinia%20vs%20nonRobinia\Database-%201990_2000%20-%20k&#281;py%20z%20doktoratu%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2993669962125209"/>
          <c:y val="4.055347274194631E-2"/>
          <c:w val="0.85461330402835334"/>
          <c:h val="0.88137587308220722"/>
        </c:manualLayout>
      </c:layout>
      <c:lineChart>
        <c:grouping val="standard"/>
        <c:ser>
          <c:idx val="1"/>
          <c:order val="0"/>
          <c:tx>
            <c:strRef>
              <c:f>'european-grassland-butterfly-in'!$B$1</c:f>
              <c:strCache>
                <c:ptCount val="1"/>
                <c:pt idx="0">
                  <c:v>Wskaźnik liczebności</c:v>
                </c:pt>
              </c:strCache>
            </c:strRef>
          </c:tx>
          <c:spPr>
            <a:ln>
              <a:solidFill>
                <a:srgbClr val="7C2E2C"/>
              </a:solidFill>
            </a:ln>
            <a:effectLst>
              <a:outerShdw dist="50800" sx="1000" sy="1000" algn="ctr" rotWithShape="0">
                <a:srgbClr val="000000"/>
              </a:outerShdw>
            </a:effectLst>
          </c:spPr>
          <c:marker>
            <c:symbol val="circle"/>
            <c:size val="11"/>
            <c:spPr>
              <a:solidFill>
                <a:srgbClr val="7C2E2C"/>
              </a:solidFill>
              <a:ln>
                <a:noFill/>
              </a:ln>
              <a:effectLst>
                <a:outerShdw dist="50800" sx="1000" sy="1000" algn="ctr" rotWithShape="0">
                  <a:srgbClr val="000000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numRef>
              <c:f>'european-grassland-butterfly-in'!$A$2:$A$23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'european-grassland-butterfly-in'!$B$2:$B$23</c:f>
              <c:numCache>
                <c:formatCode>General</c:formatCode>
                <c:ptCount val="22"/>
                <c:pt idx="0">
                  <c:v>100</c:v>
                </c:pt>
                <c:pt idx="1">
                  <c:v>109</c:v>
                </c:pt>
                <c:pt idx="2">
                  <c:v>122</c:v>
                </c:pt>
                <c:pt idx="3">
                  <c:v>87</c:v>
                </c:pt>
                <c:pt idx="4">
                  <c:v>89</c:v>
                </c:pt>
                <c:pt idx="5">
                  <c:v>66</c:v>
                </c:pt>
                <c:pt idx="6">
                  <c:v>69</c:v>
                </c:pt>
                <c:pt idx="7">
                  <c:v>77</c:v>
                </c:pt>
                <c:pt idx="8">
                  <c:v>76</c:v>
                </c:pt>
                <c:pt idx="9">
                  <c:v>72</c:v>
                </c:pt>
                <c:pt idx="10">
                  <c:v>78</c:v>
                </c:pt>
                <c:pt idx="11">
                  <c:v>62</c:v>
                </c:pt>
                <c:pt idx="12">
                  <c:v>72</c:v>
                </c:pt>
                <c:pt idx="13">
                  <c:v>77</c:v>
                </c:pt>
                <c:pt idx="14">
                  <c:v>60</c:v>
                </c:pt>
                <c:pt idx="15">
                  <c:v>60</c:v>
                </c:pt>
                <c:pt idx="16">
                  <c:v>63</c:v>
                </c:pt>
                <c:pt idx="17">
                  <c:v>64</c:v>
                </c:pt>
                <c:pt idx="18">
                  <c:v>69</c:v>
                </c:pt>
                <c:pt idx="19">
                  <c:v>57</c:v>
                </c:pt>
                <c:pt idx="20">
                  <c:v>64</c:v>
                </c:pt>
                <c:pt idx="21">
                  <c:v>59</c:v>
                </c:pt>
              </c:numCache>
            </c:numRef>
          </c:val>
        </c:ser>
        <c:marker val="1"/>
        <c:axId val="79533568"/>
        <c:axId val="79639680"/>
      </c:lineChart>
      <c:catAx>
        <c:axId val="79533568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79639680"/>
        <c:crosses val="autoZero"/>
        <c:auto val="1"/>
        <c:lblAlgn val="ctr"/>
        <c:lblOffset val="100"/>
      </c:catAx>
      <c:valAx>
        <c:axId val="79639680"/>
        <c:scaling>
          <c:orientation val="minMax"/>
          <c:min val="50"/>
        </c:scaling>
        <c:axPos val="l"/>
        <c:majorGridlines>
          <c:spPr>
            <a:ln>
              <a:prstDash val="sysDot"/>
            </a:ln>
          </c:spPr>
        </c:majorGridlines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>
                <a:solidFill>
                  <a:schemeClr val="bg1"/>
                </a:solidFill>
              </a:defRPr>
            </a:pPr>
            <a:endParaRPr lang="pl-PL"/>
          </a:p>
        </c:txPr>
        <c:crossAx val="79533568"/>
        <c:crosses val="autoZero"/>
        <c:crossBetween val="between"/>
      </c:valAx>
      <c:spPr>
        <a:blipFill dpi="0" rotWithShape="1">
          <a:blip xmlns:r="http://schemas.openxmlformats.org/officeDocument/2006/relationships" r:embed="rId1">
            <a:alphaModFix amt="54000"/>
          </a:blip>
          <a:srcRect/>
          <a:stretch>
            <a:fillRect/>
          </a:stretch>
        </a:blipFill>
        <a:ln>
          <a:solidFill>
            <a:prstClr val="black"/>
          </a:solidFill>
        </a:ln>
      </c:spPr>
    </c:plotArea>
    <c:plotVisOnly val="1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7.2196660007037117E-2"/>
          <c:y val="3.6055673448497881E-2"/>
          <c:w val="0.80677834637145518"/>
          <c:h val="0.70040710894849678"/>
        </c:manualLayout>
      </c:layout>
      <c:barChart>
        <c:barDir val="col"/>
        <c:grouping val="clustered"/>
        <c:ser>
          <c:idx val="0"/>
          <c:order val="0"/>
          <c:tx>
            <c:strRef>
              <c:f>'Zmiany w poszcz zadrz_Rob_nRob'!$FS$2</c:f>
              <c:strCache>
                <c:ptCount val="1"/>
                <c:pt idx="0">
                  <c:v>1991-94</c:v>
                </c:pt>
              </c:strCache>
            </c:strRef>
          </c:tx>
          <c:spPr>
            <a:solidFill>
              <a:srgbClr val="003300"/>
            </a:solidFill>
            <a:ln>
              <a:solidFill>
                <a:prstClr val="black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zadrz_Rob_nRob'!$FS$3:$FS$4</c:f>
              <c:numCache>
                <c:formatCode>General</c:formatCode>
                <c:ptCount val="2"/>
                <c:pt idx="0">
                  <c:v>105.25</c:v>
                </c:pt>
                <c:pt idx="1">
                  <c:v>100.25000000000001</c:v>
                </c:pt>
              </c:numCache>
            </c:numRef>
          </c:val>
        </c:ser>
        <c:ser>
          <c:idx val="1"/>
          <c:order val="1"/>
          <c:tx>
            <c:strRef>
              <c:f>'Zmiany w poszcz zadrz_Rob_nRob'!$FT$2</c:f>
              <c:strCache>
                <c:ptCount val="1"/>
                <c:pt idx="0">
                  <c:v>1999-2002</c:v>
                </c:pt>
              </c:strCache>
            </c:strRef>
          </c:tx>
          <c:spPr>
            <a:solidFill>
              <a:srgbClr val="33CC33"/>
            </a:solidFill>
            <a:ln>
              <a:solidFill>
                <a:prstClr val="black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zadrz_Rob_nRob'!$FT$3:$FT$4</c:f>
              <c:numCache>
                <c:formatCode>General</c:formatCode>
                <c:ptCount val="2"/>
                <c:pt idx="0">
                  <c:v>93.124999999999986</c:v>
                </c:pt>
                <c:pt idx="1">
                  <c:v>105.12499999999999</c:v>
                </c:pt>
              </c:numCache>
            </c:numRef>
          </c:val>
        </c:ser>
        <c:ser>
          <c:idx val="2"/>
          <c:order val="2"/>
          <c:tx>
            <c:strRef>
              <c:f>'Zmiany w poszcz zadrz_Rob_nRob'!$FU$2</c:f>
              <c:strCache>
                <c:ptCount val="1"/>
                <c:pt idx="0">
                  <c:v>2005-2007</c:v>
                </c:pt>
              </c:strCache>
            </c:strRef>
          </c:tx>
          <c:spPr>
            <a:solidFill>
              <a:srgbClr val="99FF99"/>
            </a:solidFill>
            <a:ln>
              <a:solidFill>
                <a:schemeClr val="tx1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zadrz_Rob_nRob'!$FU$3:$FU$4</c:f>
              <c:numCache>
                <c:formatCode>General</c:formatCode>
                <c:ptCount val="2"/>
                <c:pt idx="0">
                  <c:v>82.833333333333314</c:v>
                </c:pt>
                <c:pt idx="1">
                  <c:v>76.5</c:v>
                </c:pt>
              </c:numCache>
            </c:numRef>
          </c:val>
        </c:ser>
        <c:gapWidth val="40"/>
        <c:axId val="93969408"/>
        <c:axId val="95367936"/>
      </c:barChart>
      <c:catAx>
        <c:axId val="93969408"/>
        <c:scaling>
          <c:orientation val="minMax"/>
        </c:scaling>
        <c:axPos val="b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95367936"/>
        <c:crosses val="autoZero"/>
        <c:auto val="1"/>
        <c:lblAlgn val="ctr"/>
        <c:lblOffset val="100"/>
      </c:catAx>
      <c:valAx>
        <c:axId val="95367936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#,##0" sourceLinked="0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200"/>
            </a:pPr>
            <a:endParaRPr lang="pl-PL"/>
          </a:p>
        </c:txPr>
        <c:crossAx val="93969408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>
        <c:manualLayout>
          <c:xMode val="edge"/>
          <c:yMode val="edge"/>
          <c:x val="1.0299396048662689E-2"/>
          <c:y val="0.82181596445730942"/>
          <c:w val="0.98691478984322867"/>
          <c:h val="0.11178493490201546"/>
        </c:manualLayout>
      </c:layout>
      <c:txPr>
        <a:bodyPr/>
        <a:lstStyle/>
        <a:p>
          <a:pPr>
            <a:defRPr sz="2200"/>
          </a:pPr>
          <a:endParaRPr lang="pl-PL"/>
        </a:p>
      </c:txPr>
    </c:legend>
    <c:plotVisOnly val="1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8.3180420754706705E-2"/>
          <c:y val="2.8329271893766189E-2"/>
          <c:w val="0.87069619422572175"/>
          <c:h val="0.86886599588349878"/>
        </c:manualLayout>
      </c:layout>
      <c:lineChart>
        <c:grouping val="standard"/>
        <c:ser>
          <c:idx val="1"/>
          <c:order val="0"/>
          <c:tx>
            <c:strRef>
              <c:f>'common-bird-indices-eu-1990-201'!$B$1</c:f>
              <c:strCache>
                <c:ptCount val="1"/>
                <c:pt idx="0">
                  <c:v>Wszystkie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prstClr val="black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numRef>
              <c:f>'common-bird-indices-eu-1990-201'!$A$2:$A$24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'common-bird-indices-eu-1990-201'!$B$2:$B$24</c:f>
              <c:numCache>
                <c:formatCode>General</c:formatCode>
                <c:ptCount val="23"/>
                <c:pt idx="0">
                  <c:v>100</c:v>
                </c:pt>
                <c:pt idx="1">
                  <c:v>97.3</c:v>
                </c:pt>
                <c:pt idx="2">
                  <c:v>96.7</c:v>
                </c:pt>
                <c:pt idx="3">
                  <c:v>96.9</c:v>
                </c:pt>
                <c:pt idx="4">
                  <c:v>96.3</c:v>
                </c:pt>
                <c:pt idx="5">
                  <c:v>91.2</c:v>
                </c:pt>
                <c:pt idx="6">
                  <c:v>92.4</c:v>
                </c:pt>
                <c:pt idx="7">
                  <c:v>92.3</c:v>
                </c:pt>
                <c:pt idx="8">
                  <c:v>88</c:v>
                </c:pt>
                <c:pt idx="9">
                  <c:v>88.4</c:v>
                </c:pt>
                <c:pt idx="10">
                  <c:v>88.1</c:v>
                </c:pt>
                <c:pt idx="11">
                  <c:v>91.8</c:v>
                </c:pt>
                <c:pt idx="12">
                  <c:v>89.8</c:v>
                </c:pt>
                <c:pt idx="13">
                  <c:v>90.2</c:v>
                </c:pt>
                <c:pt idx="14">
                  <c:v>93.3</c:v>
                </c:pt>
                <c:pt idx="15">
                  <c:v>89.9</c:v>
                </c:pt>
                <c:pt idx="16">
                  <c:v>89.7</c:v>
                </c:pt>
                <c:pt idx="17">
                  <c:v>91.3</c:v>
                </c:pt>
                <c:pt idx="18">
                  <c:v>91</c:v>
                </c:pt>
                <c:pt idx="19">
                  <c:v>87.3</c:v>
                </c:pt>
                <c:pt idx="20">
                  <c:v>88.4</c:v>
                </c:pt>
                <c:pt idx="21">
                  <c:v>89</c:v>
                </c:pt>
                <c:pt idx="22">
                  <c:v>89.2</c:v>
                </c:pt>
              </c:numCache>
            </c:numRef>
          </c:val>
        </c:ser>
        <c:ser>
          <c:idx val="2"/>
          <c:order val="1"/>
          <c:tx>
            <c:strRef>
              <c:f>'common-bird-indices-eu-1990-201'!$C$1</c:f>
              <c:strCache>
                <c:ptCount val="1"/>
                <c:pt idx="0">
                  <c:v>Leśne</c:v>
                </c:pt>
              </c:strCache>
            </c:strRef>
          </c:tx>
          <c:spPr>
            <a:ln>
              <a:solidFill>
                <a:srgbClr val="006600"/>
              </a:solidFill>
            </a:ln>
          </c:spPr>
          <c:marker>
            <c:symbol val="circle"/>
            <c:size val="7"/>
            <c:spPr>
              <a:solidFill>
                <a:srgbClr val="0066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numRef>
              <c:f>'common-bird-indices-eu-1990-201'!$A$2:$A$24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'common-bird-indices-eu-1990-201'!$C$2:$C$24</c:f>
              <c:numCache>
                <c:formatCode>General</c:formatCode>
                <c:ptCount val="23"/>
                <c:pt idx="0">
                  <c:v>100</c:v>
                </c:pt>
                <c:pt idx="1">
                  <c:v>100.6</c:v>
                </c:pt>
                <c:pt idx="2">
                  <c:v>96.9</c:v>
                </c:pt>
                <c:pt idx="3">
                  <c:v>87.7</c:v>
                </c:pt>
                <c:pt idx="4">
                  <c:v>93.8</c:v>
                </c:pt>
                <c:pt idx="5">
                  <c:v>87.2</c:v>
                </c:pt>
                <c:pt idx="6">
                  <c:v>90.3</c:v>
                </c:pt>
                <c:pt idx="7">
                  <c:v>93</c:v>
                </c:pt>
                <c:pt idx="8">
                  <c:v>84</c:v>
                </c:pt>
                <c:pt idx="9">
                  <c:v>81.2</c:v>
                </c:pt>
                <c:pt idx="10">
                  <c:v>79.7</c:v>
                </c:pt>
                <c:pt idx="11">
                  <c:v>82.2</c:v>
                </c:pt>
                <c:pt idx="12">
                  <c:v>84.2</c:v>
                </c:pt>
                <c:pt idx="13">
                  <c:v>85.7</c:v>
                </c:pt>
                <c:pt idx="14">
                  <c:v>90.7</c:v>
                </c:pt>
                <c:pt idx="15">
                  <c:v>86.6</c:v>
                </c:pt>
                <c:pt idx="16">
                  <c:v>86.3</c:v>
                </c:pt>
                <c:pt idx="17">
                  <c:v>84.8</c:v>
                </c:pt>
                <c:pt idx="18">
                  <c:v>88.4</c:v>
                </c:pt>
                <c:pt idx="19">
                  <c:v>84.2</c:v>
                </c:pt>
                <c:pt idx="20">
                  <c:v>85.7</c:v>
                </c:pt>
                <c:pt idx="21">
                  <c:v>86.8</c:v>
                </c:pt>
                <c:pt idx="22">
                  <c:v>92.7</c:v>
                </c:pt>
              </c:numCache>
            </c:numRef>
          </c:val>
        </c:ser>
        <c:ser>
          <c:idx val="3"/>
          <c:order val="2"/>
          <c:tx>
            <c:strRef>
              <c:f>'common-bird-indices-eu-1990-201'!$D$1</c:f>
              <c:strCache>
                <c:ptCount val="1"/>
                <c:pt idx="0">
                  <c:v>Krajobraz rolniczy</c:v>
                </c:pt>
              </c:strCache>
            </c:strRef>
          </c:tx>
          <c:spPr>
            <a:ln>
              <a:solidFill>
                <a:srgbClr val="FF9900"/>
              </a:solidFill>
            </a:ln>
          </c:spPr>
          <c:marker>
            <c:symbol val="circle"/>
            <c:size val="7"/>
            <c:spPr>
              <a:solidFill>
                <a:srgbClr val="FFC000"/>
              </a:solidFill>
              <a:ln>
                <a:solidFill>
                  <a:prstClr val="black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numRef>
              <c:f>'common-bird-indices-eu-1990-201'!$A$2:$A$24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'common-bird-indices-eu-1990-201'!$D$2:$D$24</c:f>
              <c:numCache>
                <c:formatCode>General</c:formatCode>
                <c:ptCount val="23"/>
                <c:pt idx="0">
                  <c:v>100</c:v>
                </c:pt>
                <c:pt idx="1">
                  <c:v>93.9</c:v>
                </c:pt>
                <c:pt idx="2">
                  <c:v>98.9</c:v>
                </c:pt>
                <c:pt idx="3">
                  <c:v>98.4</c:v>
                </c:pt>
                <c:pt idx="4">
                  <c:v>94.2</c:v>
                </c:pt>
                <c:pt idx="5">
                  <c:v>83.2</c:v>
                </c:pt>
                <c:pt idx="6">
                  <c:v>82.2</c:v>
                </c:pt>
                <c:pt idx="7">
                  <c:v>87.5</c:v>
                </c:pt>
                <c:pt idx="8">
                  <c:v>82.7</c:v>
                </c:pt>
                <c:pt idx="9">
                  <c:v>85.2</c:v>
                </c:pt>
                <c:pt idx="10">
                  <c:v>82</c:v>
                </c:pt>
                <c:pt idx="11">
                  <c:v>85.4</c:v>
                </c:pt>
                <c:pt idx="12">
                  <c:v>75.7</c:v>
                </c:pt>
                <c:pt idx="13">
                  <c:v>77.5</c:v>
                </c:pt>
                <c:pt idx="14">
                  <c:v>80.8</c:v>
                </c:pt>
                <c:pt idx="15">
                  <c:v>78.400000000000006</c:v>
                </c:pt>
                <c:pt idx="16">
                  <c:v>76.599999999999994</c:v>
                </c:pt>
                <c:pt idx="17">
                  <c:v>76.2</c:v>
                </c:pt>
                <c:pt idx="18">
                  <c:v>76.099999999999994</c:v>
                </c:pt>
                <c:pt idx="19">
                  <c:v>74.099999999999994</c:v>
                </c:pt>
                <c:pt idx="20">
                  <c:v>72.400000000000006</c:v>
                </c:pt>
                <c:pt idx="21">
                  <c:v>74.2</c:v>
                </c:pt>
                <c:pt idx="22">
                  <c:v>72.599999999999994</c:v>
                </c:pt>
              </c:numCache>
            </c:numRef>
          </c:val>
        </c:ser>
        <c:marker val="1"/>
        <c:axId val="81164928"/>
        <c:axId val="81175296"/>
      </c:lineChart>
      <c:catAx>
        <c:axId val="81164928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81175296"/>
        <c:crosses val="autoZero"/>
        <c:auto val="1"/>
        <c:lblAlgn val="ctr"/>
        <c:lblOffset val="100"/>
      </c:catAx>
      <c:valAx>
        <c:axId val="81175296"/>
        <c:scaling>
          <c:orientation val="minMax"/>
          <c:max val="130"/>
          <c:min val="50"/>
        </c:scaling>
        <c:axPos val="l"/>
        <c:majorGridlines>
          <c:spPr>
            <a:ln>
              <a:prstDash val="sysDot"/>
            </a:ln>
          </c:spPr>
        </c:majorGridlines>
        <c:numFmt formatCode="General" sourceLinked="1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81164928"/>
        <c:crosses val="autoZero"/>
        <c:crossBetween val="between"/>
      </c:valAx>
      <c:spPr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/>
          </a:stretch>
        </a:blipFill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6042460335948336"/>
          <c:y val="0.5796316856606577"/>
          <c:w val="0.51476807236471978"/>
          <c:h val="0.23533880007484548"/>
        </c:manualLayout>
      </c:layout>
      <c:txPr>
        <a:bodyPr/>
        <a:lstStyle/>
        <a:p>
          <a:pPr>
            <a:defRPr sz="2000"/>
          </a:pPr>
          <a:endParaRPr lang="pl-PL"/>
        </a:p>
      </c:txPr>
    </c:legend>
    <c:plotVisOnly val="1"/>
  </c:chart>
  <c:spPr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/>
      <c:lineChart>
        <c:grouping val="standard"/>
        <c:ser>
          <c:idx val="1"/>
          <c:order val="0"/>
          <c:spPr>
            <a:ln w="15875">
              <a:solidFill>
                <a:srgbClr val="C00000"/>
              </a:solidFill>
            </a:ln>
          </c:spPr>
          <c:marker>
            <c:symbol val="circle"/>
            <c:size val="12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Pt>
            <c:idx val="3"/>
            <c:spPr>
              <a:ln w="25400">
                <a:solidFill>
                  <a:srgbClr val="C00000"/>
                </a:solidFill>
              </a:ln>
            </c:spPr>
          </c:dPt>
          <c:cat>
            <c:numRef>
              <c:f>Arkusz1!$A$2:$A$17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Arkusz1!$B$2:$B$17</c:f>
              <c:numCache>
                <c:formatCode>0.000</c:formatCode>
                <c:ptCount val="16"/>
                <c:pt idx="0">
                  <c:v>1</c:v>
                </c:pt>
                <c:pt idx="1">
                  <c:v>0.95500000000000052</c:v>
                </c:pt>
                <c:pt idx="2">
                  <c:v>0.92500000000000004</c:v>
                </c:pt>
                <c:pt idx="3">
                  <c:v>0.85000000000000053</c:v>
                </c:pt>
                <c:pt idx="4">
                  <c:v>0.87500000000000056</c:v>
                </c:pt>
                <c:pt idx="5">
                  <c:v>0.90500000000000003</c:v>
                </c:pt>
                <c:pt idx="6">
                  <c:v>0.91</c:v>
                </c:pt>
                <c:pt idx="7">
                  <c:v>0.88500000000000001</c:v>
                </c:pt>
                <c:pt idx="8">
                  <c:v>0.995</c:v>
                </c:pt>
                <c:pt idx="9">
                  <c:v>0.9400000000000005</c:v>
                </c:pt>
                <c:pt idx="10">
                  <c:v>0.88500000000000001</c:v>
                </c:pt>
                <c:pt idx="11">
                  <c:v>0.87500000000000056</c:v>
                </c:pt>
                <c:pt idx="12">
                  <c:v>0.84500000000000053</c:v>
                </c:pt>
                <c:pt idx="13">
                  <c:v>0.85500000000000054</c:v>
                </c:pt>
                <c:pt idx="14">
                  <c:v>0.83000000000000052</c:v>
                </c:pt>
                <c:pt idx="15">
                  <c:v>0.87000000000000055</c:v>
                </c:pt>
              </c:numCache>
            </c:numRef>
          </c:val>
        </c:ser>
        <c:marker val="1"/>
        <c:axId val="81197312"/>
        <c:axId val="81534976"/>
      </c:lineChart>
      <c:catAx>
        <c:axId val="81197312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81534976"/>
        <c:crosses val="autoZero"/>
        <c:auto val="1"/>
        <c:lblAlgn val="ctr"/>
        <c:lblOffset val="100"/>
      </c:catAx>
      <c:valAx>
        <c:axId val="81534976"/>
        <c:scaling>
          <c:orientation val="minMax"/>
          <c:min val="0.5"/>
        </c:scaling>
        <c:axPos val="l"/>
        <c:majorGridlines>
          <c:spPr>
            <a:ln>
              <a:solidFill>
                <a:sysClr val="windowText" lastClr="000000"/>
              </a:solidFill>
              <a:prstDash val="sysDot"/>
            </a:ln>
          </c:spPr>
        </c:majorGridlines>
        <c:numFmt formatCode="0.0" sourceLinked="0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81197312"/>
        <c:crosses val="autoZero"/>
        <c:crossBetween val="between"/>
      </c:valAx>
      <c:spPr>
        <a:blipFill dpi="0" rotWithShape="1">
          <a:blip xmlns:r="http://schemas.openxmlformats.org/officeDocument/2006/relationships" r:embed="rId1">
            <a:alphaModFix amt="49000"/>
          </a:blip>
          <a:srcRect/>
          <a:stretch>
            <a:fillRect/>
          </a:stretch>
        </a:blipFill>
      </c:spPr>
    </c:plotArea>
    <c:plotVisOnly val="1"/>
  </c:chart>
  <c:spPr>
    <a:ln>
      <a:noFill/>
    </a:ln>
  </c:sp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45713074417935157"/>
          <c:y val="4.7619031414574679E-2"/>
          <c:w val="0.50925782233977468"/>
          <c:h val="0.79855398899353269"/>
        </c:manualLayout>
      </c:layout>
      <c:barChart>
        <c:barDir val="bar"/>
        <c:grouping val="clustered"/>
        <c:ser>
          <c:idx val="0"/>
          <c:order val="0"/>
          <c:tx>
            <c:strRef>
              <c:f>Arkusz1!$B$5</c:f>
              <c:strCache>
                <c:ptCount val="1"/>
                <c:pt idx="0">
                  <c:v>ROB</c:v>
                </c:pt>
              </c:strCache>
            </c:strRef>
          </c:tx>
          <c:spPr>
            <a:solidFill>
              <a:srgbClr val="FFFF99"/>
            </a:solidFill>
            <a:ln>
              <a:solidFill>
                <a:prstClr val="black"/>
              </a:solidFill>
            </a:ln>
          </c:spPr>
          <c:cat>
            <c:strRef>
              <c:f>Arkusz1!$A$6:$A$14</c:f>
              <c:strCache>
                <c:ptCount val="9"/>
                <c:pt idx="0">
                  <c:v>Długość</c:v>
                </c:pt>
                <c:pt idx="1">
                  <c:v>Szerokość</c:v>
                </c:pt>
                <c:pt idx="2">
                  <c:v>Wiek drzewostanu</c:v>
                </c:pt>
                <c:pt idx="3">
                  <c:v>Stopień pokrycia drzewostanu</c:v>
                </c:pt>
                <c:pt idx="4">
                  <c:v>Zagęszczenie drzew</c:v>
                </c:pt>
                <c:pt idx="5">
                  <c:v>Stopień pokrycia podszytu</c:v>
                </c:pt>
                <c:pt idx="6">
                  <c:v>Stopień pokrycia runa</c:v>
                </c:pt>
                <c:pt idx="7">
                  <c:v>Udział dwuliściennych</c:v>
                </c:pt>
                <c:pt idx="8">
                  <c:v>Wysokość runa</c:v>
                </c:pt>
              </c:strCache>
            </c:strRef>
          </c:cat>
          <c:val>
            <c:numRef>
              <c:f>Arkusz1!$B$6:$B$14</c:f>
              <c:numCache>
                <c:formatCode>General</c:formatCode>
                <c:ptCount val="9"/>
                <c:pt idx="0">
                  <c:v>248</c:v>
                </c:pt>
                <c:pt idx="1">
                  <c:v>213</c:v>
                </c:pt>
                <c:pt idx="2">
                  <c:v>228</c:v>
                </c:pt>
                <c:pt idx="3">
                  <c:v>241.5</c:v>
                </c:pt>
                <c:pt idx="4">
                  <c:v>195.5</c:v>
                </c:pt>
                <c:pt idx="5">
                  <c:v>278</c:v>
                </c:pt>
                <c:pt idx="6">
                  <c:v>204</c:v>
                </c:pt>
                <c:pt idx="7">
                  <c:v>274.5</c:v>
                </c:pt>
                <c:pt idx="8">
                  <c:v>282</c:v>
                </c:pt>
              </c:numCache>
            </c:numRef>
          </c:val>
        </c:ser>
        <c:ser>
          <c:idx val="1"/>
          <c:order val="1"/>
          <c:tx>
            <c:strRef>
              <c:f>Arkusz1!$C$5</c:f>
              <c:strCache>
                <c:ptCount val="1"/>
                <c:pt idx="0">
                  <c:v>nonROB</c:v>
                </c:pt>
              </c:strCache>
            </c:strRef>
          </c:tx>
          <c:spPr>
            <a:solidFill>
              <a:srgbClr val="006600"/>
            </a:solidFill>
            <a:ln>
              <a:solidFill>
                <a:prstClr val="black"/>
              </a:solidFill>
            </a:ln>
          </c:spPr>
          <c:cat>
            <c:strRef>
              <c:f>Arkusz1!$A$6:$A$14</c:f>
              <c:strCache>
                <c:ptCount val="9"/>
                <c:pt idx="0">
                  <c:v>Długość</c:v>
                </c:pt>
                <c:pt idx="1">
                  <c:v>Szerokość</c:v>
                </c:pt>
                <c:pt idx="2">
                  <c:v>Wiek drzewostanu</c:v>
                </c:pt>
                <c:pt idx="3">
                  <c:v>Stopień pokrycia drzewostanu</c:v>
                </c:pt>
                <c:pt idx="4">
                  <c:v>Zagęszczenie drzew</c:v>
                </c:pt>
                <c:pt idx="5">
                  <c:v>Stopień pokrycia podszytu</c:v>
                </c:pt>
                <c:pt idx="6">
                  <c:v>Stopień pokrycia runa</c:v>
                </c:pt>
                <c:pt idx="7">
                  <c:v>Udział dwuliściennych</c:v>
                </c:pt>
                <c:pt idx="8">
                  <c:v>Wysokość runa</c:v>
                </c:pt>
              </c:strCache>
            </c:strRef>
          </c:cat>
          <c:val>
            <c:numRef>
              <c:f>Arkusz1!$C$6:$C$14</c:f>
              <c:numCache>
                <c:formatCode>General</c:formatCode>
                <c:ptCount val="9"/>
                <c:pt idx="0">
                  <c:v>248</c:v>
                </c:pt>
                <c:pt idx="1">
                  <c:v>283</c:v>
                </c:pt>
                <c:pt idx="2">
                  <c:v>268</c:v>
                </c:pt>
                <c:pt idx="3">
                  <c:v>254.5</c:v>
                </c:pt>
                <c:pt idx="4">
                  <c:v>300.5</c:v>
                </c:pt>
                <c:pt idx="5">
                  <c:v>218</c:v>
                </c:pt>
                <c:pt idx="6">
                  <c:v>292</c:v>
                </c:pt>
                <c:pt idx="7">
                  <c:v>221.5</c:v>
                </c:pt>
                <c:pt idx="8">
                  <c:v>214</c:v>
                </c:pt>
              </c:numCache>
            </c:numRef>
          </c:val>
        </c:ser>
        <c:gapWidth val="362"/>
        <c:axId val="81563648"/>
        <c:axId val="81565184"/>
      </c:barChart>
      <c:catAx>
        <c:axId val="81563648"/>
        <c:scaling>
          <c:orientation val="minMax"/>
        </c:scaling>
        <c:axPos val="l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200"/>
            </a:pPr>
            <a:endParaRPr lang="pl-PL"/>
          </a:p>
        </c:txPr>
        <c:crossAx val="81565184"/>
        <c:crosses val="autoZero"/>
        <c:auto val="1"/>
        <c:lblAlgn val="ctr"/>
        <c:lblOffset val="100"/>
      </c:catAx>
      <c:valAx>
        <c:axId val="815651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pl-PL" sz="2400" dirty="0" smtClean="0"/>
                  <a:t>Suma rang</a:t>
                </a:r>
                <a:endParaRPr lang="pl-PL" sz="2400" dirty="0"/>
              </a:p>
            </c:rich>
          </c:tx>
          <c:layout/>
        </c:title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/>
            </a:pPr>
            <a:endParaRPr lang="pl-PL"/>
          </a:p>
        </c:txPr>
        <c:crossAx val="81563648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>
        <c:manualLayout>
          <c:xMode val="edge"/>
          <c:yMode val="edge"/>
          <c:x val="0.81173384702580165"/>
          <c:y val="0.72455707341773534"/>
          <c:w val="0.13960979877515314"/>
          <c:h val="0.10744657063420522"/>
        </c:manualLayout>
      </c:layout>
      <c:txPr>
        <a:bodyPr/>
        <a:lstStyle/>
        <a:p>
          <a:pPr>
            <a:defRPr sz="2000"/>
          </a:pPr>
          <a:endParaRPr lang="pl-PL"/>
        </a:p>
      </c:txPr>
    </c:legend>
    <c:plotVisOnly val="1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7.1988407699037638E-2"/>
          <c:y val="4.6116384984587262E-2"/>
          <c:w val="0.8913508311461068"/>
          <c:h val="0.77724662097709663"/>
        </c:manualLayout>
      </c:layout>
      <c:lineChart>
        <c:grouping val="standard"/>
        <c:ser>
          <c:idx val="1"/>
          <c:order val="0"/>
          <c:tx>
            <c:strRef>
              <c:f>Arkusz1!$B$1</c:f>
              <c:strCache>
                <c:ptCount val="1"/>
                <c:pt idx="0">
                  <c:v>Rodzime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06600"/>
              </a:solidFill>
              <a:ln>
                <a:noFill/>
              </a:ln>
            </c:spPr>
          </c:marker>
          <c:cat>
            <c:numRef>
              <c:f>Arkusz1!$A$2:$A$45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Arkusz1!$B$2:$B$45</c:f>
              <c:numCache>
                <c:formatCode>General</c:formatCode>
                <c:ptCount val="44"/>
                <c:pt idx="0">
                  <c:v>12.636000000000001</c:v>
                </c:pt>
                <c:pt idx="1">
                  <c:v>19.181000000000001</c:v>
                </c:pt>
                <c:pt idx="2">
                  <c:v>23.594000000000001</c:v>
                </c:pt>
                <c:pt idx="3">
                  <c:v>26.891999999999999</c:v>
                </c:pt>
                <c:pt idx="4">
                  <c:v>29.507999999999999</c:v>
                </c:pt>
                <c:pt idx="5">
                  <c:v>31.667000000000005</c:v>
                </c:pt>
                <c:pt idx="6">
                  <c:v>33.503</c:v>
                </c:pt>
                <c:pt idx="7">
                  <c:v>35.102000000000011</c:v>
                </c:pt>
                <c:pt idx="8">
                  <c:v>36.518000000000001</c:v>
                </c:pt>
                <c:pt idx="9">
                  <c:v>37.791000000000011</c:v>
                </c:pt>
                <c:pt idx="10">
                  <c:v>38.947000000000003</c:v>
                </c:pt>
                <c:pt idx="11">
                  <c:v>40.007000000000005</c:v>
                </c:pt>
                <c:pt idx="12">
                  <c:v>40.986000000000004</c:v>
                </c:pt>
                <c:pt idx="13">
                  <c:v>41.895000000000003</c:v>
                </c:pt>
                <c:pt idx="14">
                  <c:v>42.742000000000012</c:v>
                </c:pt>
                <c:pt idx="15">
                  <c:v>43.536000000000001</c:v>
                </c:pt>
                <c:pt idx="16">
                  <c:v>44.281000000000006</c:v>
                </c:pt>
                <c:pt idx="17">
                  <c:v>44.984000000000002</c:v>
                </c:pt>
                <c:pt idx="18">
                  <c:v>45.647000000000006</c:v>
                </c:pt>
                <c:pt idx="19">
                  <c:v>46.274000000000001</c:v>
                </c:pt>
                <c:pt idx="20">
                  <c:v>46.869</c:v>
                </c:pt>
                <c:pt idx="21">
                  <c:v>47.434000000000005</c:v>
                </c:pt>
                <c:pt idx="22">
                  <c:v>47.971000000000004</c:v>
                </c:pt>
                <c:pt idx="23">
                  <c:v>48.481999999999999</c:v>
                </c:pt>
                <c:pt idx="24">
                  <c:v>48.969000000000001</c:v>
                </c:pt>
                <c:pt idx="25">
                  <c:v>49.433</c:v>
                </c:pt>
                <c:pt idx="26">
                  <c:v>49.876000000000005</c:v>
                </c:pt>
                <c:pt idx="27">
                  <c:v>50.299000000000021</c:v>
                </c:pt>
                <c:pt idx="28">
                  <c:v>50.703000000000003</c:v>
                </c:pt>
                <c:pt idx="29">
                  <c:v>51.089000000000006</c:v>
                </c:pt>
                <c:pt idx="30">
                  <c:v>51.457000000000001</c:v>
                </c:pt>
                <c:pt idx="31">
                  <c:v>51.81</c:v>
                </c:pt>
                <c:pt idx="32">
                  <c:v>52.147000000000006</c:v>
                </c:pt>
                <c:pt idx="33">
                  <c:v>52.469000000000001</c:v>
                </c:pt>
                <c:pt idx="34">
                  <c:v>52.777000000000001</c:v>
                </c:pt>
                <c:pt idx="35">
                  <c:v>53.071000000000005</c:v>
                </c:pt>
                <c:pt idx="36">
                  <c:v>53.351999999999997</c:v>
                </c:pt>
                <c:pt idx="37">
                  <c:v>53.621000000000002</c:v>
                </c:pt>
                <c:pt idx="38">
                  <c:v>53.878</c:v>
                </c:pt>
                <c:pt idx="39">
                  <c:v>54.123000000000012</c:v>
                </c:pt>
                <c:pt idx="40">
                  <c:v>54.356999999999999</c:v>
                </c:pt>
                <c:pt idx="41">
                  <c:v>54.581000000000003</c:v>
                </c:pt>
                <c:pt idx="42">
                  <c:v>54.795000000000016</c:v>
                </c:pt>
                <c:pt idx="43">
                  <c:v>55</c:v>
                </c:pt>
              </c:numCache>
            </c:numRef>
          </c:val>
        </c:ser>
        <c:ser>
          <c:idx val="2"/>
          <c:order val="1"/>
          <c:tx>
            <c:strRef>
              <c:f>Arkusz1!$G$1</c:f>
              <c:strCache>
                <c:ptCount val="1"/>
                <c:pt idx="0">
                  <c:v>Robiniowe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FFC000"/>
              </a:solidFill>
              <a:ln>
                <a:noFill/>
              </a:ln>
            </c:spPr>
          </c:marker>
          <c:cat>
            <c:numRef>
              <c:f>Arkusz1!$A$2:$A$45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Arkusz1!$G$2:$G$45</c:f>
              <c:numCache>
                <c:formatCode>General</c:formatCode>
                <c:ptCount val="44"/>
                <c:pt idx="0">
                  <c:v>14.950000000000003</c:v>
                </c:pt>
                <c:pt idx="1">
                  <c:v>21.757999999999999</c:v>
                </c:pt>
                <c:pt idx="2">
                  <c:v>26.202999999999992</c:v>
                </c:pt>
                <c:pt idx="3">
                  <c:v>29.461999999999993</c:v>
                </c:pt>
                <c:pt idx="4">
                  <c:v>32.001000000000005</c:v>
                </c:pt>
                <c:pt idx="5">
                  <c:v>34.054000000000002</c:v>
                </c:pt>
                <c:pt idx="6">
                  <c:v>35.765000000000015</c:v>
                </c:pt>
                <c:pt idx="7">
                  <c:v>37.226000000000013</c:v>
                </c:pt>
                <c:pt idx="8">
                  <c:v>38.501000000000005</c:v>
                </c:pt>
                <c:pt idx="9">
                  <c:v>39.632000000000012</c:v>
                </c:pt>
                <c:pt idx="10">
                  <c:v>40.65</c:v>
                </c:pt>
                <c:pt idx="11">
                  <c:v>41.575000000000003</c:v>
                </c:pt>
                <c:pt idx="12">
                  <c:v>42.425000000000011</c:v>
                </c:pt>
                <c:pt idx="13">
                  <c:v>43.21</c:v>
                </c:pt>
                <c:pt idx="14">
                  <c:v>43.941000000000003</c:v>
                </c:pt>
                <c:pt idx="15">
                  <c:v>44.624000000000002</c:v>
                </c:pt>
                <c:pt idx="16">
                  <c:v>45.267000000000003</c:v>
                </c:pt>
                <c:pt idx="17">
                  <c:v>45.874000000000002</c:v>
                </c:pt>
                <c:pt idx="18">
                  <c:v>46.45</c:v>
                </c:pt>
                <c:pt idx="19">
                  <c:v>47</c:v>
                </c:pt>
              </c:numCache>
            </c:numRef>
          </c:val>
        </c:ser>
        <c:marker val="1"/>
        <c:axId val="80642432"/>
        <c:axId val="80645120"/>
      </c:lineChart>
      <c:catAx>
        <c:axId val="806424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pl-PL" sz="2400" dirty="0" smtClean="0"/>
                  <a:t>Liczba zadrzewień</a:t>
                </a:r>
                <a:endParaRPr lang="pl-PL" sz="2400" dirty="0"/>
              </a:p>
            </c:rich>
          </c:tx>
          <c:layout/>
        </c:title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80645120"/>
        <c:crosses val="autoZero"/>
        <c:auto val="1"/>
        <c:lblAlgn val="ctr"/>
        <c:lblOffset val="50"/>
        <c:tickLblSkip val="5"/>
        <c:tickMarkSkip val="5"/>
      </c:catAx>
      <c:valAx>
        <c:axId val="80645120"/>
        <c:scaling>
          <c:orientation val="minMax"/>
        </c:scaling>
        <c:axPos val="l"/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80642432"/>
        <c:crossesAt val="1"/>
        <c:crossBetween val="between"/>
      </c:valAx>
      <c:spPr>
        <a:solidFill>
          <a:schemeClr val="bg1">
            <a:lumMod val="95000"/>
          </a:schemeClr>
        </a:solidFill>
        <a:ln>
          <a:solidFill>
            <a:prstClr val="black"/>
          </a:solidFill>
        </a:ln>
      </c:spPr>
    </c:plotArea>
    <c:legend>
      <c:legendPos val="r"/>
      <c:layout>
        <c:manualLayout>
          <c:xMode val="edge"/>
          <c:yMode val="edge"/>
          <c:x val="0.67398016836968078"/>
          <c:y val="0.6383332407510276"/>
          <c:w val="0.27637418593701252"/>
          <c:h val="0.15022150268599604"/>
        </c:manualLayout>
      </c:layout>
      <c:txPr>
        <a:bodyPr/>
        <a:lstStyle/>
        <a:p>
          <a:pPr>
            <a:defRPr sz="2400"/>
          </a:pPr>
          <a:endParaRPr lang="pl-PL"/>
        </a:p>
      </c:txPr>
    </c:legend>
    <c:plotVisOnly val="1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lineChart>
        <c:grouping val="standard"/>
        <c:ser>
          <c:idx val="1"/>
          <c:order val="0"/>
          <c:marker>
            <c:symbol val="none"/>
          </c:marker>
          <c:val>
            <c:numRef>
              <c:f>Arkusz1!$H$15:$H$32</c:f>
              <c:numCache>
                <c:formatCode>General</c:formatCode>
                <c:ptCount val="18"/>
                <c:pt idx="0">
                  <c:v>0.54999170700378208</c:v>
                </c:pt>
                <c:pt idx="1">
                  <c:v>0.25861344839861333</c:v>
                </c:pt>
                <c:pt idx="2">
                  <c:v>0.97320542036742008</c:v>
                </c:pt>
                <c:pt idx="3">
                  <c:v>0.28823629748284807</c:v>
                </c:pt>
                <c:pt idx="4">
                  <c:v>0.76224281203585598</c:v>
                </c:pt>
                <c:pt idx="5">
                  <c:v>0.78097444795091775</c:v>
                </c:pt>
                <c:pt idx="6">
                  <c:v>0.12675643011906002</c:v>
                </c:pt>
                <c:pt idx="7">
                  <c:v>0.35449892800064742</c:v>
                </c:pt>
                <c:pt idx="8">
                  <c:v>0.38315281876581464</c:v>
                </c:pt>
                <c:pt idx="9">
                  <c:v>0.46755045862258471</c:v>
                </c:pt>
                <c:pt idx="10">
                  <c:v>0.88671383870085396</c:v>
                </c:pt>
                <c:pt idx="11">
                  <c:v>0.7826993033095313</c:v>
                </c:pt>
                <c:pt idx="12">
                  <c:v>0.28346146275752582</c:v>
                </c:pt>
                <c:pt idx="13">
                  <c:v>0.57698676254074766</c:v>
                </c:pt>
                <c:pt idx="14">
                  <c:v>0.50465882414815733</c:v>
                </c:pt>
                <c:pt idx="15">
                  <c:v>0.11849568675934541</c:v>
                </c:pt>
                <c:pt idx="16">
                  <c:v>0.97134935294145053</c:v>
                </c:pt>
                <c:pt idx="17">
                  <c:v>0.22791206996818048</c:v>
                </c:pt>
              </c:numCache>
            </c:numRef>
          </c:val>
        </c:ser>
        <c:marker val="1"/>
        <c:axId val="86063744"/>
        <c:axId val="86330368"/>
      </c:lineChart>
      <c:catAx>
        <c:axId val="8606374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86330368"/>
        <c:crosses val="autoZero"/>
        <c:auto val="1"/>
        <c:lblAlgn val="ctr"/>
        <c:lblOffset val="100"/>
      </c:catAx>
      <c:valAx>
        <c:axId val="8633036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86063744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101653676440271"/>
          <c:y val="5.1181811186079861E-2"/>
          <c:w val="0.81563398534530462"/>
          <c:h val="0.6765943452523554"/>
        </c:manualLayout>
      </c:layout>
      <c:barChart>
        <c:barDir val="col"/>
        <c:grouping val="clustered"/>
        <c:ser>
          <c:idx val="0"/>
          <c:order val="0"/>
          <c:tx>
            <c:strRef>
              <c:f>'Zmiany w poszcz  Rob vs NonRob'!$DI$8</c:f>
              <c:strCache>
                <c:ptCount val="1"/>
                <c:pt idx="0">
                  <c:v>1964-66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>
              <a:solidFill>
                <a:prstClr val="black"/>
              </a:solidFill>
            </a:ln>
          </c:spPr>
          <c:cat>
            <c:strRef>
              <c:f>'Zmiany w poszcz  Rob vs NonRob'!$DH$9:$DH$10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NonRob'!$DI$9:$DI$10</c:f>
              <c:numCache>
                <c:formatCode>General</c:formatCode>
                <c:ptCount val="2"/>
                <c:pt idx="0">
                  <c:v>23.333333333333325</c:v>
                </c:pt>
                <c:pt idx="1">
                  <c:v>20.666666666666668</c:v>
                </c:pt>
              </c:numCache>
            </c:numRef>
          </c:val>
        </c:ser>
        <c:ser>
          <c:idx val="1"/>
          <c:order val="1"/>
          <c:tx>
            <c:strRef>
              <c:f>'Zmiany w poszcz  Rob vs NonRob'!$DJ$8</c:f>
              <c:strCache>
                <c:ptCount val="1"/>
                <c:pt idx="0">
                  <c:v>1991-1994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cat>
            <c:strRef>
              <c:f>'Zmiany w poszcz  Rob vs NonRob'!$DH$9:$DH$10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NonRob'!$DJ$9:$DJ$10</c:f>
              <c:numCache>
                <c:formatCode>General</c:formatCode>
                <c:ptCount val="2"/>
                <c:pt idx="0">
                  <c:v>19</c:v>
                </c:pt>
                <c:pt idx="1">
                  <c:v>19</c:v>
                </c:pt>
              </c:numCache>
            </c:numRef>
          </c:val>
        </c:ser>
        <c:ser>
          <c:idx val="2"/>
          <c:order val="2"/>
          <c:tx>
            <c:strRef>
              <c:f>'Zmiany w poszcz  Rob vs NonRob'!$DK$8</c:f>
              <c:strCache>
                <c:ptCount val="1"/>
                <c:pt idx="0">
                  <c:v>1999-2006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'Zmiany w poszcz  Rob vs NonRob'!$DH$9:$DH$10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NonRob'!$DK$9:$DK$10</c:f>
              <c:numCache>
                <c:formatCode>General</c:formatCode>
                <c:ptCount val="2"/>
                <c:pt idx="0">
                  <c:v>9.6111111111111072</c:v>
                </c:pt>
                <c:pt idx="1">
                  <c:v>11.277777777777775</c:v>
                </c:pt>
              </c:numCache>
            </c:numRef>
          </c:val>
        </c:ser>
        <c:gapWidth val="40"/>
        <c:axId val="80661504"/>
        <c:axId val="95306496"/>
      </c:barChart>
      <c:catAx>
        <c:axId val="80661504"/>
        <c:scaling>
          <c:orientation val="minMax"/>
        </c:scaling>
        <c:axPos val="b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95306496"/>
        <c:crosses val="autoZero"/>
        <c:auto val="1"/>
        <c:lblAlgn val="ctr"/>
        <c:lblOffset val="100"/>
      </c:catAx>
      <c:valAx>
        <c:axId val="95306496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#,##0" sourceLinked="0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200"/>
            </a:pPr>
            <a:endParaRPr lang="pl-PL"/>
          </a:p>
        </c:txPr>
        <c:crossAx val="80661504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>
        <c:manualLayout>
          <c:xMode val="edge"/>
          <c:yMode val="edge"/>
          <c:x val="0"/>
          <c:y val="0.82197795167553933"/>
          <c:w val="0.97019991173138964"/>
          <c:h val="0.11178493490201546"/>
        </c:manualLayout>
      </c:layout>
      <c:txPr>
        <a:bodyPr/>
        <a:lstStyle/>
        <a:p>
          <a:pPr>
            <a:defRPr sz="2200"/>
          </a:pPr>
          <a:endParaRPr lang="pl-PL"/>
        </a:p>
      </c:txPr>
    </c:legend>
    <c:plotVisOnly val="1"/>
  </c:chart>
  <c:spPr>
    <a:ln>
      <a:noFill/>
    </a:ln>
  </c:sp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7.2196660007037075E-2"/>
          <c:y val="5.118181118607984E-2"/>
          <c:w val="0.81032310883185388"/>
          <c:h val="0.6765943452523554"/>
        </c:manualLayout>
      </c:layout>
      <c:barChart>
        <c:barDir val="col"/>
        <c:grouping val="clustered"/>
        <c:ser>
          <c:idx val="0"/>
          <c:order val="0"/>
          <c:tx>
            <c:strRef>
              <c:f>'Zmiany w poszcz  Rob vs NonRob'!$CW$3</c:f>
              <c:strCache>
                <c:ptCount val="1"/>
                <c:pt idx="0">
                  <c:v>1964-66</c:v>
                </c:pt>
              </c:strCache>
            </c:strRef>
          </c:tx>
          <c:spPr>
            <a:solidFill>
              <a:srgbClr val="003300"/>
            </a:solidFill>
            <a:ln>
              <a:solidFill>
                <a:prstClr val="black"/>
              </a:solidFill>
            </a:ln>
          </c:spPr>
          <c:cat>
            <c:strRef>
              <c:f>'Zmiany w poszcz  Rob vs NonRob'!$CV$4:$CV$5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NonRob'!$CW$4:$CW$5</c:f>
              <c:numCache>
                <c:formatCode>0.0_)</c:formatCode>
                <c:ptCount val="2"/>
                <c:pt idx="0">
                  <c:v>95.679999999999978</c:v>
                </c:pt>
                <c:pt idx="1">
                  <c:v>62.980000000000004</c:v>
                </c:pt>
              </c:numCache>
            </c:numRef>
          </c:val>
        </c:ser>
        <c:ser>
          <c:idx val="1"/>
          <c:order val="1"/>
          <c:tx>
            <c:strRef>
              <c:f>'Zmiany w poszcz  Rob vs NonRob'!$CX$3</c:f>
              <c:strCache>
                <c:ptCount val="1"/>
                <c:pt idx="0">
                  <c:v>1991-1994</c:v>
                </c:pt>
              </c:strCache>
            </c:strRef>
          </c:tx>
          <c:spPr>
            <a:solidFill>
              <a:srgbClr val="33CC33"/>
            </a:solidFill>
            <a:ln>
              <a:solidFill>
                <a:prstClr val="black"/>
              </a:solidFill>
            </a:ln>
          </c:spPr>
          <c:cat>
            <c:strRef>
              <c:f>'Zmiany w poszcz  Rob vs NonRob'!$CV$4:$CV$5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NonRob'!$CX$4:$CX$5</c:f>
              <c:numCache>
                <c:formatCode>0.0_)</c:formatCode>
                <c:ptCount val="2"/>
                <c:pt idx="0">
                  <c:v>79.25</c:v>
                </c:pt>
                <c:pt idx="1">
                  <c:v>68.25</c:v>
                </c:pt>
              </c:numCache>
            </c:numRef>
          </c:val>
        </c:ser>
        <c:ser>
          <c:idx val="2"/>
          <c:order val="2"/>
          <c:tx>
            <c:strRef>
              <c:f>'Zmiany w poszcz  Rob vs NonRob'!$CY$3</c:f>
              <c:strCache>
                <c:ptCount val="1"/>
                <c:pt idx="0">
                  <c:v>1999-2007</c:v>
                </c:pt>
              </c:strCache>
            </c:strRef>
          </c:tx>
          <c:spPr>
            <a:solidFill>
              <a:srgbClr val="CCFF99"/>
            </a:solidFill>
            <a:ln>
              <a:solidFill>
                <a:schemeClr val="tx1"/>
              </a:solidFill>
            </a:ln>
          </c:spPr>
          <c:cat>
            <c:strRef>
              <c:f>'Zmiany w poszcz  Rob vs NonRob'!$CV$4:$CV$5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 Rob vs NonRob'!$CY$4:$CY$5</c:f>
              <c:numCache>
                <c:formatCode>0.0_)</c:formatCode>
                <c:ptCount val="2"/>
                <c:pt idx="0">
                  <c:v>60.5</c:v>
                </c:pt>
                <c:pt idx="1">
                  <c:v>67.083333333333314</c:v>
                </c:pt>
              </c:numCache>
            </c:numRef>
          </c:val>
        </c:ser>
        <c:gapWidth val="40"/>
        <c:axId val="95331840"/>
        <c:axId val="95333376"/>
      </c:barChart>
      <c:catAx>
        <c:axId val="95331840"/>
        <c:scaling>
          <c:orientation val="minMax"/>
        </c:scaling>
        <c:axPos val="b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95333376"/>
        <c:crosses val="autoZero"/>
        <c:auto val="1"/>
        <c:lblAlgn val="ctr"/>
        <c:lblOffset val="100"/>
      </c:catAx>
      <c:valAx>
        <c:axId val="95333376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#,##0" sourceLinked="0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200"/>
            </a:pPr>
            <a:endParaRPr lang="pl-PL"/>
          </a:p>
        </c:txPr>
        <c:crossAx val="95331840"/>
        <c:crosses val="autoZero"/>
        <c:crossBetween val="between"/>
      </c:valAx>
      <c:spPr>
        <a:solidFill>
          <a:sysClr val="window" lastClr="FFFFFF">
            <a:lumMod val="85000"/>
          </a:sysClr>
        </a:solidFill>
      </c:spPr>
    </c:plotArea>
    <c:legend>
      <c:legendPos val="r"/>
      <c:layout>
        <c:manualLayout>
          <c:xMode val="edge"/>
          <c:yMode val="edge"/>
          <c:x val="1.2292614483006918E-2"/>
          <c:y val="0.82197795167553933"/>
          <c:w val="0.98556096371926982"/>
          <c:h val="0.11178493490201546"/>
        </c:manualLayout>
      </c:layout>
      <c:txPr>
        <a:bodyPr/>
        <a:lstStyle/>
        <a:p>
          <a:pPr>
            <a:defRPr sz="2200"/>
          </a:pPr>
          <a:endParaRPr lang="pl-PL"/>
        </a:p>
      </c:txPr>
    </c:legend>
    <c:plotVisOnly val="1"/>
  </c:chart>
  <c:spPr>
    <a:ln>
      <a:noFill/>
    </a:ln>
  </c:sp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14962710368832108"/>
          <c:y val="3.0122156810653767E-2"/>
          <c:w val="0.81173034103467723"/>
          <c:h val="0.70339402195416978"/>
        </c:manualLayout>
      </c:layout>
      <c:barChart>
        <c:barDir val="col"/>
        <c:grouping val="clustered"/>
        <c:ser>
          <c:idx val="0"/>
          <c:order val="0"/>
          <c:tx>
            <c:strRef>
              <c:f>'Zmiany w poszcz zadrz_Rob_nRob'!$FI$2</c:f>
              <c:strCache>
                <c:ptCount val="1"/>
                <c:pt idx="0">
                  <c:v>1991-94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>
              <a:solidFill>
                <a:prstClr val="black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zadrz_Rob_nRob'!$FI$3:$FI$4</c:f>
              <c:numCache>
                <c:formatCode>0.0_)</c:formatCode>
                <c:ptCount val="2"/>
                <c:pt idx="0">
                  <c:v>14.833333333333334</c:v>
                </c:pt>
                <c:pt idx="1">
                  <c:v>20.5</c:v>
                </c:pt>
              </c:numCache>
            </c:numRef>
          </c:val>
        </c:ser>
        <c:ser>
          <c:idx val="1"/>
          <c:order val="1"/>
          <c:tx>
            <c:strRef>
              <c:f>'Zmiany w poszcz zadrz_Rob_nRob'!$FJ$2</c:f>
              <c:strCache>
                <c:ptCount val="1"/>
                <c:pt idx="0">
                  <c:v>1999-2002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zadrz_Rob_nRob'!$FJ$3:$FJ$4</c:f>
              <c:numCache>
                <c:formatCode>0.0_)</c:formatCode>
                <c:ptCount val="2"/>
                <c:pt idx="0">
                  <c:v>8.8333333333333321</c:v>
                </c:pt>
                <c:pt idx="1">
                  <c:v>12.812500000000002</c:v>
                </c:pt>
              </c:numCache>
            </c:numRef>
          </c:val>
        </c:ser>
        <c:ser>
          <c:idx val="2"/>
          <c:order val="2"/>
          <c:tx>
            <c:strRef>
              <c:f>'Zmiany w poszcz zadrz_Rob_nRob'!$FK$2</c:f>
              <c:strCache>
                <c:ptCount val="1"/>
                <c:pt idx="0">
                  <c:v>2005-2007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'Zmiany w poszcz zadrz_Rob_nRob'!$FH$3:$FH$4</c:f>
              <c:strCache>
                <c:ptCount val="2"/>
                <c:pt idx="0">
                  <c:v>"Rodzime"</c:v>
                </c:pt>
                <c:pt idx="1">
                  <c:v>Robiniowe</c:v>
                </c:pt>
              </c:strCache>
            </c:strRef>
          </c:cat>
          <c:val>
            <c:numRef>
              <c:f>'Zmiany w poszcz zadrz_Rob_nRob'!$FK$3:$FK$4</c:f>
              <c:numCache>
                <c:formatCode>0.0_)</c:formatCode>
                <c:ptCount val="2"/>
                <c:pt idx="0">
                  <c:v>8.1111111111111072</c:v>
                </c:pt>
                <c:pt idx="1">
                  <c:v>10.75</c:v>
                </c:pt>
              </c:numCache>
            </c:numRef>
          </c:val>
        </c:ser>
        <c:gapWidth val="40"/>
        <c:axId val="93942528"/>
        <c:axId val="93944064"/>
      </c:barChart>
      <c:catAx>
        <c:axId val="93942528"/>
        <c:scaling>
          <c:orientation val="minMax"/>
        </c:scaling>
        <c:axPos val="b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93944064"/>
        <c:crosses val="autoZero"/>
        <c:auto val="1"/>
        <c:lblAlgn val="ctr"/>
        <c:lblOffset val="100"/>
      </c:catAx>
      <c:valAx>
        <c:axId val="93944064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</c:majorGridlines>
        <c:numFmt formatCode="#,##0" sourceLinked="0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200"/>
            </a:pPr>
            <a:endParaRPr lang="pl-PL"/>
          </a:p>
        </c:txPr>
        <c:crossAx val="93942528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>
        <c:manualLayout>
          <c:xMode val="edge"/>
          <c:yMode val="edge"/>
          <c:x val="0"/>
          <c:y val="0.81938823109508885"/>
          <c:w val="0.9765838720579334"/>
          <c:h val="0.11178493490201546"/>
        </c:manualLayout>
      </c:layout>
      <c:txPr>
        <a:bodyPr/>
        <a:lstStyle/>
        <a:p>
          <a:pPr>
            <a:defRPr sz="2200"/>
          </a:pPr>
          <a:endParaRPr lang="pl-PL"/>
        </a:p>
      </c:txPr>
    </c:legend>
    <c:plotVisOnly val="1"/>
  </c:chart>
  <c:spPr>
    <a:ln>
      <a:noFill/>
    </a:ln>
  </c:sp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92100A-FF6B-4415-8ADB-C9C23F0F4E8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577E40BB-A207-41D8-A4B3-618B03A79BC7}">
      <dgm:prSet phldrT="[Tekst]" custT="1"/>
      <dgm:spPr/>
      <dgm:t>
        <a:bodyPr/>
        <a:lstStyle/>
        <a:p>
          <a:r>
            <a:rPr lang="pl-PL" sz="2300" dirty="0" smtClean="0"/>
            <a:t>Wypieranie rodzimych</a:t>
          </a:r>
          <a:endParaRPr lang="pl-PL" sz="2300" dirty="0"/>
        </a:p>
      </dgm:t>
    </dgm:pt>
    <dgm:pt modelId="{8EE914C2-A020-484C-B48E-485F46D6838D}" type="parTrans" cxnId="{A005763F-6169-4B83-8498-42837FCB1D88}">
      <dgm:prSet/>
      <dgm:spPr/>
      <dgm:t>
        <a:bodyPr/>
        <a:lstStyle/>
        <a:p>
          <a:endParaRPr lang="pl-PL"/>
        </a:p>
      </dgm:t>
    </dgm:pt>
    <dgm:pt modelId="{5B14A02C-9C4A-434C-8CDF-2D0C53667B65}" type="sibTrans" cxnId="{A005763F-6169-4B83-8498-42837FCB1D88}">
      <dgm:prSet/>
      <dgm:spPr/>
      <dgm:t>
        <a:bodyPr/>
        <a:lstStyle/>
        <a:p>
          <a:endParaRPr lang="pl-PL"/>
        </a:p>
      </dgm:t>
    </dgm:pt>
    <dgm:pt modelId="{3BBAD54F-1955-4346-8801-8ABCE18CCB77}">
      <dgm:prSet phldrT="[Tekst]" custT="1"/>
      <dgm:spPr/>
      <dgm:t>
        <a:bodyPr anchor="b" anchorCtr="1"/>
        <a:lstStyle/>
        <a:p>
          <a:r>
            <a:rPr lang="pl-PL" sz="2300" dirty="0" smtClean="0"/>
            <a:t>„Homogenizacja” biocenoz</a:t>
          </a:r>
          <a:endParaRPr lang="pl-PL" sz="2300" dirty="0"/>
        </a:p>
      </dgm:t>
    </dgm:pt>
    <dgm:pt modelId="{8257D790-6769-40E8-9391-7B42CE43B6A9}" type="parTrans" cxnId="{A555A7B6-D4E7-4D9C-8F25-7824B1377459}">
      <dgm:prSet/>
      <dgm:spPr/>
      <dgm:t>
        <a:bodyPr/>
        <a:lstStyle/>
        <a:p>
          <a:endParaRPr lang="pl-PL"/>
        </a:p>
      </dgm:t>
    </dgm:pt>
    <dgm:pt modelId="{28B4A084-DC63-46A8-8379-CC4130B1EC84}" type="sibTrans" cxnId="{A555A7B6-D4E7-4D9C-8F25-7824B1377459}">
      <dgm:prSet/>
      <dgm:spPr/>
      <dgm:t>
        <a:bodyPr/>
        <a:lstStyle/>
        <a:p>
          <a:endParaRPr lang="pl-PL"/>
        </a:p>
      </dgm:t>
    </dgm:pt>
    <dgm:pt modelId="{7E85D872-A0A6-4C3E-9A75-33B049B8726E}">
      <dgm:prSet phldrT="[Tekst]" custT="1"/>
      <dgm:spPr/>
      <dgm:t>
        <a:bodyPr/>
        <a:lstStyle/>
        <a:p>
          <a:r>
            <a:rPr lang="pl-PL" sz="2300" dirty="0" smtClean="0"/>
            <a:t>Obniżanie różnorodności biologicznej</a:t>
          </a:r>
          <a:endParaRPr lang="pl-PL" sz="2300" dirty="0"/>
        </a:p>
      </dgm:t>
    </dgm:pt>
    <dgm:pt modelId="{81437248-8725-47BB-8FF5-2E79DA629C95}" type="parTrans" cxnId="{84C802AA-E399-48C8-A45F-A56FEC400706}">
      <dgm:prSet/>
      <dgm:spPr/>
      <dgm:t>
        <a:bodyPr/>
        <a:lstStyle/>
        <a:p>
          <a:endParaRPr lang="pl-PL"/>
        </a:p>
      </dgm:t>
    </dgm:pt>
    <dgm:pt modelId="{02A77C04-25C6-4E02-80A7-536A3C5F522C}" type="sibTrans" cxnId="{84C802AA-E399-48C8-A45F-A56FEC400706}">
      <dgm:prSet/>
      <dgm:spPr/>
      <dgm:t>
        <a:bodyPr/>
        <a:lstStyle/>
        <a:p>
          <a:endParaRPr lang="pl-PL"/>
        </a:p>
      </dgm:t>
    </dgm:pt>
    <dgm:pt modelId="{C5D383B5-0EBC-47A0-A61D-28D8FD830B42}" type="pres">
      <dgm:prSet presAssocID="{7592100A-FF6B-4415-8ADB-C9C23F0F4E80}" presName="Name0" presStyleCnt="0">
        <dgm:presLayoutVars>
          <dgm:dir/>
          <dgm:resizeHandles val="exact"/>
        </dgm:presLayoutVars>
      </dgm:prSet>
      <dgm:spPr/>
    </dgm:pt>
    <dgm:pt modelId="{B8526513-219C-4440-9486-F962AB5BA4DE}" type="pres">
      <dgm:prSet presAssocID="{7592100A-FF6B-4415-8ADB-C9C23F0F4E80}" presName="arrow" presStyleLbl="bgShp" presStyleIdx="0" presStyleCnt="1" custLinFactNeighborY="304"/>
      <dgm:spPr>
        <a:solidFill>
          <a:srgbClr val="FFCC99">
            <a:alpha val="61961"/>
          </a:srgbClr>
        </a:solidFill>
      </dgm:spPr>
    </dgm:pt>
    <dgm:pt modelId="{349EF9B3-9C10-4197-9FDF-662108F2DA35}" type="pres">
      <dgm:prSet presAssocID="{7592100A-FF6B-4415-8ADB-C9C23F0F4E80}" presName="points" presStyleCnt="0"/>
      <dgm:spPr/>
    </dgm:pt>
    <dgm:pt modelId="{6066DA64-01F7-4415-90A7-F2D61A0CA508}" type="pres">
      <dgm:prSet presAssocID="{577E40BB-A207-41D8-A4B3-618B03A79BC7}" presName="compositeA" presStyleCnt="0"/>
      <dgm:spPr/>
    </dgm:pt>
    <dgm:pt modelId="{302DA9C1-AF2E-4491-ADF0-FEFC80368BC7}" type="pres">
      <dgm:prSet presAssocID="{577E40BB-A207-41D8-A4B3-618B03A79BC7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EE88CB-5D9F-4415-82A4-26B84B4D9B80}" type="pres">
      <dgm:prSet presAssocID="{577E40BB-A207-41D8-A4B3-618B03A79BC7}" presName="circleA" presStyleLbl="node1" presStyleIdx="0" presStyleCnt="3"/>
      <dgm:spPr>
        <a:solidFill>
          <a:srgbClr val="006600"/>
        </a:solidFill>
        <a:ln w="3175">
          <a:solidFill>
            <a:schemeClr val="tx1"/>
          </a:solidFill>
        </a:ln>
      </dgm:spPr>
    </dgm:pt>
    <dgm:pt modelId="{7053F0F1-9315-4C46-823B-07277B0CB8DF}" type="pres">
      <dgm:prSet presAssocID="{577E40BB-A207-41D8-A4B3-618B03A79BC7}" presName="spaceA" presStyleCnt="0"/>
      <dgm:spPr/>
    </dgm:pt>
    <dgm:pt modelId="{702EE49F-F540-49D8-80BE-EA7C6032B79C}" type="pres">
      <dgm:prSet presAssocID="{5B14A02C-9C4A-434C-8CDF-2D0C53667B65}" presName="space" presStyleCnt="0"/>
      <dgm:spPr/>
    </dgm:pt>
    <dgm:pt modelId="{26BBE09C-4929-4C97-BC2B-57CD1D877DAB}" type="pres">
      <dgm:prSet presAssocID="{3BBAD54F-1955-4346-8801-8ABCE18CCB77}" presName="compositeB" presStyleCnt="0"/>
      <dgm:spPr/>
    </dgm:pt>
    <dgm:pt modelId="{4AA200EA-E5FB-487E-9A84-06EC259D644C}" type="pres">
      <dgm:prSet presAssocID="{3BBAD54F-1955-4346-8801-8ABCE18CCB77}" presName="textB" presStyleLbl="revTx" presStyleIdx="1" presStyleCnt="3" custLinFactY="-50000" custLinFactNeighborX="-3354" custLinFactNeighborY="-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48BBBB5-4DFA-4332-AADE-10D41547B32B}" type="pres">
      <dgm:prSet presAssocID="{3BBAD54F-1955-4346-8801-8ABCE18CCB77}" presName="circleB" presStyleLbl="node1" presStyleIdx="1" presStyleCnt="3"/>
      <dgm:spPr>
        <a:solidFill>
          <a:srgbClr val="00B050"/>
        </a:solidFill>
        <a:ln w="3175">
          <a:solidFill>
            <a:schemeClr val="tx1"/>
          </a:solidFill>
        </a:ln>
      </dgm:spPr>
    </dgm:pt>
    <dgm:pt modelId="{4BACA831-F5E3-4C0B-A340-60E8DA7BBD6F}" type="pres">
      <dgm:prSet presAssocID="{3BBAD54F-1955-4346-8801-8ABCE18CCB77}" presName="spaceB" presStyleCnt="0"/>
      <dgm:spPr/>
    </dgm:pt>
    <dgm:pt modelId="{1706BD40-5152-4688-AFFA-27EC6E987E83}" type="pres">
      <dgm:prSet presAssocID="{28B4A084-DC63-46A8-8379-CC4130B1EC84}" presName="space" presStyleCnt="0"/>
      <dgm:spPr/>
    </dgm:pt>
    <dgm:pt modelId="{F3C69750-BA1E-4AC1-B6CC-41CA680464D0}" type="pres">
      <dgm:prSet presAssocID="{7E85D872-A0A6-4C3E-9A75-33B049B8726E}" presName="compositeA" presStyleCnt="0"/>
      <dgm:spPr/>
    </dgm:pt>
    <dgm:pt modelId="{1162F7C5-D641-4DC0-9A3F-A91A7B496999}" type="pres">
      <dgm:prSet presAssocID="{7E85D872-A0A6-4C3E-9A75-33B049B8726E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B86F3E-2F0E-4956-9E55-28E0252AD859}" type="pres">
      <dgm:prSet presAssocID="{7E85D872-A0A6-4C3E-9A75-33B049B8726E}" presName="circleA" presStyleLbl="node1" presStyleIdx="2" presStyleCnt="3"/>
      <dgm:spPr>
        <a:solidFill>
          <a:srgbClr val="ACFEAC"/>
        </a:solidFill>
        <a:ln w="3175">
          <a:solidFill>
            <a:schemeClr val="tx1"/>
          </a:solidFill>
        </a:ln>
      </dgm:spPr>
    </dgm:pt>
    <dgm:pt modelId="{ACB80C41-02EC-4CBB-828D-76B58DBA909F}" type="pres">
      <dgm:prSet presAssocID="{7E85D872-A0A6-4C3E-9A75-33B049B8726E}" presName="spaceA" presStyleCnt="0"/>
      <dgm:spPr/>
    </dgm:pt>
  </dgm:ptLst>
  <dgm:cxnLst>
    <dgm:cxn modelId="{0B69AF37-2314-4927-992D-58EADE1867FF}" type="presOf" srcId="{3BBAD54F-1955-4346-8801-8ABCE18CCB77}" destId="{4AA200EA-E5FB-487E-9A84-06EC259D644C}" srcOrd="0" destOrd="0" presId="urn:microsoft.com/office/officeart/2005/8/layout/hProcess11"/>
    <dgm:cxn modelId="{17F76691-F625-4757-BC84-C4AC5D231932}" type="presOf" srcId="{577E40BB-A207-41D8-A4B3-618B03A79BC7}" destId="{302DA9C1-AF2E-4491-ADF0-FEFC80368BC7}" srcOrd="0" destOrd="0" presId="urn:microsoft.com/office/officeart/2005/8/layout/hProcess11"/>
    <dgm:cxn modelId="{A555A7B6-D4E7-4D9C-8F25-7824B1377459}" srcId="{7592100A-FF6B-4415-8ADB-C9C23F0F4E80}" destId="{3BBAD54F-1955-4346-8801-8ABCE18CCB77}" srcOrd="1" destOrd="0" parTransId="{8257D790-6769-40E8-9391-7B42CE43B6A9}" sibTransId="{28B4A084-DC63-46A8-8379-CC4130B1EC84}"/>
    <dgm:cxn modelId="{9C45BCBC-F3C8-4E0C-B385-4696F0E92682}" type="presOf" srcId="{7592100A-FF6B-4415-8ADB-C9C23F0F4E80}" destId="{C5D383B5-0EBC-47A0-A61D-28D8FD830B42}" srcOrd="0" destOrd="0" presId="urn:microsoft.com/office/officeart/2005/8/layout/hProcess11"/>
    <dgm:cxn modelId="{84C802AA-E399-48C8-A45F-A56FEC400706}" srcId="{7592100A-FF6B-4415-8ADB-C9C23F0F4E80}" destId="{7E85D872-A0A6-4C3E-9A75-33B049B8726E}" srcOrd="2" destOrd="0" parTransId="{81437248-8725-47BB-8FF5-2E79DA629C95}" sibTransId="{02A77C04-25C6-4E02-80A7-536A3C5F522C}"/>
    <dgm:cxn modelId="{A005763F-6169-4B83-8498-42837FCB1D88}" srcId="{7592100A-FF6B-4415-8ADB-C9C23F0F4E80}" destId="{577E40BB-A207-41D8-A4B3-618B03A79BC7}" srcOrd="0" destOrd="0" parTransId="{8EE914C2-A020-484C-B48E-485F46D6838D}" sibTransId="{5B14A02C-9C4A-434C-8CDF-2D0C53667B65}"/>
    <dgm:cxn modelId="{4C346128-BFD4-4251-B705-F719218290B1}" type="presOf" srcId="{7E85D872-A0A6-4C3E-9A75-33B049B8726E}" destId="{1162F7C5-D641-4DC0-9A3F-A91A7B496999}" srcOrd="0" destOrd="0" presId="urn:microsoft.com/office/officeart/2005/8/layout/hProcess11"/>
    <dgm:cxn modelId="{1C180429-D39E-4400-ADC5-578C133F246F}" type="presParOf" srcId="{C5D383B5-0EBC-47A0-A61D-28D8FD830B42}" destId="{B8526513-219C-4440-9486-F962AB5BA4DE}" srcOrd="0" destOrd="0" presId="urn:microsoft.com/office/officeart/2005/8/layout/hProcess11"/>
    <dgm:cxn modelId="{5FB099AB-C12D-4297-836D-420853C85AD2}" type="presParOf" srcId="{C5D383B5-0EBC-47A0-A61D-28D8FD830B42}" destId="{349EF9B3-9C10-4197-9FDF-662108F2DA35}" srcOrd="1" destOrd="0" presId="urn:microsoft.com/office/officeart/2005/8/layout/hProcess11"/>
    <dgm:cxn modelId="{024F5023-9F9E-47C2-89F1-B47128FBFF46}" type="presParOf" srcId="{349EF9B3-9C10-4197-9FDF-662108F2DA35}" destId="{6066DA64-01F7-4415-90A7-F2D61A0CA508}" srcOrd="0" destOrd="0" presId="urn:microsoft.com/office/officeart/2005/8/layout/hProcess11"/>
    <dgm:cxn modelId="{D6A4F123-8650-458C-8760-1199E3D312C6}" type="presParOf" srcId="{6066DA64-01F7-4415-90A7-F2D61A0CA508}" destId="{302DA9C1-AF2E-4491-ADF0-FEFC80368BC7}" srcOrd="0" destOrd="0" presId="urn:microsoft.com/office/officeart/2005/8/layout/hProcess11"/>
    <dgm:cxn modelId="{294BF85F-475A-465B-B7DE-FFC998D3DE46}" type="presParOf" srcId="{6066DA64-01F7-4415-90A7-F2D61A0CA508}" destId="{52EE88CB-5D9F-4415-82A4-26B84B4D9B80}" srcOrd="1" destOrd="0" presId="urn:microsoft.com/office/officeart/2005/8/layout/hProcess11"/>
    <dgm:cxn modelId="{64C92682-1C9A-4235-908A-2C13790AF205}" type="presParOf" srcId="{6066DA64-01F7-4415-90A7-F2D61A0CA508}" destId="{7053F0F1-9315-4C46-823B-07277B0CB8DF}" srcOrd="2" destOrd="0" presId="urn:microsoft.com/office/officeart/2005/8/layout/hProcess11"/>
    <dgm:cxn modelId="{04C7B4F1-3F1F-4892-8E9B-18C9E8A9A148}" type="presParOf" srcId="{349EF9B3-9C10-4197-9FDF-662108F2DA35}" destId="{702EE49F-F540-49D8-80BE-EA7C6032B79C}" srcOrd="1" destOrd="0" presId="urn:microsoft.com/office/officeart/2005/8/layout/hProcess11"/>
    <dgm:cxn modelId="{4110C642-EC14-41B3-B32E-6DB14C1ADC36}" type="presParOf" srcId="{349EF9B3-9C10-4197-9FDF-662108F2DA35}" destId="{26BBE09C-4929-4C97-BC2B-57CD1D877DAB}" srcOrd="2" destOrd="0" presId="urn:microsoft.com/office/officeart/2005/8/layout/hProcess11"/>
    <dgm:cxn modelId="{93793D29-2B2B-49DA-855F-EE1F9FB266CE}" type="presParOf" srcId="{26BBE09C-4929-4C97-BC2B-57CD1D877DAB}" destId="{4AA200EA-E5FB-487E-9A84-06EC259D644C}" srcOrd="0" destOrd="0" presId="urn:microsoft.com/office/officeart/2005/8/layout/hProcess11"/>
    <dgm:cxn modelId="{70F9E420-1BC2-4E5C-83A2-F60A03788812}" type="presParOf" srcId="{26BBE09C-4929-4C97-BC2B-57CD1D877DAB}" destId="{B48BBBB5-4DFA-4332-AADE-10D41547B32B}" srcOrd="1" destOrd="0" presId="urn:microsoft.com/office/officeart/2005/8/layout/hProcess11"/>
    <dgm:cxn modelId="{57A47145-92AF-4A56-9FBE-4FB40DE989E2}" type="presParOf" srcId="{26BBE09C-4929-4C97-BC2B-57CD1D877DAB}" destId="{4BACA831-F5E3-4C0B-A340-60E8DA7BBD6F}" srcOrd="2" destOrd="0" presId="urn:microsoft.com/office/officeart/2005/8/layout/hProcess11"/>
    <dgm:cxn modelId="{5AAC0D14-5E1F-48CA-BB2B-787C0E585381}" type="presParOf" srcId="{349EF9B3-9C10-4197-9FDF-662108F2DA35}" destId="{1706BD40-5152-4688-AFFA-27EC6E987E83}" srcOrd="3" destOrd="0" presId="urn:microsoft.com/office/officeart/2005/8/layout/hProcess11"/>
    <dgm:cxn modelId="{EC206433-531A-4908-B3AD-16B4A23C477C}" type="presParOf" srcId="{349EF9B3-9C10-4197-9FDF-662108F2DA35}" destId="{F3C69750-BA1E-4AC1-B6CC-41CA680464D0}" srcOrd="4" destOrd="0" presId="urn:microsoft.com/office/officeart/2005/8/layout/hProcess11"/>
    <dgm:cxn modelId="{6669D5E3-1DC6-4A4E-890D-063457FF7A42}" type="presParOf" srcId="{F3C69750-BA1E-4AC1-B6CC-41CA680464D0}" destId="{1162F7C5-D641-4DC0-9A3F-A91A7B496999}" srcOrd="0" destOrd="0" presId="urn:microsoft.com/office/officeart/2005/8/layout/hProcess11"/>
    <dgm:cxn modelId="{D384E675-2BB8-40E5-9A6A-7FB5FDB6F0D8}" type="presParOf" srcId="{F3C69750-BA1E-4AC1-B6CC-41CA680464D0}" destId="{03B86F3E-2F0E-4956-9E55-28E0252AD859}" srcOrd="1" destOrd="0" presId="urn:microsoft.com/office/officeart/2005/8/layout/hProcess11"/>
    <dgm:cxn modelId="{316586E5-9AD6-4C98-B046-61350AE013A7}" type="presParOf" srcId="{F3C69750-BA1E-4AC1-B6CC-41CA680464D0}" destId="{ACB80C41-02EC-4CBB-828D-76B58DBA909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526513-219C-4440-9486-F962AB5BA4DE}">
      <dsp:nvSpPr>
        <dsp:cNvPr id="0" name=""/>
        <dsp:cNvSpPr/>
      </dsp:nvSpPr>
      <dsp:spPr>
        <a:xfrm>
          <a:off x="0" y="1224141"/>
          <a:ext cx="9144000" cy="1625600"/>
        </a:xfrm>
        <a:prstGeom prst="notchedRightArrow">
          <a:avLst/>
        </a:prstGeom>
        <a:solidFill>
          <a:srgbClr val="FFCC99">
            <a:alpha val="61961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DA9C1-AF2E-4491-ADF0-FEFC80368BC7}">
      <dsp:nvSpPr>
        <dsp:cNvPr id="0" name=""/>
        <dsp:cNvSpPr/>
      </dsp:nvSpPr>
      <dsp:spPr>
        <a:xfrm>
          <a:off x="4018" y="0"/>
          <a:ext cx="26521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Wypieranie rodzimych</a:t>
          </a:r>
          <a:endParaRPr lang="pl-PL" sz="2300" kern="1200" dirty="0"/>
        </a:p>
      </dsp:txBody>
      <dsp:txXfrm>
        <a:off x="4018" y="0"/>
        <a:ext cx="2652117" cy="1625600"/>
      </dsp:txXfrm>
    </dsp:sp>
    <dsp:sp modelId="{52EE88CB-5D9F-4415-82A4-26B84B4D9B80}">
      <dsp:nvSpPr>
        <dsp:cNvPr id="0" name=""/>
        <dsp:cNvSpPr/>
      </dsp:nvSpPr>
      <dsp:spPr>
        <a:xfrm>
          <a:off x="1126876" y="1828799"/>
          <a:ext cx="406400" cy="406400"/>
        </a:xfrm>
        <a:prstGeom prst="ellipse">
          <a:avLst/>
        </a:prstGeom>
        <a:solidFill>
          <a:srgbClr val="006600"/>
        </a:solid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200EA-E5FB-487E-9A84-06EC259D644C}">
      <dsp:nvSpPr>
        <dsp:cNvPr id="0" name=""/>
        <dsp:cNvSpPr/>
      </dsp:nvSpPr>
      <dsp:spPr>
        <a:xfrm>
          <a:off x="2699789" y="0"/>
          <a:ext cx="26521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1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„Homogenizacja” biocenoz</a:t>
          </a:r>
          <a:endParaRPr lang="pl-PL" sz="2300" kern="1200" dirty="0"/>
        </a:p>
      </dsp:txBody>
      <dsp:txXfrm>
        <a:off x="2699789" y="0"/>
        <a:ext cx="2652117" cy="1625600"/>
      </dsp:txXfrm>
    </dsp:sp>
    <dsp:sp modelId="{B48BBBB5-4DFA-4332-AADE-10D41547B32B}">
      <dsp:nvSpPr>
        <dsp:cNvPr id="0" name=""/>
        <dsp:cNvSpPr/>
      </dsp:nvSpPr>
      <dsp:spPr>
        <a:xfrm>
          <a:off x="3911600" y="1828799"/>
          <a:ext cx="406400" cy="406400"/>
        </a:xfrm>
        <a:prstGeom prst="ellipse">
          <a:avLst/>
        </a:prstGeom>
        <a:solidFill>
          <a:srgbClr val="00B050"/>
        </a:solid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2F7C5-D641-4DC0-9A3F-A91A7B496999}">
      <dsp:nvSpPr>
        <dsp:cNvPr id="0" name=""/>
        <dsp:cNvSpPr/>
      </dsp:nvSpPr>
      <dsp:spPr>
        <a:xfrm>
          <a:off x="5573464" y="0"/>
          <a:ext cx="26521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Obniżanie różnorodności biologicznej</a:t>
          </a:r>
          <a:endParaRPr lang="pl-PL" sz="2300" kern="1200" dirty="0"/>
        </a:p>
      </dsp:txBody>
      <dsp:txXfrm>
        <a:off x="5573464" y="0"/>
        <a:ext cx="2652117" cy="1625600"/>
      </dsp:txXfrm>
    </dsp:sp>
    <dsp:sp modelId="{03B86F3E-2F0E-4956-9E55-28E0252AD859}">
      <dsp:nvSpPr>
        <dsp:cNvPr id="0" name=""/>
        <dsp:cNvSpPr/>
      </dsp:nvSpPr>
      <dsp:spPr>
        <a:xfrm>
          <a:off x="6696323" y="1828799"/>
          <a:ext cx="406400" cy="406400"/>
        </a:xfrm>
        <a:prstGeom prst="ellipse">
          <a:avLst/>
        </a:prstGeom>
        <a:solidFill>
          <a:srgbClr val="ACFEAC"/>
        </a:solid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0.43426</cdr:x>
      <cdr:y>0.05878</cdr:y>
    </cdr:from>
    <cdr:to>
      <cdr:x>0.97155</cdr:x>
      <cdr:y>0.14867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979712" y="345466"/>
          <a:ext cx="2449402" cy="528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pl-PL" sz="2400" b="1" dirty="0">
              <a:solidFill>
                <a:srgbClr val="002060"/>
              </a:solidFill>
            </a:rPr>
            <a:t>Liczba gatunków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0.49618</cdr:x>
      <cdr:y>0.05878</cdr:y>
    </cdr:from>
    <cdr:to>
      <cdr:x>0.97155</cdr:x>
      <cdr:y>0.14867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304256" y="345466"/>
          <a:ext cx="2207630" cy="528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pl-PL" sz="2400" b="1" dirty="0">
              <a:solidFill>
                <a:srgbClr val="006600"/>
              </a:solidFill>
            </a:rPr>
            <a:t>Liczba par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0.44592</cdr:x>
      <cdr:y>0.02481</cdr:y>
    </cdr:from>
    <cdr:to>
      <cdr:x>0.9559</cdr:x>
      <cdr:y>0.1147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051720" y="144016"/>
          <a:ext cx="2346514" cy="521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pl-PL" sz="2400" b="1" dirty="0">
              <a:solidFill>
                <a:srgbClr val="002060"/>
              </a:solidFill>
            </a:rPr>
            <a:t>Liczba gatunków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0.56574</cdr:x>
      <cdr:y>0.03676</cdr:y>
    </cdr:from>
    <cdr:to>
      <cdr:x>0.95227</cdr:x>
      <cdr:y>0.12012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579099" y="216024"/>
          <a:ext cx="1762141" cy="4899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pl-PL" sz="2400" b="1" dirty="0">
              <a:solidFill>
                <a:srgbClr val="006600"/>
              </a:solidFill>
            </a:rPr>
            <a:t>Liczba par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F744D-7C14-46D8-82EC-33C8ACF26056}" type="datetimeFigureOut">
              <a:rPr lang="pl-PL" smtClean="0"/>
              <a:pPr/>
              <a:t>2016-10-14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821A3-F474-4138-9666-48D20AC7529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821A3-F474-4138-9666-48D20AC7529B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821A3-F474-4138-9666-48D20AC7529B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8FC8E-C91F-4B61-A8C8-996982266014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4394E-BDE3-49FB-88F6-5858C6AE65A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7236C-8355-4D64-8247-81A0065BE3EF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7A861-897C-48C9-868C-D70ED60C083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1FAA-11F2-4759-8DF5-1F14F90D2FA8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F9BA8-9738-4D9E-B5AC-A92B35183CF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66F63-E1BD-41F5-98D2-FD2383DC56AB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3F522-5C8C-41CF-BA5D-17FDF399722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53FF-19A5-46B2-9542-AAE3F0FA00FB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3CF55-663E-4401-8934-41009F28C4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D0C77-E1F4-4F78-8DCD-025202203382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7B8FF-46F1-4EA1-B5D4-533188DF855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36C7D-52AD-4953-9527-A7A26DE1C45C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1AD65-1C37-401D-A3CD-242EE972A6F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4B0A-4F3C-4F03-8A52-EC243BC052A6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6928D-B285-46C0-BF7F-20A8E0879A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A67F5-BA7C-4F5F-BB40-DEDDCA4C5A43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C0657-3D6C-4420-BACB-97EBA7EC0F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1AC3-A78F-40B4-A3B7-8846507C3EE6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005BB-D26D-4AF4-B8B1-9CEF160575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858BE-0690-4346-A055-7D88BEE48469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348CC-0256-48AD-8850-A4B4C70D9A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2DB43B-B067-420F-8AD9-88A71D1126AF}" type="datetimeFigureOut">
              <a:rPr lang="pl-PL" smtClean="0"/>
              <a:pPr>
                <a:defRPr/>
              </a:pPr>
              <a:t>2016-10-14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E08F88-3AB6-48CA-AE70-BE3BC2E0DDC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ole tekstowe 3"/>
          <p:cNvSpPr txBox="1">
            <a:spLocks noChangeArrowheads="1"/>
          </p:cNvSpPr>
          <p:nvPr/>
        </p:nvSpPr>
        <p:spPr bwMode="auto">
          <a:xfrm>
            <a:off x="0" y="83671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3200" dirty="0" smtClean="0"/>
              <a:t>Znaczenie robinii akacjowej </a:t>
            </a:r>
          </a:p>
          <a:p>
            <a:pPr algn="ctr"/>
            <a:r>
              <a:rPr lang="pl-PL" sz="3200" dirty="0" smtClean="0"/>
              <a:t>dla zgrupowań ptaków lęgowych awifauny krajobrazu rolniczego </a:t>
            </a:r>
          </a:p>
          <a:p>
            <a:pPr algn="ctr"/>
            <a:r>
              <a:rPr lang="pl-PL" sz="3200" dirty="0" smtClean="0"/>
              <a:t>w świetle danych wieloletnich</a:t>
            </a:r>
          </a:p>
        </p:txBody>
      </p:sp>
      <p:sp>
        <p:nvSpPr>
          <p:cNvPr id="4099" name="pole tekstowe 4"/>
          <p:cNvSpPr txBox="1">
            <a:spLocks noChangeArrowheads="1"/>
          </p:cNvSpPr>
          <p:nvPr/>
        </p:nvSpPr>
        <p:spPr bwMode="auto">
          <a:xfrm>
            <a:off x="0" y="458112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atin typeface="Calibri" pitchFamily="34" charset="0"/>
              </a:rPr>
              <a:t>Krzysztof </a:t>
            </a:r>
            <a:r>
              <a:rPr lang="pl-PL" sz="2400" dirty="0" smtClean="0">
                <a:latin typeface="Calibri" pitchFamily="34" charset="0"/>
              </a:rPr>
              <a:t>Kujawa</a:t>
            </a:r>
          </a:p>
          <a:p>
            <a:pPr algn="ctr"/>
            <a:endParaRPr lang="pl-PL" sz="2400" dirty="0">
              <a:latin typeface="Calibri" pitchFamily="34" charset="0"/>
            </a:endParaRPr>
          </a:p>
          <a:p>
            <a:pPr algn="ctr"/>
            <a:r>
              <a:rPr lang="pl-PL" sz="2400" dirty="0" smtClean="0">
                <a:latin typeface="Calibri" pitchFamily="34" charset="0"/>
              </a:rPr>
              <a:t>Instytut Środowiska Rolniczego i Leśnego PAN</a:t>
            </a:r>
            <a:endParaRPr lang="pl-PL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33962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 smtClean="0">
                <a:solidFill>
                  <a:srgbClr val="006600"/>
                </a:solidFill>
                <a:latin typeface="+mn-lt"/>
                <a:cs typeface="+mn-cs"/>
              </a:rPr>
              <a:t>Zadrzewienia pasowe</a:t>
            </a:r>
            <a:endParaRPr lang="pl-PL" sz="2800" b="1" dirty="0"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19460" name="pole tekstowe 3"/>
          <p:cNvSpPr txBox="1">
            <a:spLocks noChangeArrowheads="1"/>
          </p:cNvSpPr>
          <p:nvPr/>
        </p:nvSpPr>
        <p:spPr bwMode="auto">
          <a:xfrm>
            <a:off x="4619059" y="3309695"/>
            <a:ext cx="449341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 sz="2400" b="1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Lata 1991-1994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Metoda kartograficzna </a:t>
            </a:r>
            <a:br>
              <a:rPr lang="pl-PL" sz="2400" dirty="0">
                <a:latin typeface="Calibri" pitchFamily="34" charset="0"/>
              </a:rPr>
            </a:br>
            <a:r>
              <a:rPr lang="pl-PL" sz="2400" dirty="0">
                <a:latin typeface="Calibri" pitchFamily="34" charset="0"/>
              </a:rPr>
              <a:t>   (6-11 kontroli/rok)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31 zadrzewień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16 – z </a:t>
            </a:r>
            <a:r>
              <a:rPr lang="pl-PL" sz="2400" dirty="0" smtClean="0">
                <a:latin typeface="Calibri" pitchFamily="34" charset="0"/>
              </a:rPr>
              <a:t>robinią jako </a:t>
            </a:r>
            <a:r>
              <a:rPr lang="pl-PL" sz="2400" dirty="0" err="1" smtClean="0">
                <a:latin typeface="Calibri" pitchFamily="34" charset="0"/>
              </a:rPr>
              <a:t>dominantem</a:t>
            </a:r>
            <a:r>
              <a:rPr lang="pl-PL" sz="2400" dirty="0" smtClean="0">
                <a:latin typeface="Calibri" pitchFamily="34" charset="0"/>
              </a:rPr>
              <a:t> , </a:t>
            </a:r>
            <a:endParaRPr lang="pl-PL" sz="2400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15 – </a:t>
            </a:r>
            <a:r>
              <a:rPr lang="pl-PL" sz="2400" dirty="0" smtClean="0">
                <a:latin typeface="Calibri" pitchFamily="34" charset="0"/>
              </a:rPr>
              <a:t>„rodzimych”</a:t>
            </a:r>
            <a:endParaRPr lang="pl-PL" sz="2400" dirty="0">
              <a:latin typeface="Calibri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24744"/>
            <a:ext cx="4097337" cy="180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03200" dist="1270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413636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0" y="692696"/>
          <a:ext cx="8892480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64704"/>
          </a:xfrm>
        </p:spPr>
        <p:txBody>
          <a:bodyPr/>
          <a:lstStyle/>
          <a:p>
            <a:r>
              <a:rPr lang="pl-PL" sz="2800" dirty="0" smtClean="0"/>
              <a:t>Porównanie struktury  zadrzewień </a:t>
            </a:r>
            <a:r>
              <a:rPr lang="pl-PL" sz="2800" dirty="0" err="1" smtClean="0"/>
              <a:t>robiniowych</a:t>
            </a:r>
            <a:r>
              <a:rPr lang="pl-PL" sz="2800" dirty="0" smtClean="0"/>
              <a:t> i „rodzimych”</a:t>
            </a:r>
          </a:p>
        </p:txBody>
      </p:sp>
      <p:sp>
        <p:nvSpPr>
          <p:cNvPr id="4" name="pole tekstowe 1"/>
          <p:cNvSpPr txBox="1"/>
          <p:nvPr/>
        </p:nvSpPr>
        <p:spPr>
          <a:xfrm>
            <a:off x="0" y="5589240"/>
            <a:ext cx="385192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b="1" dirty="0" smtClean="0">
                <a:solidFill>
                  <a:srgbClr val="C00000"/>
                </a:solidFill>
              </a:rPr>
              <a:t>Wszystkie różnice nieistotne </a:t>
            </a:r>
          </a:p>
          <a:p>
            <a:r>
              <a:rPr lang="pl-PL" sz="2400" b="1" dirty="0" smtClean="0">
                <a:solidFill>
                  <a:srgbClr val="C00000"/>
                </a:solidFill>
              </a:rPr>
              <a:t>(test </a:t>
            </a:r>
            <a:r>
              <a:rPr lang="pl-PL" sz="2400" b="1" dirty="0" err="1" smtClean="0">
                <a:solidFill>
                  <a:srgbClr val="C00000"/>
                </a:solidFill>
              </a:rPr>
              <a:t>Manna-Whitneya</a:t>
            </a:r>
            <a:r>
              <a:rPr lang="pl-PL" sz="2400" b="1" dirty="0" smtClean="0">
                <a:solidFill>
                  <a:srgbClr val="C00000"/>
                </a:solidFill>
              </a:rPr>
              <a:t>)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1"/>
          <a:ext cx="4476750" cy="3284984"/>
        </p:xfrm>
        <a:graphic>
          <a:graphicData uri="http://schemas.openxmlformats.org/presentationml/2006/ole">
            <p:oleObj spid="_x0000_s1026" name="Wykres" r:id="rId3" imgW="5943600" imgH="4457880" progId="STATISTICA.Graph">
              <p:embed/>
            </p:oleObj>
          </a:graphicData>
        </a:graphic>
      </p:graphicFrame>
      <p:graphicFrame>
        <p:nvGraphicFramePr>
          <p:cNvPr id="1027" name="Object 2"/>
          <p:cNvGraphicFramePr>
            <a:graphicFrameLocks noChangeAspect="1"/>
          </p:cNvGraphicFramePr>
          <p:nvPr/>
        </p:nvGraphicFramePr>
        <p:xfrm>
          <a:off x="0" y="3212976"/>
          <a:ext cx="4476750" cy="3357562"/>
        </p:xfrm>
        <a:graphic>
          <a:graphicData uri="http://schemas.openxmlformats.org/presentationml/2006/ole">
            <p:oleObj spid="_x0000_s1027" name="Wykres" r:id="rId4" imgW="5943600" imgH="4457880" progId="STATISTICA.Graph">
              <p:embed/>
            </p:oleObj>
          </a:graphicData>
        </a:graphic>
      </p:graphicFrame>
      <p:pic>
        <p:nvPicPr>
          <p:cNvPr id="103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0"/>
            <a:ext cx="39243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pole tekstowe 6"/>
          <p:cNvSpPr txBox="1">
            <a:spLocks noChangeArrowheads="1"/>
          </p:cNvSpPr>
          <p:nvPr/>
        </p:nvSpPr>
        <p:spPr bwMode="auto">
          <a:xfrm>
            <a:off x="5292725" y="0"/>
            <a:ext cx="3851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chemeClr val="bg1"/>
                </a:solidFill>
                <a:latin typeface="Calibri" pitchFamily="34" charset="0"/>
              </a:rPr>
              <a:t>Wpływ robinii na awifaunę zadrzewień pasowych</a:t>
            </a:r>
          </a:p>
        </p:txBody>
      </p:sp>
      <p:sp>
        <p:nvSpPr>
          <p:cNvPr id="1032" name="pole tekstowe 7"/>
          <p:cNvSpPr txBox="1">
            <a:spLocks noChangeArrowheads="1"/>
          </p:cNvSpPr>
          <p:nvPr/>
        </p:nvSpPr>
        <p:spPr bwMode="auto">
          <a:xfrm>
            <a:off x="5220072" y="2852936"/>
            <a:ext cx="106381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Calibri" pitchFamily="34" charset="0"/>
              </a:rPr>
              <a:t>Fot. K. Kujawa</a:t>
            </a:r>
          </a:p>
        </p:txBody>
      </p:sp>
      <p:sp>
        <p:nvSpPr>
          <p:cNvPr id="8" name="Prostokąt 9"/>
          <p:cNvSpPr>
            <a:spLocks noChangeArrowheads="1"/>
          </p:cNvSpPr>
          <p:nvPr/>
        </p:nvSpPr>
        <p:spPr bwMode="auto">
          <a:xfrm>
            <a:off x="3779912" y="620688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Prostokąt 9"/>
          <p:cNvSpPr>
            <a:spLocks noChangeArrowheads="1"/>
          </p:cNvSpPr>
          <p:nvPr/>
        </p:nvSpPr>
        <p:spPr bwMode="auto">
          <a:xfrm>
            <a:off x="8388424" y="4005064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3779912" y="3933056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028" name="Object 3"/>
          <p:cNvGraphicFramePr>
            <a:graphicFrameLocks noChangeAspect="1"/>
          </p:cNvGraphicFramePr>
          <p:nvPr/>
        </p:nvGraphicFramePr>
        <p:xfrm>
          <a:off x="4667250" y="3212976"/>
          <a:ext cx="4476750" cy="3357562"/>
        </p:xfrm>
        <a:graphic>
          <a:graphicData uri="http://schemas.openxmlformats.org/presentationml/2006/ole">
            <p:oleObj spid="_x0000_s1028" name="Wykres" r:id="rId6" imgW="5943600" imgH="4457880" progId="STATISTICA.Graph">
              <p:embed/>
            </p:oleObj>
          </a:graphicData>
        </a:graphic>
      </p:graphicFrame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8555377" y="3861048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115888"/>
          <a:ext cx="4224338" cy="3168650"/>
        </p:xfrm>
        <a:graphic>
          <a:graphicData uri="http://schemas.openxmlformats.org/presentationml/2006/ole">
            <p:oleObj spid="_x0000_s2050" name="Wykres" r:id="rId3" imgW="5943600" imgH="4457880" progId="STATISTICA.Graph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932363" y="115888"/>
          <a:ext cx="4211637" cy="3159125"/>
        </p:xfrm>
        <a:graphic>
          <a:graphicData uri="http://schemas.openxmlformats.org/presentationml/2006/ole">
            <p:oleObj spid="_x0000_s2051" name="Wykres" r:id="rId4" imgW="5943600" imgH="4457880" progId="STATISTICA.Graph">
              <p:embed/>
            </p:oleObj>
          </a:graphicData>
        </a:graphic>
      </p:graphicFrame>
      <p:sp>
        <p:nvSpPr>
          <p:cNvPr id="2055" name="pole tekstowe 6"/>
          <p:cNvSpPr txBox="1">
            <a:spLocks noChangeArrowheads="1"/>
          </p:cNvSpPr>
          <p:nvPr/>
        </p:nvSpPr>
        <p:spPr bwMode="auto">
          <a:xfrm>
            <a:off x="0" y="3068960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>
                <a:latin typeface="Calibri" pitchFamily="34" charset="0"/>
              </a:rPr>
              <a:t>Wpływ robinii na zagęszczenie ptaków w </a:t>
            </a:r>
            <a:r>
              <a:rPr lang="pl-PL" sz="2400" b="1" u="sng" dirty="0">
                <a:latin typeface="Calibri" pitchFamily="34" charset="0"/>
              </a:rPr>
              <a:t>grupach gniazdowych </a:t>
            </a:r>
            <a:endParaRPr lang="pl-PL" sz="2400" u="sng" dirty="0">
              <a:latin typeface="Calibri" pitchFamily="34" charset="0"/>
            </a:endParaRPr>
          </a:p>
        </p:txBody>
      </p:sp>
      <p:sp>
        <p:nvSpPr>
          <p:cNvPr id="2056" name="Prostokąt 9"/>
          <p:cNvSpPr>
            <a:spLocks noChangeArrowheads="1"/>
          </p:cNvSpPr>
          <p:nvPr/>
        </p:nvSpPr>
        <p:spPr bwMode="auto">
          <a:xfrm>
            <a:off x="8093712" y="548680"/>
            <a:ext cx="105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p&lt;0,01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Prostokąt 9"/>
          <p:cNvSpPr>
            <a:spLocks noChangeArrowheads="1"/>
          </p:cNvSpPr>
          <p:nvPr/>
        </p:nvSpPr>
        <p:spPr bwMode="auto">
          <a:xfrm>
            <a:off x="3491880" y="548680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3491880" y="4077072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Prostokąt 9"/>
          <p:cNvSpPr>
            <a:spLocks noChangeArrowheads="1"/>
          </p:cNvSpPr>
          <p:nvPr/>
        </p:nvSpPr>
        <p:spPr bwMode="auto">
          <a:xfrm>
            <a:off x="8316416" y="4149080"/>
            <a:ext cx="588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err="1" smtClean="0">
                <a:solidFill>
                  <a:srgbClr val="FF0000"/>
                </a:solidFill>
                <a:latin typeface="Calibri" pitchFamily="34" charset="0"/>
              </a:rPr>
              <a:t>n.i</a:t>
            </a:r>
            <a:r>
              <a:rPr lang="pl-PL" sz="2400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0" y="3501008"/>
          <a:ext cx="4211638" cy="3159125"/>
        </p:xfrm>
        <a:graphic>
          <a:graphicData uri="http://schemas.openxmlformats.org/presentationml/2006/ole">
            <p:oleObj spid="_x0000_s2052" name="Wykres" r:id="rId5" imgW="5943600" imgH="4457880" progId="STATISTICA.Graph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932363" y="3501008"/>
          <a:ext cx="4211637" cy="3159125"/>
        </p:xfrm>
        <a:graphic>
          <a:graphicData uri="http://schemas.openxmlformats.org/presentationml/2006/ole">
            <p:oleObj spid="_x0000_s2053" name="Wykres" r:id="rId6" imgW="5943600" imgH="4457880" progId="STATISTICA.Graph">
              <p:embed/>
            </p:oleObj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95288" y="2125663"/>
          <a:ext cx="8208912" cy="3690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Gatunek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err="1" smtClean="0"/>
                        <a:t>Robiniowe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„Rodzime”</a:t>
                      </a:r>
                      <a:endParaRPr lang="pl-PL" sz="2400" dirty="0"/>
                    </a:p>
                  </a:txBody>
                  <a:tcPr/>
                </a:tc>
              </a:tr>
              <a:tr h="490492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Świergotek drzewny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Ortolan 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Słowik</a:t>
                      </a:r>
                      <a:r>
                        <a:rPr lang="pl-PL" sz="2400" baseline="0" dirty="0" smtClean="0"/>
                        <a:t> rdzawy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Łozówka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Gajówka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Piegża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Pełzacz ogrodowy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20" name="pole tekstowe 2"/>
          <p:cNvSpPr txBox="1">
            <a:spLocks noChangeArrowheads="1"/>
          </p:cNvSpPr>
          <p:nvPr/>
        </p:nvSpPr>
        <p:spPr bwMode="auto">
          <a:xfrm>
            <a:off x="251520" y="476672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dirty="0">
                <a:latin typeface="Calibri" pitchFamily="34" charset="0"/>
              </a:rPr>
              <a:t>Gatunki, których zagęszczenie w obu grupach zadrzewień pasowych różniło się istotnie statystycznie </a:t>
            </a:r>
            <a:endParaRPr lang="pl-PL" sz="2400" dirty="0" smtClean="0">
              <a:latin typeface="Calibri" pitchFamily="34" charset="0"/>
            </a:endParaRPr>
          </a:p>
          <a:p>
            <a:r>
              <a:rPr lang="pl-PL" sz="2400" dirty="0" smtClean="0">
                <a:latin typeface="Calibri" pitchFamily="34" charset="0"/>
              </a:rPr>
              <a:t>* - zagęszczenie istotnie wyższe </a:t>
            </a:r>
            <a:r>
              <a:rPr lang="pl-PL" sz="2400" dirty="0" smtClean="0">
                <a:latin typeface="Calibri" pitchFamily="34" charset="0"/>
              </a:rPr>
              <a:t>(p&lt;0,05 </a:t>
            </a:r>
            <a:r>
              <a:rPr lang="pl-PL" sz="2400" dirty="0">
                <a:latin typeface="Calibri" pitchFamily="34" charset="0"/>
              </a:rPr>
              <a:t>w teście </a:t>
            </a:r>
            <a:r>
              <a:rPr lang="pl-PL" sz="2400" dirty="0" err="1">
                <a:latin typeface="Calibri" pitchFamily="34" charset="0"/>
              </a:rPr>
              <a:t>Manna-Whitneya</a:t>
            </a:r>
            <a:r>
              <a:rPr lang="pl-PL" sz="2400" dirty="0">
                <a:latin typeface="Calibri" pitchFamily="34" charset="0"/>
              </a:rPr>
              <a:t>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46923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 smtClean="0">
                <a:solidFill>
                  <a:srgbClr val="006600"/>
                </a:solidFill>
                <a:latin typeface="+mn-lt"/>
                <a:cs typeface="+mn-cs"/>
              </a:rPr>
              <a:t>Zadrzewienia powierzchniowe</a:t>
            </a:r>
            <a:endParaRPr lang="pl-PL" sz="2800" b="1" dirty="0"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21508" name="pole tekstowe 3"/>
          <p:cNvSpPr txBox="1">
            <a:spLocks noChangeArrowheads="1"/>
          </p:cNvSpPr>
          <p:nvPr/>
        </p:nvSpPr>
        <p:spPr bwMode="auto">
          <a:xfrm>
            <a:off x="4651375" y="3501008"/>
            <a:ext cx="411343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>
                <a:latin typeface="Calibri" pitchFamily="34" charset="0"/>
              </a:rPr>
              <a:t>Zadrzewienia powierzchniowe 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Lata 1999-2002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Metoda kartograficzna </a:t>
            </a:r>
            <a:br>
              <a:rPr lang="pl-PL" sz="2400" dirty="0">
                <a:latin typeface="Calibri" pitchFamily="34" charset="0"/>
              </a:rPr>
            </a:br>
            <a:r>
              <a:rPr lang="pl-PL" sz="2400" dirty="0">
                <a:latin typeface="Calibri" pitchFamily="34" charset="0"/>
              </a:rPr>
              <a:t>   (9 kontroli/rok)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64 zadrzewienia</a:t>
            </a: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20 – </a:t>
            </a:r>
            <a:r>
              <a:rPr lang="pl-PL" sz="2400" dirty="0" err="1" smtClean="0">
                <a:latin typeface="Calibri" pitchFamily="34" charset="0"/>
              </a:rPr>
              <a:t>robiniowe</a:t>
            </a:r>
            <a:r>
              <a:rPr lang="pl-PL" sz="2400" dirty="0" smtClean="0">
                <a:latin typeface="Calibri" pitchFamily="34" charset="0"/>
              </a:rPr>
              <a:t>, </a:t>
            </a:r>
            <a:endParaRPr lang="pl-PL" sz="2400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l-PL" sz="2400" dirty="0">
                <a:latin typeface="Calibri" pitchFamily="34" charset="0"/>
              </a:rPr>
              <a:t> 44 – </a:t>
            </a:r>
            <a:r>
              <a:rPr lang="pl-PL" sz="2400" dirty="0" smtClean="0">
                <a:latin typeface="Calibri" pitchFamily="34" charset="0"/>
              </a:rPr>
              <a:t>„rodzime”</a:t>
            </a:r>
            <a:endParaRPr lang="pl-PL" sz="2400" dirty="0">
              <a:latin typeface="Calibri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268760"/>
            <a:ext cx="3219450" cy="2163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90500" dist="152400" dir="2700000" algn="tl" rotWithShape="0">
              <a:prstClr val="black">
                <a:alpha val="78000"/>
              </a:prst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50" y="1268760"/>
            <a:ext cx="419643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30504"/>
            <a:ext cx="8174952" cy="611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Łącznik prosty 11"/>
          <p:cNvCxnSpPr/>
          <p:nvPr/>
        </p:nvCxnSpPr>
        <p:spPr>
          <a:xfrm>
            <a:off x="4644008" y="908720"/>
            <a:ext cx="0" cy="50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Porównanie (mediana i IQR) struktury powierzchniowych zadrzewień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„rodzimych” i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(2)</a:t>
            </a:r>
            <a:endParaRPr lang="pl-PL" sz="2400" dirty="0">
              <a:latin typeface="Calibri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925" y="764704"/>
            <a:ext cx="4317074" cy="573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426" y="772663"/>
            <a:ext cx="4322948" cy="574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Liczba gatunków i zagęszczenie ptaków (średnia, 95%CI, zakres, media-na) w powierzchniowych zadrzewieniach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i  „rodzimych” </a:t>
            </a:r>
            <a:endParaRPr lang="pl-PL" sz="2400" dirty="0">
              <a:latin typeface="Calibri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267744" y="5661248"/>
            <a:ext cx="2250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/>
              <a:t>Liczba gatunków</a:t>
            </a:r>
            <a:endParaRPr lang="pl-PL" sz="2000" b="1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940152" y="5661248"/>
            <a:ext cx="29915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/>
              <a:t>Zagęszczenie (pary/ha)</a:t>
            </a:r>
            <a:endParaRPr lang="pl-PL" sz="20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716016" y="836712"/>
            <a:ext cx="4427984" cy="55446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pole tekstowe 3"/>
          <p:cNvSpPr txBox="1">
            <a:spLocks noChangeArrowheads="1"/>
          </p:cNvSpPr>
          <p:nvPr/>
        </p:nvSpPr>
        <p:spPr bwMode="auto">
          <a:xfrm>
            <a:off x="0" y="-2698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Bogactwo gatunkowe (Mao </a:t>
            </a:r>
            <a:r>
              <a:rPr lang="pl-PL" sz="2400" dirty="0" err="1" smtClean="0">
                <a:latin typeface="Calibri" pitchFamily="34" charset="0"/>
              </a:rPr>
              <a:t>Tau</a:t>
            </a:r>
            <a:r>
              <a:rPr lang="pl-PL" sz="2400" dirty="0" smtClean="0">
                <a:latin typeface="Calibri" pitchFamily="34" charset="0"/>
              </a:rPr>
              <a:t>) powierzchniowych zadrzewień „rodzimych” i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</a:t>
            </a:r>
            <a:endParaRPr lang="pl-PL" sz="2400" dirty="0">
              <a:latin typeface="Calibri" pitchFamily="34" charset="0"/>
            </a:endParaRPr>
          </a:p>
        </p:txBody>
      </p:sp>
      <p:graphicFrame>
        <p:nvGraphicFramePr>
          <p:cNvPr id="17" name="Wykres 16"/>
          <p:cNvGraphicFramePr/>
          <p:nvPr/>
        </p:nvGraphicFramePr>
        <p:xfrm>
          <a:off x="539552" y="908721"/>
          <a:ext cx="799288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1"/>
            <a:ext cx="8136904" cy="5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-252536" y="0"/>
            <a:ext cx="95770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Liczba gatunków ptaków (średnia, 95%CI, zakres) w grupach gniazdowych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w  powierzchniowych zadrzewieniach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i „rodzimych” </a:t>
            </a:r>
            <a:endParaRPr lang="pl-PL" sz="2400" dirty="0">
              <a:latin typeface="Calibri" pitchFamily="34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71600" y="1124744"/>
            <a:ext cx="2014532" cy="1737720"/>
            <a:chOff x="971600" y="1124744"/>
            <a:chExt cx="2014532" cy="1737720"/>
          </a:xfrm>
        </p:grpSpPr>
        <p:sp>
          <p:nvSpPr>
            <p:cNvPr id="7" name="Prostokąt 6"/>
            <p:cNvSpPr/>
            <p:nvPr/>
          </p:nvSpPr>
          <p:spPr>
            <a:xfrm>
              <a:off x="971600" y="1196752"/>
              <a:ext cx="288032" cy="2880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2921" t="80845" r="84475" b="15236"/>
            <a:stretch>
              <a:fillRect/>
            </a:stretch>
          </p:blipFill>
          <p:spPr bwMode="auto">
            <a:xfrm>
              <a:off x="971600" y="1628800"/>
              <a:ext cx="288032" cy="288032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9" name="Prostokąt 8"/>
            <p:cNvSpPr/>
            <p:nvPr/>
          </p:nvSpPr>
          <p:spPr>
            <a:xfrm>
              <a:off x="971600" y="2060848"/>
              <a:ext cx="288032" cy="288032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971600" y="2492896"/>
              <a:ext cx="288032" cy="288032"/>
            </a:xfrm>
            <a:prstGeom prst="rect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ole tekstowe 10"/>
            <p:cNvSpPr txBox="1"/>
            <p:nvPr/>
          </p:nvSpPr>
          <p:spPr>
            <a:xfrm>
              <a:off x="1403648" y="1124744"/>
              <a:ext cx="1582484" cy="1737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pl-PL" sz="2000" dirty="0" smtClean="0"/>
                <a:t>Na ziemi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/>
                <a:t>Nisko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/>
                <a:t>Wysoko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/>
                <a:t>W dziuplach</a:t>
              </a:r>
              <a:endParaRPr lang="pl-PL" sz="2000" dirty="0"/>
            </a:p>
          </p:txBody>
        </p:sp>
      </p:grpSp>
      <p:sp>
        <p:nvSpPr>
          <p:cNvPr id="12" name="pole tekstowe 11"/>
          <p:cNvSpPr txBox="1"/>
          <p:nvPr/>
        </p:nvSpPr>
        <p:spPr>
          <a:xfrm rot="16200000">
            <a:off x="-1519002" y="3007188"/>
            <a:ext cx="3664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Liczba gatunków/zadrzewienie</a:t>
            </a:r>
            <a:endParaRPr lang="pl-PL" sz="2000" dirty="0"/>
          </a:p>
        </p:txBody>
      </p:sp>
      <p:sp>
        <p:nvSpPr>
          <p:cNvPr id="13" name="Elipsa 12"/>
          <p:cNvSpPr/>
          <p:nvPr/>
        </p:nvSpPr>
        <p:spPr>
          <a:xfrm>
            <a:off x="5292080" y="4725144"/>
            <a:ext cx="57606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6012160" y="3140968"/>
            <a:ext cx="576064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5" name="Grupa 14"/>
          <p:cNvGrpSpPr/>
          <p:nvPr/>
        </p:nvGrpSpPr>
        <p:grpSpPr>
          <a:xfrm rot="1604805">
            <a:off x="6464000" y="3806487"/>
            <a:ext cx="1800200" cy="515934"/>
            <a:chOff x="5580112" y="5145314"/>
            <a:chExt cx="1800200" cy="515934"/>
          </a:xfrm>
        </p:grpSpPr>
        <p:cxnSp>
          <p:nvCxnSpPr>
            <p:cNvPr id="16" name="Łącznik prosty ze strzałką 15"/>
            <p:cNvCxnSpPr/>
            <p:nvPr/>
          </p:nvCxnSpPr>
          <p:spPr>
            <a:xfrm flipV="1">
              <a:off x="5580112" y="5301208"/>
              <a:ext cx="1800200" cy="36004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ole tekstowe 16"/>
            <p:cNvSpPr txBox="1"/>
            <p:nvPr/>
          </p:nvSpPr>
          <p:spPr>
            <a:xfrm rot="20992200">
              <a:off x="5812253" y="5145314"/>
              <a:ext cx="7938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rgbClr val="FF0000"/>
                  </a:solidFill>
                </a:rPr>
                <a:t>P&lt;0,1</a:t>
              </a:r>
              <a:endParaRPr lang="pl-PL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3059832" y="836712"/>
            <a:ext cx="6084168" cy="55446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179388" y="0"/>
            <a:ext cx="8964612" cy="1556792"/>
          </a:xfrm>
        </p:spPr>
        <p:txBody>
          <a:bodyPr/>
          <a:lstStyle/>
          <a:p>
            <a:pPr algn="l"/>
            <a:r>
              <a:rPr lang="pl-PL" sz="2400" dirty="0" smtClean="0"/>
              <a:t>Różnorodność biologiczna jedną z najintensywniej eksplorowanych naukowo cech przyrody</a:t>
            </a:r>
            <a:br>
              <a:rPr lang="pl-PL" sz="2400" dirty="0" smtClean="0"/>
            </a:br>
            <a:endParaRPr lang="pl-PL" sz="2400" dirty="0" smtClean="0"/>
          </a:p>
        </p:txBody>
      </p:sp>
      <p:sp>
        <p:nvSpPr>
          <p:cNvPr id="9" name="pole tekstowe 8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251520" y="1268760"/>
            <a:ext cx="8703476" cy="5301208"/>
            <a:chOff x="251520" y="1268760"/>
            <a:chExt cx="8703476" cy="5301208"/>
          </a:xfrm>
        </p:grpSpPr>
        <p:pic>
          <p:nvPicPr>
            <p:cNvPr id="45064" name="Picture 8" descr="http://wwf.panda.org/_core/general.cfc?method=getOriginalImage&amp;uImgID=%26%2AR%5C%2C%20%2EK%3F%0A"/>
            <p:cNvPicPr>
              <a:picLocks noChangeAspect="1" noChangeArrowheads="1"/>
            </p:cNvPicPr>
            <p:nvPr/>
          </p:nvPicPr>
          <p:blipFill>
            <a:blip r:embed="rId3" cstate="print"/>
            <a:srcRect l="1506" t="30675" r="9417" b="20556"/>
            <a:stretch>
              <a:fillRect/>
            </a:stretch>
          </p:blipFill>
          <p:spPr bwMode="auto">
            <a:xfrm>
              <a:off x="251520" y="1268760"/>
              <a:ext cx="8703476" cy="5301208"/>
            </a:xfrm>
            <a:prstGeom prst="rect">
              <a:avLst/>
            </a:prstGeom>
            <a:noFill/>
          </p:spPr>
        </p:pic>
        <p:pic>
          <p:nvPicPr>
            <p:cNvPr id="4" name="Picture 8" descr="http://wwf.panda.org/_core/general.cfc?method=getOriginalImage&amp;uImgID=%26%2AR%5C%2C%20%2EK%3F%0A"/>
            <p:cNvPicPr>
              <a:picLocks noChangeAspect="1" noChangeArrowheads="1"/>
            </p:cNvPicPr>
            <p:nvPr/>
          </p:nvPicPr>
          <p:blipFill>
            <a:blip r:embed="rId3" cstate="print"/>
            <a:srcRect l="4859" t="14558" r="54171" b="79619"/>
            <a:stretch>
              <a:fillRect/>
            </a:stretch>
          </p:blipFill>
          <p:spPr bwMode="auto">
            <a:xfrm>
              <a:off x="4808556" y="1412776"/>
              <a:ext cx="3674874" cy="576064"/>
            </a:xfrm>
            <a:prstGeom prst="rect">
              <a:avLst/>
            </a:prstGeom>
            <a:noFill/>
          </p:spPr>
        </p:pic>
        <p:sp>
          <p:nvSpPr>
            <p:cNvPr id="10" name="Prostokąt 9"/>
            <p:cNvSpPr/>
            <p:nvPr/>
          </p:nvSpPr>
          <p:spPr>
            <a:xfrm>
              <a:off x="4788024" y="1916832"/>
              <a:ext cx="34805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dirty="0" smtClean="0">
                  <a:latin typeface="+mn-lt"/>
                </a:rPr>
                <a:t>http://www.livingplanetindex.org/</a:t>
              </a:r>
              <a:endParaRPr lang="pl-PL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294982" cy="551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Zagęszczenie ptaków (średnia, 95%CI, zakres) w grupach gniazdowych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w  powierzchniowych zadrzewieniach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i „rodzimych” </a:t>
            </a:r>
            <a:endParaRPr lang="pl-PL" sz="2400" dirty="0">
              <a:latin typeface="Calibri" pitchFamily="34" charset="0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971600" y="1124744"/>
            <a:ext cx="1892704" cy="1785104"/>
            <a:chOff x="971600" y="1124744"/>
            <a:chExt cx="1892704" cy="1785104"/>
          </a:xfrm>
        </p:grpSpPr>
        <p:sp>
          <p:nvSpPr>
            <p:cNvPr id="8" name="Prostokąt 7"/>
            <p:cNvSpPr/>
            <p:nvPr/>
          </p:nvSpPr>
          <p:spPr>
            <a:xfrm>
              <a:off x="971600" y="1196752"/>
              <a:ext cx="288032" cy="2880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12921" t="80845" r="84475" b="15236"/>
            <a:stretch>
              <a:fillRect/>
            </a:stretch>
          </p:blipFill>
          <p:spPr bwMode="auto">
            <a:xfrm>
              <a:off x="971600" y="1628800"/>
              <a:ext cx="288032" cy="288032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10" name="Prostokąt 9"/>
            <p:cNvSpPr/>
            <p:nvPr/>
          </p:nvSpPr>
          <p:spPr>
            <a:xfrm>
              <a:off x="971600" y="2060848"/>
              <a:ext cx="288032" cy="288032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971600" y="2492896"/>
              <a:ext cx="288032" cy="288032"/>
            </a:xfrm>
            <a:prstGeom prst="rect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1403648" y="1124744"/>
              <a:ext cx="1460656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pl-PL" sz="2000" dirty="0" smtClean="0">
                  <a:latin typeface="+mn-lt"/>
                </a:rPr>
                <a:t>Na ziemi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>
                  <a:latin typeface="+mn-lt"/>
                </a:rPr>
                <a:t>Nisko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>
                  <a:latin typeface="+mn-lt"/>
                </a:rPr>
                <a:t>Wysoko</a:t>
              </a:r>
            </a:p>
            <a:p>
              <a:pPr>
                <a:lnSpc>
                  <a:spcPts val="3300"/>
                </a:lnSpc>
              </a:pPr>
              <a:r>
                <a:rPr lang="pl-PL" sz="2000" dirty="0" smtClean="0">
                  <a:latin typeface="+mn-lt"/>
                </a:rPr>
                <a:t>W dziuplach</a:t>
              </a:r>
              <a:endParaRPr lang="pl-PL" sz="2000" dirty="0">
                <a:latin typeface="+mn-lt"/>
              </a:endParaRPr>
            </a:p>
          </p:txBody>
        </p:sp>
      </p:grpSp>
      <p:sp>
        <p:nvSpPr>
          <p:cNvPr id="15" name="pole tekstowe 14"/>
          <p:cNvSpPr txBox="1"/>
          <p:nvPr/>
        </p:nvSpPr>
        <p:spPr>
          <a:xfrm rot="16200000">
            <a:off x="-206146" y="3007188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pary/ha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5292080" y="5013176"/>
            <a:ext cx="57606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8" name="Grupa 27"/>
          <p:cNvGrpSpPr/>
          <p:nvPr/>
        </p:nvGrpSpPr>
        <p:grpSpPr>
          <a:xfrm>
            <a:off x="5580112" y="5301208"/>
            <a:ext cx="1800200" cy="519546"/>
            <a:chOff x="5580112" y="5301208"/>
            <a:chExt cx="1800200" cy="519546"/>
          </a:xfrm>
        </p:grpSpPr>
        <p:cxnSp>
          <p:nvCxnSpPr>
            <p:cNvPr id="23" name="Łącznik prosty ze strzałką 22"/>
            <p:cNvCxnSpPr/>
            <p:nvPr/>
          </p:nvCxnSpPr>
          <p:spPr>
            <a:xfrm flipV="1">
              <a:off x="5580112" y="5301208"/>
              <a:ext cx="1800200" cy="36004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ole tekstowe 24"/>
            <p:cNvSpPr txBox="1"/>
            <p:nvPr/>
          </p:nvSpPr>
          <p:spPr>
            <a:xfrm rot="20992200">
              <a:off x="6253476" y="5451422"/>
              <a:ext cx="922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rgbClr val="FF0000"/>
                  </a:solidFill>
                </a:rPr>
                <a:t>P&lt;0,05</a:t>
              </a:r>
              <a:endParaRPr lang="pl-PL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pole tekstowe 18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/>
        </p:nvGraphicFramePr>
        <p:xfrm>
          <a:off x="395536" y="2132856"/>
          <a:ext cx="7848872" cy="345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3707904" y="1556792"/>
            <a:ext cx="3456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Zmiany długoterminowe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0" y="980728"/>
          <a:ext cx="4558812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Wykres 3"/>
          <p:cNvGraphicFramePr/>
          <p:nvPr/>
        </p:nvGraphicFramePr>
        <p:xfrm>
          <a:off x="4499992" y="980728"/>
          <a:ext cx="4644008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1259632" y="45091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0,82 0,41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131840" y="45091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0,92 0,55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796136" y="45091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0,83 0,63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673627" y="45183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1,08 1,06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9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Średnia liczba gatunków i liczba par ptaków w  powierzchniowych zadrzewieniach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(n=3) i „rodzimych” (n=3)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w latach 1960-tych, 1990-tych i na przełomie wieków XX i XXI</a:t>
            </a:r>
            <a:endParaRPr lang="pl-PL" sz="2400" dirty="0">
              <a:latin typeface="Calibri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163423" y="6237312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1964-1966 – wg Gromadzkiego 1970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4499992" y="1124744"/>
            <a:ext cx="4644008" cy="5184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0" y="1052736"/>
          <a:ext cx="4601145" cy="580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/>
          <p:nvPr/>
        </p:nvGraphicFramePr>
        <p:xfrm>
          <a:off x="4585189" y="1009934"/>
          <a:ext cx="4558811" cy="5848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1313128" y="45091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0,60 0,55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131840" y="45091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0,63 0,52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868144" y="4518320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0,88 0,79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673627" y="4518320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latin typeface="Arial Narrow" pitchFamily="34" charset="0"/>
              </a:rPr>
              <a:t>1,05  0,76</a:t>
            </a:r>
            <a:endParaRPr lang="pl-PL" sz="2400" dirty="0">
              <a:latin typeface="Arial Narrow" pitchFamily="34" charset="0"/>
            </a:endParaRPr>
          </a:p>
        </p:txBody>
      </p:sp>
      <p:sp>
        <p:nvSpPr>
          <p:cNvPr id="8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Średnia liczba gatunków i liczba par ptaków w  powierzchniowych zadrzewieniach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(n=4) i „rodzimych” (n=6)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w latach 1960-tych, 1990-tych i na przełomie wieków XX i XXI</a:t>
            </a:r>
            <a:endParaRPr lang="pl-PL" sz="2400" dirty="0">
              <a:latin typeface="Calibri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499992" y="1124744"/>
            <a:ext cx="4644008" cy="5184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/>
              <a:t>Podsumowanie</a:t>
            </a:r>
            <a:endParaRPr lang="pl-PL" dirty="0"/>
          </a:p>
        </p:txBody>
      </p:sp>
      <p:sp>
        <p:nvSpPr>
          <p:cNvPr id="26627" name="Symbol zastępczy zawartości 2"/>
          <p:cNvSpPr>
            <a:spLocks noGrp="1"/>
          </p:cNvSpPr>
          <p:nvPr>
            <p:ph idx="1"/>
          </p:nvPr>
        </p:nvSpPr>
        <p:spPr>
          <a:xfrm>
            <a:off x="863600" y="620713"/>
            <a:ext cx="8280400" cy="6237287"/>
          </a:xfrm>
        </p:spPr>
        <p:txBody>
          <a:bodyPr/>
          <a:lstStyle/>
          <a:p>
            <a:r>
              <a:rPr lang="pl-PL" sz="2200" smtClean="0"/>
              <a:t>W PK im. gen. Chłapowskiego robinia występuje licznie, co najmniej od około 200 lat (w nowych zadrzewieniach robinii brak)</a:t>
            </a:r>
          </a:p>
          <a:p>
            <a:r>
              <a:rPr lang="pl-PL" sz="2200" smtClean="0"/>
              <a:t>PKDCh jest terenem „modelowym” do badań nad znaczeniem robinii dla biocenoz i krajobrazu (ze względu na różnorodność, trwałość, dobry stan rozpoznania środowiska i biocenoz)</a:t>
            </a:r>
          </a:p>
          <a:p>
            <a:r>
              <a:rPr lang="pl-PL" sz="2200" smtClean="0"/>
              <a:t>Wiemy nieco o: roślinach, owadach, pająkach, ptakach i grzybach</a:t>
            </a:r>
          </a:p>
          <a:p>
            <a:r>
              <a:rPr lang="pl-PL" sz="2200" smtClean="0"/>
              <a:t>Zebrane dane można traktować jako wstępne (z wyjątkiem ptaków)</a:t>
            </a:r>
          </a:p>
          <a:p>
            <a:r>
              <a:rPr lang="pl-PL" sz="2200" smtClean="0"/>
              <a:t>Wyniki są niejednoznaczne i w niektórych aspektach intrygujące, wykazując znaczną i pozytywną rolę drzewostanów robiniowych dla zachowania różnorodności biologicznej.</a:t>
            </a:r>
          </a:p>
          <a:p>
            <a:r>
              <a:rPr lang="pl-PL" sz="2200" smtClean="0"/>
              <a:t>Wobec powyższego i uwarunkowań prawnych (robinia – jako gatunek  „non grata”) rysuje się potrzeba przeprowadzenia szeroko-zakrojonych badań, których wynikiem byłby nie tylko wzrost wiedzy o biocenozach robiniowych, ale także pogłębienie zrozumienia mechanizmów oddziaływania gatunków obcych na rodzime ekosystemy.</a:t>
            </a:r>
          </a:p>
          <a:p>
            <a:pPr>
              <a:buFont typeface="Arial" charset="0"/>
              <a:buNone/>
            </a:pPr>
            <a:endParaRPr lang="pl-PL" sz="2200" smtClean="0"/>
          </a:p>
        </p:txBody>
      </p:sp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692696"/>
            <a:ext cx="8064897" cy="602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dirty="0" smtClean="0">
                <a:latin typeface="Calibri" pitchFamily="34" charset="0"/>
              </a:rPr>
              <a:t>Porównanie (mediana i IQR) struktury powierzchniowych zadrzewień </a:t>
            </a:r>
          </a:p>
          <a:p>
            <a:pPr algn="ctr"/>
            <a:r>
              <a:rPr lang="pl-PL" sz="2400" dirty="0" smtClean="0">
                <a:latin typeface="Calibri" pitchFamily="34" charset="0"/>
              </a:rPr>
              <a:t>„rodzimych” i </a:t>
            </a:r>
            <a:r>
              <a:rPr lang="pl-PL" sz="2400" dirty="0" err="1" smtClean="0">
                <a:latin typeface="Calibri" pitchFamily="34" charset="0"/>
              </a:rPr>
              <a:t>robiniowych</a:t>
            </a:r>
            <a:r>
              <a:rPr lang="pl-PL" sz="2400" dirty="0" smtClean="0">
                <a:latin typeface="Calibri" pitchFamily="34" charset="0"/>
              </a:rPr>
              <a:t> (1)</a:t>
            </a:r>
            <a:endParaRPr lang="pl-PL" sz="2400" dirty="0">
              <a:latin typeface="Calibri" pitchFamily="34" charset="0"/>
            </a:endParaRPr>
          </a:p>
        </p:txBody>
      </p:sp>
      <p:cxnSp>
        <p:nvCxnSpPr>
          <p:cNvPr id="8" name="Łącznik prosty 7"/>
          <p:cNvCxnSpPr/>
          <p:nvPr/>
        </p:nvCxnSpPr>
        <p:spPr>
          <a:xfrm>
            <a:off x="4644008" y="908720"/>
            <a:ext cx="0" cy="50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/>
          <p:nvPr/>
        </p:nvGraphicFramePr>
        <p:xfrm>
          <a:off x="4211960" y="776493"/>
          <a:ext cx="4836506" cy="5472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/>
        </p:nvGraphicFramePr>
        <p:xfrm>
          <a:off x="179512" y="836712"/>
          <a:ext cx="446449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1403648" y="188640"/>
            <a:ext cx="6912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Zmiany liczebności (%) ptaków i motyli w Europie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4716016" y="836712"/>
            <a:ext cx="4427984" cy="55446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3203848" y="548680"/>
            <a:ext cx="286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http://www.eea.europa.eu/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/>
          <p:cNvGraphicFramePr/>
          <p:nvPr/>
        </p:nvGraphicFramePr>
        <p:xfrm>
          <a:off x="179512" y="1484784"/>
          <a:ext cx="842493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359024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Zmiany liczebności ptaków krajobrazu rolniczego </a:t>
            </a:r>
          </a:p>
          <a:p>
            <a:pPr algn="ctr"/>
            <a:r>
              <a:rPr lang="pl-PL" sz="2400" dirty="0" smtClean="0"/>
              <a:t>(</a:t>
            </a:r>
            <a:r>
              <a:rPr lang="pl-PL" sz="2400" i="1" dirty="0" err="1" smtClean="0"/>
              <a:t>Farmland</a:t>
            </a:r>
            <a:r>
              <a:rPr lang="pl-PL" sz="2400" i="1" dirty="0" smtClean="0"/>
              <a:t> Bird </a:t>
            </a:r>
            <a:r>
              <a:rPr lang="pl-PL" sz="2400" i="1" dirty="0" err="1" smtClean="0"/>
              <a:t>Index</a:t>
            </a:r>
            <a:r>
              <a:rPr lang="pl-PL" sz="2400" dirty="0" smtClean="0"/>
              <a:t>) w Polsce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771800" y="1052736"/>
            <a:ext cx="3771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http://monitoringptakow.gios.gov.pl/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0" y="476672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179512" y="188640"/>
            <a:ext cx="8690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latin typeface="+mn-lt"/>
              </a:rPr>
              <a:t>Obce, inwazyjne gatunki – jeden z negatywnych czynników</a:t>
            </a:r>
            <a:endParaRPr lang="pl-PL" sz="2800" dirty="0">
              <a:latin typeface="+mn-lt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1115616" y="4581128"/>
            <a:ext cx="6804248" cy="187220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/>
              <a:t>wiązanie azotu z powietrza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allelopatia</a:t>
            </a: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łatwość wegetatywnego rozmnażania się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masowość </a:t>
            </a:r>
            <a:r>
              <a:rPr lang="pl-PL" sz="2400" dirty="0" smtClean="0"/>
              <a:t>kwitnienia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611560" y="3933056"/>
            <a:ext cx="68987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400" dirty="0" smtClean="0">
                <a:latin typeface="+mn-lt"/>
              </a:rPr>
              <a:t>Robinia akacjowa – wśród najniebezpieczniejszych </a:t>
            </a:r>
            <a:r>
              <a:rPr lang="pl-PL" sz="2400" i="1" dirty="0" smtClean="0">
                <a:latin typeface="+mn-lt"/>
              </a:rPr>
              <a:t>IAS</a:t>
            </a:r>
            <a:endParaRPr lang="pl-PL" sz="24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460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algn="l"/>
            <a:r>
              <a:rPr lang="pl-PL" sz="2800" dirty="0" smtClean="0"/>
              <a:t>Występowanie robinii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395288" y="1125538"/>
            <a:ext cx="8229600" cy="4525962"/>
          </a:xfrm>
        </p:spPr>
        <p:txBody>
          <a:bodyPr/>
          <a:lstStyle/>
          <a:p>
            <a:r>
              <a:rPr lang="pl-PL" sz="2400" b="1" dirty="0" smtClean="0">
                <a:solidFill>
                  <a:schemeClr val="accent2"/>
                </a:solidFill>
              </a:rPr>
              <a:t>Europa</a:t>
            </a:r>
            <a:r>
              <a:rPr lang="pl-PL" sz="2400" dirty="0" smtClean="0"/>
              <a:t>: </a:t>
            </a:r>
          </a:p>
          <a:p>
            <a:pPr lvl="1"/>
            <a:r>
              <a:rPr lang="pl-PL" sz="2400" dirty="0" smtClean="0"/>
              <a:t>41 krajów, </a:t>
            </a:r>
          </a:p>
          <a:p>
            <a:pPr lvl="1"/>
            <a:r>
              <a:rPr lang="pl-PL" sz="2400" dirty="0" smtClean="0"/>
              <a:t>4 zespoły (</a:t>
            </a:r>
            <a:r>
              <a:rPr lang="pl-PL" sz="2400" i="1" dirty="0" err="1" smtClean="0"/>
              <a:t>Chelidonio-Robinietum</a:t>
            </a:r>
            <a:r>
              <a:rPr lang="pl-PL" sz="2400" dirty="0" smtClean="0"/>
              <a:t>, </a:t>
            </a:r>
            <a:r>
              <a:rPr lang="pl-PL" sz="2400" i="1" dirty="0" err="1" smtClean="0"/>
              <a:t>Poo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nemoralis-Robinietum</a:t>
            </a:r>
            <a:r>
              <a:rPr lang="pl-PL" sz="2400" dirty="0" smtClean="0"/>
              <a:t>, </a:t>
            </a:r>
            <a:r>
              <a:rPr lang="pl-PL" sz="2400" i="1" dirty="0" err="1" smtClean="0"/>
              <a:t>Arrhenathero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elatioris</a:t>
            </a:r>
            <a:r>
              <a:rPr lang="pl-PL" sz="2400" dirty="0" err="1" smtClean="0"/>
              <a:t>-</a:t>
            </a:r>
            <a:r>
              <a:rPr lang="pl-PL" sz="2400" i="1" dirty="0" err="1" smtClean="0"/>
              <a:t>Robinietum</a:t>
            </a:r>
            <a:r>
              <a:rPr lang="pl-PL" sz="2400" dirty="0" smtClean="0"/>
              <a:t> i </a:t>
            </a:r>
            <a:r>
              <a:rPr lang="pl-PL" sz="2400" i="1" dirty="0" err="1" smtClean="0"/>
              <a:t>Melico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transsilvanicae-Robinietum</a:t>
            </a:r>
            <a:r>
              <a:rPr lang="pl-PL" sz="2400" dirty="0" smtClean="0"/>
              <a:t>)</a:t>
            </a:r>
            <a:r>
              <a:rPr lang="pl-PL" sz="2400" i="1" dirty="0" smtClean="0"/>
              <a:t/>
            </a:r>
            <a:br>
              <a:rPr lang="pl-PL" sz="2400" i="1" dirty="0" smtClean="0"/>
            </a:br>
            <a:endParaRPr lang="pl-PL" sz="2400" dirty="0" smtClean="0"/>
          </a:p>
          <a:p>
            <a:r>
              <a:rPr lang="pl-PL" sz="2400" b="1" dirty="0" smtClean="0">
                <a:solidFill>
                  <a:schemeClr val="accent2"/>
                </a:solidFill>
              </a:rPr>
              <a:t>Polska: </a:t>
            </a:r>
          </a:p>
          <a:p>
            <a:pPr lvl="1"/>
            <a:r>
              <a:rPr lang="pl-PL" sz="2400" b="1" dirty="0" smtClean="0"/>
              <a:t>w prawie 100% nadleśnictw, </a:t>
            </a:r>
          </a:p>
          <a:p>
            <a:pPr lvl="1"/>
            <a:r>
              <a:rPr lang="pl-PL" sz="2400" b="1" dirty="0" smtClean="0"/>
              <a:t>pospolita w krajobrazie rolniczym</a:t>
            </a:r>
            <a:endParaRPr lang="pl-PL" sz="2400" dirty="0" smtClean="0"/>
          </a:p>
        </p:txBody>
      </p:sp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-200025"/>
            <a:ext cx="9936981" cy="6917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755650" y="188913"/>
            <a:ext cx="6911975" cy="719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211043" y="-120049"/>
            <a:ext cx="83566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rgbClr val="006600"/>
                </a:solidFill>
                <a:latin typeface="+mn-lt"/>
                <a:cs typeface="+mn-cs"/>
              </a:rPr>
              <a:t>Robinia w okolicach </a:t>
            </a:r>
            <a:r>
              <a:rPr lang="pl-PL" sz="2800" b="1" dirty="0" err="1">
                <a:solidFill>
                  <a:srgbClr val="006600"/>
                </a:solidFill>
                <a:latin typeface="+mn-lt"/>
                <a:cs typeface="+mn-cs"/>
              </a:rPr>
              <a:t>Turwi</a:t>
            </a:r>
            <a:r>
              <a:rPr lang="pl-PL" sz="2800" b="1" dirty="0">
                <a:solidFill>
                  <a:srgbClr val="006600"/>
                </a:solidFill>
                <a:latin typeface="+mn-lt"/>
                <a:cs typeface="+mn-cs"/>
              </a:rPr>
              <a:t> (PK im. gen. Chłapowskiego)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76250"/>
            <a:ext cx="4105275" cy="625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pole tekstowe 2"/>
          <p:cNvSpPr txBox="1">
            <a:spLocks noChangeArrowheads="1"/>
          </p:cNvSpPr>
          <p:nvPr/>
        </p:nvSpPr>
        <p:spPr bwMode="auto">
          <a:xfrm>
            <a:off x="4859338" y="260350"/>
            <a:ext cx="36004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6600"/>
                </a:solidFill>
                <a:latin typeface="Calibri" pitchFamily="34" charset="0"/>
              </a:rPr>
              <a:t>Dlaczego w okolicach Turwi robinii jest tak dużo?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4437063"/>
            <a:ext cx="5535612" cy="2085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88900" dist="88900" dir="2700000" algn="tl" rotWithShape="0">
              <a:prstClr val="black">
                <a:alpha val="81000"/>
              </a:prstClr>
            </a:outerShdw>
          </a:effectLst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1341438"/>
            <a:ext cx="21447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6443663" y="5373688"/>
            <a:ext cx="792162" cy="358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9147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5724128" y="1916832"/>
            <a:ext cx="288032" cy="288032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2555776" y="6093296"/>
            <a:ext cx="576064" cy="57606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1115616" y="404664"/>
            <a:ext cx="139978" cy="13997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/>
          <p:cNvSpPr/>
          <p:nvPr/>
        </p:nvSpPr>
        <p:spPr>
          <a:xfrm>
            <a:off x="7668344" y="908720"/>
            <a:ext cx="144285" cy="14428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/>
          <p:cNvSpPr/>
          <p:nvPr/>
        </p:nvSpPr>
        <p:spPr>
          <a:xfrm>
            <a:off x="8028384" y="1196752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5220072" y="1052736"/>
            <a:ext cx="134619" cy="13461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899592" y="3573016"/>
            <a:ext cx="432048" cy="43204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2"/>
          <p:cNvSpPr txBox="1">
            <a:spLocks/>
          </p:cNvSpPr>
          <p:nvPr/>
        </p:nvSpPr>
        <p:spPr>
          <a:xfrm>
            <a:off x="1979712" y="2996952"/>
            <a:ext cx="4968552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b="1" noProof="0" dirty="0" smtClean="0">
                <a:latin typeface="+mn-lt"/>
              </a:rPr>
              <a:t>Około 200 lat obecności robinii</a:t>
            </a:r>
            <a:r>
              <a:rPr lang="pl-PL" sz="2800" b="1" dirty="0" smtClean="0">
                <a:latin typeface="+mn-lt"/>
              </a:rPr>
              <a:t> w okolicach Turwi</a:t>
            </a:r>
            <a:endParaRPr kumimoji="0" lang="pl-PL" sz="28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unikatowy teren </a:t>
            </a:r>
            <a:r>
              <a:rPr kumimoji="0" lang="pl-PL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badawczy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b="1" dirty="0" smtClean="0">
                <a:latin typeface="+mn-lt"/>
                <a:cs typeface="+mn-cs"/>
              </a:rPr>
              <a:t> </a:t>
            </a:r>
            <a:r>
              <a:rPr lang="pl-PL" sz="2800" b="1" dirty="0" smtClean="0">
                <a:latin typeface="+mn-lt"/>
                <a:cs typeface="+mn-cs"/>
              </a:rPr>
              <a:t>badania od lat 1950-tych</a:t>
            </a:r>
            <a:endParaRPr kumimoji="0" lang="pl-PL" sz="28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7308304" y="1340768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4788024" y="5301208"/>
            <a:ext cx="576064" cy="57606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3491880" y="620688"/>
            <a:ext cx="138424" cy="1384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>
            <a:off x="0" y="6611779"/>
            <a:ext cx="9144000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Krzysztof Kujawa, Instytut Środowiska Rolniczego i Leśnego PAN (Konferencja ID PAN, Poznań X 2016)</a:t>
            </a:r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3289</TotalTime>
  <Words>1064</Words>
  <Application>Microsoft Office PowerPoint</Application>
  <PresentationFormat>Pokaz na ekranie (4:3)</PresentationFormat>
  <Paragraphs>157</Paragraphs>
  <Slides>25</Slides>
  <Notes>2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7" baseType="lpstr">
      <vt:lpstr>Motyw pakietu Office</vt:lpstr>
      <vt:lpstr>Wykres</vt:lpstr>
      <vt:lpstr>Slajd 1</vt:lpstr>
      <vt:lpstr>Różnorodność biologiczna jedną z najintensywniej eksplorowanych naukowo cech przyrody </vt:lpstr>
      <vt:lpstr>Slajd 3</vt:lpstr>
      <vt:lpstr>Slajd 4</vt:lpstr>
      <vt:lpstr>Slajd 5</vt:lpstr>
      <vt:lpstr>Występowanie robinii</vt:lpstr>
      <vt:lpstr>Slajd 7</vt:lpstr>
      <vt:lpstr>Slajd 8</vt:lpstr>
      <vt:lpstr>Slajd 9</vt:lpstr>
      <vt:lpstr>Slajd 10</vt:lpstr>
      <vt:lpstr>Porównanie struktury  zadrzewień robiniowych i „rodzimych”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Podsumowanie</vt:lpstr>
      <vt:lpstr>Slajd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KK</dc:creator>
  <cp:lastModifiedBy>Krzysztof Kujawa</cp:lastModifiedBy>
  <cp:revision>111</cp:revision>
  <dcterms:created xsi:type="dcterms:W3CDTF">2013-10-26T15:54:57Z</dcterms:created>
  <dcterms:modified xsi:type="dcterms:W3CDTF">2016-10-14T08:00:07Z</dcterms:modified>
</cp:coreProperties>
</file>