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diagrams/layout1.xml" ContentType="application/vnd.openxmlformats-officedocument.drawingml.diagramLayout+xml"/>
  <Override PartName="/ppt/charts/chart3.xml" ContentType="application/vnd.openxmlformats-officedocument.drawingml.chart+xml"/>
  <Override PartName="/ppt/notesSlides/notesSlide7.xml" ContentType="application/vnd.openxmlformats-officedocument.presentationml.notesSlide+xml"/>
  <Override PartName="/ppt/slides/slide77.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s/slide79.xml" ContentType="application/vnd.openxmlformats-officedocument.presentationml.slide+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rawings/drawing1.xml" ContentType="application/vnd.openxmlformats-officedocument.drawingml.chartshape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charts/chart2.xml" ContentType="application/vnd.openxmlformats-officedocument.drawingml.chart+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20" r:id="rId3"/>
    <p:sldMasterId id="2147483732" r:id="rId4"/>
    <p:sldMasterId id="2147483816" r:id="rId5"/>
    <p:sldMasterId id="2147483828" r:id="rId6"/>
    <p:sldMasterId id="2147483840" r:id="rId7"/>
    <p:sldMasterId id="2147483852" r:id="rId8"/>
    <p:sldMasterId id="2147483867" r:id="rId9"/>
    <p:sldMasterId id="2147483879" r:id="rId10"/>
  </p:sldMasterIdLst>
  <p:notesMasterIdLst>
    <p:notesMasterId r:id="rId97"/>
  </p:notesMasterIdLst>
  <p:sldIdLst>
    <p:sldId id="256" r:id="rId11"/>
    <p:sldId id="433" r:id="rId12"/>
    <p:sldId id="434" r:id="rId13"/>
    <p:sldId id="257" r:id="rId14"/>
    <p:sldId id="310" r:id="rId15"/>
    <p:sldId id="367" r:id="rId16"/>
    <p:sldId id="435" r:id="rId17"/>
    <p:sldId id="262" r:id="rId18"/>
    <p:sldId id="259" r:id="rId19"/>
    <p:sldId id="366" r:id="rId20"/>
    <p:sldId id="260" r:id="rId21"/>
    <p:sldId id="369" r:id="rId22"/>
    <p:sldId id="437" r:id="rId23"/>
    <p:sldId id="269" r:id="rId24"/>
    <p:sldId id="270" r:id="rId25"/>
    <p:sldId id="271" r:id="rId26"/>
    <p:sldId id="373" r:id="rId27"/>
    <p:sldId id="438" r:id="rId28"/>
    <p:sldId id="375" r:id="rId29"/>
    <p:sldId id="378" r:id="rId30"/>
    <p:sldId id="376" r:id="rId31"/>
    <p:sldId id="377" r:id="rId32"/>
    <p:sldId id="405" r:id="rId33"/>
    <p:sldId id="406" r:id="rId34"/>
    <p:sldId id="407" r:id="rId35"/>
    <p:sldId id="424" r:id="rId36"/>
    <p:sldId id="425" r:id="rId37"/>
    <p:sldId id="400" r:id="rId38"/>
    <p:sldId id="401" r:id="rId39"/>
    <p:sldId id="384" r:id="rId40"/>
    <p:sldId id="426" r:id="rId41"/>
    <p:sldId id="427" r:id="rId42"/>
    <p:sldId id="404" r:id="rId43"/>
    <p:sldId id="439" r:id="rId44"/>
    <p:sldId id="374" r:id="rId45"/>
    <p:sldId id="408" r:id="rId46"/>
    <p:sldId id="409" r:id="rId47"/>
    <p:sldId id="410" r:id="rId48"/>
    <p:sldId id="274" r:id="rId49"/>
    <p:sldId id="448" r:id="rId50"/>
    <p:sldId id="317" r:id="rId51"/>
    <p:sldId id="318" r:id="rId52"/>
    <p:sldId id="417" r:id="rId53"/>
    <p:sldId id="416" r:id="rId54"/>
    <p:sldId id="413" r:id="rId55"/>
    <p:sldId id="440" r:id="rId56"/>
    <p:sldId id="311" r:id="rId57"/>
    <p:sldId id="313" r:id="rId58"/>
    <p:sldId id="418" r:id="rId59"/>
    <p:sldId id="419" r:id="rId60"/>
    <p:sldId id="444" r:id="rId61"/>
    <p:sldId id="316" r:id="rId62"/>
    <p:sldId id="321" r:id="rId63"/>
    <p:sldId id="322" r:id="rId64"/>
    <p:sldId id="420" r:id="rId65"/>
    <p:sldId id="323" r:id="rId66"/>
    <p:sldId id="445" r:id="rId67"/>
    <p:sldId id="449" r:id="rId68"/>
    <p:sldId id="441" r:id="rId69"/>
    <p:sldId id="422" r:id="rId70"/>
    <p:sldId id="421" r:id="rId71"/>
    <p:sldId id="423" r:id="rId72"/>
    <p:sldId id="428" r:id="rId73"/>
    <p:sldId id="429" r:id="rId74"/>
    <p:sldId id="446" r:id="rId75"/>
    <p:sldId id="443" r:id="rId76"/>
    <p:sldId id="352" r:id="rId77"/>
    <p:sldId id="431" r:id="rId78"/>
    <p:sldId id="344" r:id="rId79"/>
    <p:sldId id="430" r:id="rId80"/>
    <p:sldId id="432" r:id="rId81"/>
    <p:sldId id="347" r:id="rId82"/>
    <p:sldId id="346" r:id="rId83"/>
    <p:sldId id="351" r:id="rId84"/>
    <p:sldId id="442" r:id="rId85"/>
    <p:sldId id="447" r:id="rId86"/>
    <p:sldId id="340" r:id="rId87"/>
    <p:sldId id="338" r:id="rId88"/>
    <p:sldId id="339" r:id="rId89"/>
    <p:sldId id="325" r:id="rId90"/>
    <p:sldId id="451" r:id="rId91"/>
    <p:sldId id="343" r:id="rId92"/>
    <p:sldId id="452" r:id="rId93"/>
    <p:sldId id="453" r:id="rId94"/>
    <p:sldId id="454" r:id="rId95"/>
    <p:sldId id="455" r:id="rId96"/>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FF99"/>
    <a:srgbClr val="378937"/>
    <a:srgbClr val="1F1F1F"/>
    <a:srgbClr val="CCFF99"/>
    <a:srgbClr val="000A1E"/>
    <a:srgbClr val="D4F9FA"/>
    <a:srgbClr val="001800"/>
    <a:srgbClr val="003300"/>
    <a:srgbClr val="CC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3" autoAdjust="0"/>
    <p:restoredTop sz="94660"/>
  </p:normalViewPr>
  <p:slideViewPr>
    <p:cSldViewPr>
      <p:cViewPr>
        <p:scale>
          <a:sx n="60" d="100"/>
          <a:sy n="60" d="100"/>
        </p:scale>
        <p:origin x="-1446" y="-2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slide" Target="slides/slide66.xml"/><Relationship Id="rId84" Type="http://schemas.openxmlformats.org/officeDocument/2006/relationships/slide" Target="slides/slide74.xml"/><Relationship Id="rId89" Type="http://schemas.openxmlformats.org/officeDocument/2006/relationships/slide" Target="slides/slide79.xml"/><Relationship Id="rId9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slide" Target="slides/slide69.xml"/><Relationship Id="rId87" Type="http://schemas.openxmlformats.org/officeDocument/2006/relationships/slide" Target="slides/slide77.xml"/><Relationship Id="rId5" Type="http://schemas.openxmlformats.org/officeDocument/2006/relationships/slideMaster" Target="slideMasters/slideMaster5.xml"/><Relationship Id="rId61" Type="http://schemas.openxmlformats.org/officeDocument/2006/relationships/slide" Target="slides/slide51.xml"/><Relationship Id="rId82" Type="http://schemas.openxmlformats.org/officeDocument/2006/relationships/slide" Target="slides/slide72.xml"/><Relationship Id="rId90" Type="http://schemas.openxmlformats.org/officeDocument/2006/relationships/slide" Target="slides/slide80.xml"/><Relationship Id="rId95" Type="http://schemas.openxmlformats.org/officeDocument/2006/relationships/slide" Target="slides/slide85.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100"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93" Type="http://schemas.openxmlformats.org/officeDocument/2006/relationships/slide" Target="slides/slide83.xml"/><Relationship Id="rId98"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oleObject" Target="Zeszyt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Krzysztof%20Kujawa\Downloads\API_IP.PAT.RESD_DS2_en_excel_v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Moje%20dokumenty_KK\Praca\Konferencje\Wroc&#322;aw_2017_UMED\IGBPGreatAccelerationdatacollec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l-PL"/>
  <c:chart>
    <c:title>
      <c:tx>
        <c:rich>
          <a:bodyPr/>
          <a:lstStyle/>
          <a:p>
            <a:pPr>
              <a:defRPr/>
            </a:pPr>
            <a:r>
              <a:rPr lang="en-US"/>
              <a:t>Liczba publikacji</a:t>
            </a:r>
            <a:r>
              <a:rPr lang="pl-PL"/>
              <a:t> o</a:t>
            </a:r>
            <a:r>
              <a:rPr lang="pl-PL" baseline="0"/>
              <a:t> antropocenie wg Web of Science (VI 2017)</a:t>
            </a:r>
            <a:r>
              <a:rPr lang="pl-PL"/>
              <a:t> </a:t>
            </a:r>
            <a:endParaRPr lang="en-US"/>
          </a:p>
        </c:rich>
      </c:tx>
    </c:title>
    <c:plotArea>
      <c:layout/>
      <c:barChart>
        <c:barDir val="col"/>
        <c:grouping val="clustered"/>
        <c:ser>
          <c:idx val="0"/>
          <c:order val="0"/>
          <c:tx>
            <c:v>Liczba publikacji</c:v>
          </c:tx>
          <c:spPr>
            <a:solidFill>
              <a:srgbClr val="C00000"/>
            </a:solidFill>
          </c:spPr>
          <c:cat>
            <c:numRef>
              <c:f>Arkusz1!$B$1:$B$10</c:f>
              <c:numCache>
                <c:formatCode>General</c:formatCode>
                <c:ptCount val="10"/>
                <c:pt idx="0">
                  <c:v>2008</c:v>
                </c:pt>
                <c:pt idx="1">
                  <c:v>2009</c:v>
                </c:pt>
                <c:pt idx="2">
                  <c:v>2010</c:v>
                </c:pt>
                <c:pt idx="3">
                  <c:v>2011</c:v>
                </c:pt>
                <c:pt idx="4">
                  <c:v>2012</c:v>
                </c:pt>
                <c:pt idx="5">
                  <c:v>2013</c:v>
                </c:pt>
                <c:pt idx="6">
                  <c:v>2014</c:v>
                </c:pt>
                <c:pt idx="7">
                  <c:v>2015</c:v>
                </c:pt>
                <c:pt idx="8">
                  <c:v>2016</c:v>
                </c:pt>
                <c:pt idx="9">
                  <c:v>2017</c:v>
                </c:pt>
              </c:numCache>
            </c:numRef>
          </c:cat>
          <c:val>
            <c:numRef>
              <c:f>Arkusz1!$C$1:$C$10</c:f>
              <c:numCache>
                <c:formatCode>0.00</c:formatCode>
                <c:ptCount val="10"/>
                <c:pt idx="0">
                  <c:v>18</c:v>
                </c:pt>
                <c:pt idx="1">
                  <c:v>19</c:v>
                </c:pt>
                <c:pt idx="2">
                  <c:v>39</c:v>
                </c:pt>
                <c:pt idx="3">
                  <c:v>57</c:v>
                </c:pt>
                <c:pt idx="4">
                  <c:v>65</c:v>
                </c:pt>
                <c:pt idx="5">
                  <c:v>107</c:v>
                </c:pt>
                <c:pt idx="6">
                  <c:v>236</c:v>
                </c:pt>
                <c:pt idx="7">
                  <c:v>387</c:v>
                </c:pt>
                <c:pt idx="8">
                  <c:v>462</c:v>
                </c:pt>
                <c:pt idx="9">
                  <c:v>227</c:v>
                </c:pt>
              </c:numCache>
            </c:numRef>
          </c:val>
        </c:ser>
        <c:axId val="95666560"/>
        <c:axId val="107816448"/>
      </c:barChart>
      <c:catAx>
        <c:axId val="95666560"/>
        <c:scaling>
          <c:orientation val="minMax"/>
        </c:scaling>
        <c:axPos val="b"/>
        <c:numFmt formatCode="General" sourceLinked="1"/>
        <c:tickLblPos val="nextTo"/>
        <c:txPr>
          <a:bodyPr/>
          <a:lstStyle/>
          <a:p>
            <a:pPr>
              <a:defRPr sz="1600"/>
            </a:pPr>
            <a:endParaRPr lang="pl-PL"/>
          </a:p>
        </c:txPr>
        <c:crossAx val="107816448"/>
        <c:crosses val="autoZero"/>
        <c:auto val="1"/>
        <c:lblAlgn val="ctr"/>
        <c:lblOffset val="100"/>
      </c:catAx>
      <c:valAx>
        <c:axId val="107816448"/>
        <c:scaling>
          <c:orientation val="minMax"/>
        </c:scaling>
        <c:axPos val="l"/>
        <c:majorGridlines/>
        <c:numFmt formatCode="0" sourceLinked="0"/>
        <c:tickLblPos val="nextTo"/>
        <c:txPr>
          <a:bodyPr/>
          <a:lstStyle/>
          <a:p>
            <a:pPr>
              <a:defRPr sz="2000"/>
            </a:pPr>
            <a:endParaRPr lang="pl-PL"/>
          </a:p>
        </c:txPr>
        <c:crossAx val="95666560"/>
        <c:crosses val="autoZero"/>
        <c:crossBetween val="between"/>
      </c:valAx>
    </c:plotArea>
    <c:plotVisOnly val="1"/>
  </c:chart>
  <c:spPr>
    <a:solidFill>
      <a:srgbClr val="CCFF99"/>
    </a:solidFill>
    <a:ln>
      <a:solidFill>
        <a:prstClr val="black">
          <a:lumMod val="75000"/>
          <a:lumOff val="25000"/>
        </a:prstClr>
      </a:solidFill>
    </a:ln>
    <a:effectLst>
      <a:outerShdw blurRad="254000" dist="38100" dir="2700000" sx="104000" sy="104000" algn="tl" rotWithShape="0">
        <a:prstClr val="black">
          <a:alpha val="82000"/>
        </a:prstClr>
      </a:outerShdw>
    </a:effectLst>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l-PL"/>
  <c:chart>
    <c:plotArea>
      <c:layout/>
      <c:lineChart>
        <c:grouping val="standard"/>
        <c:ser>
          <c:idx val="0"/>
          <c:order val="0"/>
          <c:spPr>
            <a:ln>
              <a:solidFill>
                <a:srgbClr val="C00000"/>
              </a:solidFill>
            </a:ln>
          </c:spPr>
          <c:marker>
            <c:symbol val="none"/>
          </c:marker>
          <c:cat>
            <c:strRef>
              <c:f>Data!$AA$4:$BH$4</c:f>
              <c:strCache>
                <c:ptCount val="34"/>
                <c:pt idx="0">
                  <c:v>1982</c:v>
                </c:pt>
                <c:pt idx="1">
                  <c:v>1983</c:v>
                </c:pt>
                <c:pt idx="2">
                  <c:v>1984</c:v>
                </c:pt>
                <c:pt idx="3">
                  <c:v>1985</c:v>
                </c:pt>
                <c:pt idx="4">
                  <c:v>1986</c:v>
                </c:pt>
                <c:pt idx="5">
                  <c:v>1987</c:v>
                </c:pt>
                <c:pt idx="6">
                  <c:v>1988</c:v>
                </c:pt>
                <c:pt idx="7">
                  <c:v>1989</c:v>
                </c:pt>
                <c:pt idx="8">
                  <c:v>1990</c:v>
                </c:pt>
                <c:pt idx="9">
                  <c:v>1991</c:v>
                </c:pt>
                <c:pt idx="10">
                  <c:v>1992</c:v>
                </c:pt>
                <c:pt idx="11">
                  <c:v>1993</c:v>
                </c:pt>
                <c:pt idx="12">
                  <c:v>1994</c:v>
                </c:pt>
                <c:pt idx="13">
                  <c:v>1995</c:v>
                </c:pt>
                <c:pt idx="14">
                  <c:v>1996</c:v>
                </c:pt>
                <c:pt idx="15">
                  <c:v>1997</c:v>
                </c:pt>
                <c:pt idx="16">
                  <c:v>1998</c:v>
                </c:pt>
                <c:pt idx="17">
                  <c:v>1999</c:v>
                </c:pt>
                <c:pt idx="18">
                  <c:v>2000</c:v>
                </c:pt>
                <c:pt idx="19">
                  <c:v>2001</c:v>
                </c:pt>
                <c:pt idx="20">
                  <c:v>2002</c:v>
                </c:pt>
                <c:pt idx="21">
                  <c:v>2003</c:v>
                </c:pt>
                <c:pt idx="22">
                  <c:v>2004</c:v>
                </c:pt>
                <c:pt idx="23">
                  <c:v>2005</c:v>
                </c:pt>
                <c:pt idx="24">
                  <c:v>2006</c:v>
                </c:pt>
                <c:pt idx="25">
                  <c:v>2007</c:v>
                </c:pt>
                <c:pt idx="26">
                  <c:v>2008</c:v>
                </c:pt>
                <c:pt idx="27">
                  <c:v>2009</c:v>
                </c:pt>
                <c:pt idx="28">
                  <c:v>2010</c:v>
                </c:pt>
                <c:pt idx="29">
                  <c:v>2011</c:v>
                </c:pt>
                <c:pt idx="30">
                  <c:v>2012</c:v>
                </c:pt>
                <c:pt idx="31">
                  <c:v>2013</c:v>
                </c:pt>
                <c:pt idx="32">
                  <c:v>2014</c:v>
                </c:pt>
                <c:pt idx="33">
                  <c:v>2015</c:v>
                </c:pt>
              </c:strCache>
            </c:strRef>
          </c:cat>
          <c:val>
            <c:numRef>
              <c:f>Data!$AA$262:$BH$262</c:f>
              <c:numCache>
                <c:formatCode>General</c:formatCode>
                <c:ptCount val="34"/>
                <c:pt idx="3">
                  <c:v>455957</c:v>
                </c:pt>
                <c:pt idx="4">
                  <c:v>472449</c:v>
                </c:pt>
                <c:pt idx="5">
                  <c:v>500799</c:v>
                </c:pt>
                <c:pt idx="6">
                  <c:v>510311</c:v>
                </c:pt>
                <c:pt idx="7">
                  <c:v>523526</c:v>
                </c:pt>
                <c:pt idx="8">
                  <c:v>541404</c:v>
                </c:pt>
                <c:pt idx="9">
                  <c:v>546626</c:v>
                </c:pt>
                <c:pt idx="10">
                  <c:v>607545</c:v>
                </c:pt>
                <c:pt idx="11">
                  <c:v>625257</c:v>
                </c:pt>
                <c:pt idx="12">
                  <c:v>613484</c:v>
                </c:pt>
                <c:pt idx="13">
                  <c:v>665129</c:v>
                </c:pt>
                <c:pt idx="14">
                  <c:v>675463</c:v>
                </c:pt>
                <c:pt idx="15">
                  <c:v>691667</c:v>
                </c:pt>
                <c:pt idx="16">
                  <c:v>706289</c:v>
                </c:pt>
                <c:pt idx="17">
                  <c:v>745200</c:v>
                </c:pt>
                <c:pt idx="18">
                  <c:v>824055</c:v>
                </c:pt>
                <c:pt idx="19">
                  <c:v>833278</c:v>
                </c:pt>
                <c:pt idx="20">
                  <c:v>826213</c:v>
                </c:pt>
                <c:pt idx="21">
                  <c:v>857139</c:v>
                </c:pt>
                <c:pt idx="22">
                  <c:v>896283</c:v>
                </c:pt>
                <c:pt idx="23">
                  <c:v>966151</c:v>
                </c:pt>
                <c:pt idx="24">
                  <c:v>998573</c:v>
                </c:pt>
                <c:pt idx="25">
                  <c:v>1055483</c:v>
                </c:pt>
                <c:pt idx="26">
                  <c:v>1081084</c:v>
                </c:pt>
                <c:pt idx="27">
                  <c:v>1076207</c:v>
                </c:pt>
                <c:pt idx="28">
                  <c:v>1161547</c:v>
                </c:pt>
                <c:pt idx="29">
                  <c:v>1291997</c:v>
                </c:pt>
                <c:pt idx="30">
                  <c:v>1441507</c:v>
                </c:pt>
                <c:pt idx="31">
                  <c:v>1625381</c:v>
                </c:pt>
                <c:pt idx="32">
                  <c:v>1713208</c:v>
                </c:pt>
                <c:pt idx="33">
                  <c:v>1862548</c:v>
                </c:pt>
              </c:numCache>
            </c:numRef>
          </c:val>
        </c:ser>
        <c:marker val="1"/>
        <c:axId val="95773056"/>
        <c:axId val="95774592"/>
      </c:lineChart>
      <c:catAx>
        <c:axId val="95773056"/>
        <c:scaling>
          <c:orientation val="minMax"/>
        </c:scaling>
        <c:axPos val="b"/>
        <c:tickLblPos val="nextTo"/>
        <c:spPr>
          <a:ln>
            <a:solidFill>
              <a:schemeClr val="tx1"/>
            </a:solidFill>
          </a:ln>
        </c:spPr>
        <c:txPr>
          <a:bodyPr/>
          <a:lstStyle/>
          <a:p>
            <a:pPr>
              <a:defRPr sz="1800"/>
            </a:pPr>
            <a:endParaRPr lang="pl-PL"/>
          </a:p>
        </c:txPr>
        <c:crossAx val="95774592"/>
        <c:crosses val="autoZero"/>
        <c:auto val="1"/>
        <c:lblAlgn val="ctr"/>
        <c:lblOffset val="100"/>
        <c:tickLblSkip val="4"/>
      </c:catAx>
      <c:valAx>
        <c:axId val="95774592"/>
        <c:scaling>
          <c:orientation val="minMax"/>
        </c:scaling>
        <c:axPos val="l"/>
        <c:numFmt formatCode="General" sourceLinked="1"/>
        <c:tickLblPos val="nextTo"/>
        <c:spPr>
          <a:ln>
            <a:solidFill>
              <a:schemeClr val="tx1"/>
            </a:solidFill>
          </a:ln>
        </c:spPr>
        <c:txPr>
          <a:bodyPr/>
          <a:lstStyle/>
          <a:p>
            <a:pPr>
              <a:defRPr sz="1800"/>
            </a:pPr>
            <a:endParaRPr lang="pl-PL"/>
          </a:p>
        </c:txPr>
        <c:crossAx val="95773056"/>
        <c:crosses val="autoZero"/>
        <c:crossBetween val="between"/>
      </c:valAx>
      <c:spPr>
        <a:solidFill>
          <a:schemeClr val="bg1">
            <a:lumMod val="75000"/>
          </a:schemeClr>
        </a:solidFill>
        <a:ln>
          <a:noFill/>
        </a:ln>
      </c:spPr>
    </c:plotArea>
    <c:plotVisOnly val="1"/>
  </c:chart>
  <c:spPr>
    <a:ln>
      <a:noFill/>
    </a:ln>
  </c:sp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pl-PL"/>
  <c:style val="18"/>
  <c:chart>
    <c:autoTitleDeleted val="1"/>
    <c:plotArea>
      <c:layout>
        <c:manualLayout>
          <c:layoutTarget val="inner"/>
          <c:xMode val="edge"/>
          <c:yMode val="edge"/>
          <c:x val="0.19152385363594288"/>
          <c:y val="5.2225493463689217E-2"/>
          <c:w val="0.74788220739923461"/>
          <c:h val="0.81476132281598368"/>
        </c:manualLayout>
      </c:layout>
      <c:lineChart>
        <c:grouping val="standard"/>
        <c:ser>
          <c:idx val="0"/>
          <c:order val="0"/>
          <c:tx>
            <c:strRef>
              <c:f>'10 TropicalForest'!$A$1</c:f>
              <c:strCache>
                <c:ptCount val="1"/>
                <c:pt idx="0">
                  <c:v>Tropical forest loss</c:v>
                </c:pt>
              </c:strCache>
            </c:strRef>
          </c:tx>
          <c:spPr>
            <a:ln>
              <a:solidFill>
                <a:srgbClr val="FF0000"/>
              </a:solidFill>
            </a:ln>
          </c:spPr>
          <c:marker>
            <c:symbol val="none"/>
          </c:marker>
          <c:cat>
            <c:numRef>
              <c:f>'10 TropicalForest'!$A$16:$A$277</c:f>
              <c:numCache>
                <c:formatCode>General</c:formatCode>
                <c:ptCount val="262"/>
                <c:pt idx="0">
                  <c:v>1750</c:v>
                </c:pt>
                <c:pt idx="1">
                  <c:v>1751</c:v>
                </c:pt>
                <c:pt idx="2">
                  <c:v>1752</c:v>
                </c:pt>
                <c:pt idx="3">
                  <c:v>1753</c:v>
                </c:pt>
                <c:pt idx="4">
                  <c:v>1754</c:v>
                </c:pt>
                <c:pt idx="5">
                  <c:v>1755</c:v>
                </c:pt>
                <c:pt idx="6">
                  <c:v>1756</c:v>
                </c:pt>
                <c:pt idx="7">
                  <c:v>1757</c:v>
                </c:pt>
                <c:pt idx="8">
                  <c:v>1758</c:v>
                </c:pt>
                <c:pt idx="9">
                  <c:v>1759</c:v>
                </c:pt>
                <c:pt idx="10">
                  <c:v>1760</c:v>
                </c:pt>
                <c:pt idx="11">
                  <c:v>1761</c:v>
                </c:pt>
                <c:pt idx="12">
                  <c:v>1762</c:v>
                </c:pt>
                <c:pt idx="13">
                  <c:v>1763</c:v>
                </c:pt>
                <c:pt idx="14">
                  <c:v>1764</c:v>
                </c:pt>
                <c:pt idx="15">
                  <c:v>1765</c:v>
                </c:pt>
                <c:pt idx="16">
                  <c:v>1766</c:v>
                </c:pt>
                <c:pt idx="17">
                  <c:v>1767</c:v>
                </c:pt>
                <c:pt idx="18">
                  <c:v>1768</c:v>
                </c:pt>
                <c:pt idx="19">
                  <c:v>1769</c:v>
                </c:pt>
                <c:pt idx="20">
                  <c:v>1770</c:v>
                </c:pt>
                <c:pt idx="21">
                  <c:v>1771</c:v>
                </c:pt>
                <c:pt idx="22">
                  <c:v>1772</c:v>
                </c:pt>
                <c:pt idx="23">
                  <c:v>1773</c:v>
                </c:pt>
                <c:pt idx="24">
                  <c:v>1774</c:v>
                </c:pt>
                <c:pt idx="25">
                  <c:v>1775</c:v>
                </c:pt>
                <c:pt idx="26">
                  <c:v>1776</c:v>
                </c:pt>
                <c:pt idx="27">
                  <c:v>1777</c:v>
                </c:pt>
                <c:pt idx="28">
                  <c:v>1778</c:v>
                </c:pt>
                <c:pt idx="29">
                  <c:v>1779</c:v>
                </c:pt>
                <c:pt idx="30">
                  <c:v>1780</c:v>
                </c:pt>
                <c:pt idx="31">
                  <c:v>1781</c:v>
                </c:pt>
                <c:pt idx="32">
                  <c:v>1782</c:v>
                </c:pt>
                <c:pt idx="33">
                  <c:v>1783</c:v>
                </c:pt>
                <c:pt idx="34">
                  <c:v>1784</c:v>
                </c:pt>
                <c:pt idx="35">
                  <c:v>1785</c:v>
                </c:pt>
                <c:pt idx="36">
                  <c:v>1786</c:v>
                </c:pt>
                <c:pt idx="37">
                  <c:v>1787</c:v>
                </c:pt>
                <c:pt idx="38">
                  <c:v>1788</c:v>
                </c:pt>
                <c:pt idx="39">
                  <c:v>1789</c:v>
                </c:pt>
                <c:pt idx="40">
                  <c:v>1790</c:v>
                </c:pt>
                <c:pt idx="41">
                  <c:v>1791</c:v>
                </c:pt>
                <c:pt idx="42">
                  <c:v>1792</c:v>
                </c:pt>
                <c:pt idx="43">
                  <c:v>1793</c:v>
                </c:pt>
                <c:pt idx="44">
                  <c:v>1794</c:v>
                </c:pt>
                <c:pt idx="45">
                  <c:v>1795</c:v>
                </c:pt>
                <c:pt idx="46">
                  <c:v>1796</c:v>
                </c:pt>
                <c:pt idx="47">
                  <c:v>1797</c:v>
                </c:pt>
                <c:pt idx="48">
                  <c:v>1798</c:v>
                </c:pt>
                <c:pt idx="49">
                  <c:v>1799</c:v>
                </c:pt>
                <c:pt idx="50">
                  <c:v>1800</c:v>
                </c:pt>
                <c:pt idx="51">
                  <c:v>1801</c:v>
                </c:pt>
                <c:pt idx="52">
                  <c:v>1802</c:v>
                </c:pt>
                <c:pt idx="53">
                  <c:v>1803</c:v>
                </c:pt>
                <c:pt idx="54">
                  <c:v>1804</c:v>
                </c:pt>
                <c:pt idx="55">
                  <c:v>1805</c:v>
                </c:pt>
                <c:pt idx="56">
                  <c:v>1806</c:v>
                </c:pt>
                <c:pt idx="57">
                  <c:v>1807</c:v>
                </c:pt>
                <c:pt idx="58">
                  <c:v>1808</c:v>
                </c:pt>
                <c:pt idx="59">
                  <c:v>1809</c:v>
                </c:pt>
                <c:pt idx="60">
                  <c:v>1810</c:v>
                </c:pt>
                <c:pt idx="61">
                  <c:v>1811</c:v>
                </c:pt>
                <c:pt idx="62">
                  <c:v>1812</c:v>
                </c:pt>
                <c:pt idx="63">
                  <c:v>1813</c:v>
                </c:pt>
                <c:pt idx="64">
                  <c:v>1814</c:v>
                </c:pt>
                <c:pt idx="65">
                  <c:v>1815</c:v>
                </c:pt>
                <c:pt idx="66">
                  <c:v>1816</c:v>
                </c:pt>
                <c:pt idx="67">
                  <c:v>1817</c:v>
                </c:pt>
                <c:pt idx="68">
                  <c:v>1818</c:v>
                </c:pt>
                <c:pt idx="69">
                  <c:v>1819</c:v>
                </c:pt>
                <c:pt idx="70">
                  <c:v>1820</c:v>
                </c:pt>
                <c:pt idx="71">
                  <c:v>1821</c:v>
                </c:pt>
                <c:pt idx="72">
                  <c:v>1822</c:v>
                </c:pt>
                <c:pt idx="73">
                  <c:v>1823</c:v>
                </c:pt>
                <c:pt idx="74">
                  <c:v>1824</c:v>
                </c:pt>
                <c:pt idx="75">
                  <c:v>1825</c:v>
                </c:pt>
                <c:pt idx="76">
                  <c:v>1826</c:v>
                </c:pt>
                <c:pt idx="77">
                  <c:v>1827</c:v>
                </c:pt>
                <c:pt idx="78">
                  <c:v>1828</c:v>
                </c:pt>
                <c:pt idx="79">
                  <c:v>1829</c:v>
                </c:pt>
                <c:pt idx="80">
                  <c:v>1830</c:v>
                </c:pt>
                <c:pt idx="81">
                  <c:v>1831</c:v>
                </c:pt>
                <c:pt idx="82">
                  <c:v>1832</c:v>
                </c:pt>
                <c:pt idx="83">
                  <c:v>1833</c:v>
                </c:pt>
                <c:pt idx="84">
                  <c:v>1834</c:v>
                </c:pt>
                <c:pt idx="85">
                  <c:v>1835</c:v>
                </c:pt>
                <c:pt idx="86">
                  <c:v>1836</c:v>
                </c:pt>
                <c:pt idx="87">
                  <c:v>1837</c:v>
                </c:pt>
                <c:pt idx="88">
                  <c:v>1838</c:v>
                </c:pt>
                <c:pt idx="89">
                  <c:v>1839</c:v>
                </c:pt>
                <c:pt idx="90">
                  <c:v>1840</c:v>
                </c:pt>
                <c:pt idx="91">
                  <c:v>1841</c:v>
                </c:pt>
                <c:pt idx="92">
                  <c:v>1842</c:v>
                </c:pt>
                <c:pt idx="93">
                  <c:v>1843</c:v>
                </c:pt>
                <c:pt idx="94">
                  <c:v>1844</c:v>
                </c:pt>
                <c:pt idx="95">
                  <c:v>1845</c:v>
                </c:pt>
                <c:pt idx="96">
                  <c:v>1846</c:v>
                </c:pt>
                <c:pt idx="97">
                  <c:v>1847</c:v>
                </c:pt>
                <c:pt idx="98">
                  <c:v>1848</c:v>
                </c:pt>
                <c:pt idx="99">
                  <c:v>1849</c:v>
                </c:pt>
                <c:pt idx="100">
                  <c:v>1850</c:v>
                </c:pt>
                <c:pt idx="101">
                  <c:v>1851</c:v>
                </c:pt>
                <c:pt idx="102">
                  <c:v>1852</c:v>
                </c:pt>
                <c:pt idx="103">
                  <c:v>1853</c:v>
                </c:pt>
                <c:pt idx="104">
                  <c:v>1854</c:v>
                </c:pt>
                <c:pt idx="105">
                  <c:v>1855</c:v>
                </c:pt>
                <c:pt idx="106">
                  <c:v>1856</c:v>
                </c:pt>
                <c:pt idx="107">
                  <c:v>1857</c:v>
                </c:pt>
                <c:pt idx="108">
                  <c:v>1858</c:v>
                </c:pt>
                <c:pt idx="109">
                  <c:v>1859</c:v>
                </c:pt>
                <c:pt idx="110">
                  <c:v>1860</c:v>
                </c:pt>
                <c:pt idx="111">
                  <c:v>1861</c:v>
                </c:pt>
                <c:pt idx="112">
                  <c:v>1862</c:v>
                </c:pt>
                <c:pt idx="113">
                  <c:v>1863</c:v>
                </c:pt>
                <c:pt idx="114">
                  <c:v>1864</c:v>
                </c:pt>
                <c:pt idx="115">
                  <c:v>1865</c:v>
                </c:pt>
                <c:pt idx="116">
                  <c:v>1866</c:v>
                </c:pt>
                <c:pt idx="117">
                  <c:v>1867</c:v>
                </c:pt>
                <c:pt idx="118">
                  <c:v>1868</c:v>
                </c:pt>
                <c:pt idx="119">
                  <c:v>1869</c:v>
                </c:pt>
                <c:pt idx="120">
                  <c:v>1870</c:v>
                </c:pt>
                <c:pt idx="121">
                  <c:v>1871</c:v>
                </c:pt>
                <c:pt idx="122">
                  <c:v>1872</c:v>
                </c:pt>
                <c:pt idx="123">
                  <c:v>1873</c:v>
                </c:pt>
                <c:pt idx="124">
                  <c:v>1874</c:v>
                </c:pt>
                <c:pt idx="125">
                  <c:v>1875</c:v>
                </c:pt>
                <c:pt idx="126">
                  <c:v>1876</c:v>
                </c:pt>
                <c:pt idx="127">
                  <c:v>1877</c:v>
                </c:pt>
                <c:pt idx="128">
                  <c:v>1878</c:v>
                </c:pt>
                <c:pt idx="129">
                  <c:v>1879</c:v>
                </c:pt>
                <c:pt idx="130">
                  <c:v>1880</c:v>
                </c:pt>
                <c:pt idx="131">
                  <c:v>1881</c:v>
                </c:pt>
                <c:pt idx="132">
                  <c:v>1882</c:v>
                </c:pt>
                <c:pt idx="133">
                  <c:v>1883</c:v>
                </c:pt>
                <c:pt idx="134">
                  <c:v>1884</c:v>
                </c:pt>
                <c:pt idx="135">
                  <c:v>1885</c:v>
                </c:pt>
                <c:pt idx="136">
                  <c:v>1886</c:v>
                </c:pt>
                <c:pt idx="137">
                  <c:v>1887</c:v>
                </c:pt>
                <c:pt idx="138">
                  <c:v>1888</c:v>
                </c:pt>
                <c:pt idx="139">
                  <c:v>1889</c:v>
                </c:pt>
                <c:pt idx="140">
                  <c:v>1890</c:v>
                </c:pt>
                <c:pt idx="141">
                  <c:v>1891</c:v>
                </c:pt>
                <c:pt idx="142">
                  <c:v>1892</c:v>
                </c:pt>
                <c:pt idx="143">
                  <c:v>1893</c:v>
                </c:pt>
                <c:pt idx="144">
                  <c:v>1894</c:v>
                </c:pt>
                <c:pt idx="145">
                  <c:v>1895</c:v>
                </c:pt>
                <c:pt idx="146">
                  <c:v>1896</c:v>
                </c:pt>
                <c:pt idx="147">
                  <c:v>1897</c:v>
                </c:pt>
                <c:pt idx="148">
                  <c:v>1898</c:v>
                </c:pt>
                <c:pt idx="149">
                  <c:v>1899</c:v>
                </c:pt>
                <c:pt idx="150">
                  <c:v>1900</c:v>
                </c:pt>
                <c:pt idx="151">
                  <c:v>1901</c:v>
                </c:pt>
                <c:pt idx="152">
                  <c:v>1902</c:v>
                </c:pt>
                <c:pt idx="153">
                  <c:v>1903</c:v>
                </c:pt>
                <c:pt idx="154">
                  <c:v>1904</c:v>
                </c:pt>
                <c:pt idx="155">
                  <c:v>1905</c:v>
                </c:pt>
                <c:pt idx="156">
                  <c:v>1906</c:v>
                </c:pt>
                <c:pt idx="157">
                  <c:v>1907</c:v>
                </c:pt>
                <c:pt idx="158">
                  <c:v>1908</c:v>
                </c:pt>
                <c:pt idx="159">
                  <c:v>1909</c:v>
                </c:pt>
                <c:pt idx="160">
                  <c:v>1910</c:v>
                </c:pt>
                <c:pt idx="161">
                  <c:v>1911</c:v>
                </c:pt>
                <c:pt idx="162">
                  <c:v>1912</c:v>
                </c:pt>
                <c:pt idx="163">
                  <c:v>1913</c:v>
                </c:pt>
                <c:pt idx="164">
                  <c:v>1914</c:v>
                </c:pt>
                <c:pt idx="165">
                  <c:v>1915</c:v>
                </c:pt>
                <c:pt idx="166">
                  <c:v>1916</c:v>
                </c:pt>
                <c:pt idx="167">
                  <c:v>1917</c:v>
                </c:pt>
                <c:pt idx="168">
                  <c:v>1918</c:v>
                </c:pt>
                <c:pt idx="169">
                  <c:v>1919</c:v>
                </c:pt>
                <c:pt idx="170">
                  <c:v>1920</c:v>
                </c:pt>
                <c:pt idx="171">
                  <c:v>1921</c:v>
                </c:pt>
                <c:pt idx="172">
                  <c:v>1922</c:v>
                </c:pt>
                <c:pt idx="173">
                  <c:v>1923</c:v>
                </c:pt>
                <c:pt idx="174">
                  <c:v>1924</c:v>
                </c:pt>
                <c:pt idx="175">
                  <c:v>1925</c:v>
                </c:pt>
                <c:pt idx="176">
                  <c:v>1926</c:v>
                </c:pt>
                <c:pt idx="177">
                  <c:v>1927</c:v>
                </c:pt>
                <c:pt idx="178">
                  <c:v>1928</c:v>
                </c:pt>
                <c:pt idx="179">
                  <c:v>1929</c:v>
                </c:pt>
                <c:pt idx="180">
                  <c:v>1930</c:v>
                </c:pt>
                <c:pt idx="181">
                  <c:v>1931</c:v>
                </c:pt>
                <c:pt idx="182">
                  <c:v>1932</c:v>
                </c:pt>
                <c:pt idx="183">
                  <c:v>1933</c:v>
                </c:pt>
                <c:pt idx="184">
                  <c:v>1934</c:v>
                </c:pt>
                <c:pt idx="185">
                  <c:v>1935</c:v>
                </c:pt>
                <c:pt idx="186">
                  <c:v>1936</c:v>
                </c:pt>
                <c:pt idx="187">
                  <c:v>1937</c:v>
                </c:pt>
                <c:pt idx="188">
                  <c:v>1938</c:v>
                </c:pt>
                <c:pt idx="189">
                  <c:v>1939</c:v>
                </c:pt>
                <c:pt idx="190">
                  <c:v>1940</c:v>
                </c:pt>
                <c:pt idx="191">
                  <c:v>1941</c:v>
                </c:pt>
                <c:pt idx="192">
                  <c:v>1942</c:v>
                </c:pt>
                <c:pt idx="193">
                  <c:v>1943</c:v>
                </c:pt>
                <c:pt idx="194">
                  <c:v>1944</c:v>
                </c:pt>
                <c:pt idx="195">
                  <c:v>1945</c:v>
                </c:pt>
                <c:pt idx="196">
                  <c:v>1946</c:v>
                </c:pt>
                <c:pt idx="197">
                  <c:v>1947</c:v>
                </c:pt>
                <c:pt idx="198">
                  <c:v>1948</c:v>
                </c:pt>
                <c:pt idx="199">
                  <c:v>1949</c:v>
                </c:pt>
                <c:pt idx="200">
                  <c:v>1950</c:v>
                </c:pt>
                <c:pt idx="201">
                  <c:v>1951</c:v>
                </c:pt>
                <c:pt idx="202">
                  <c:v>1952</c:v>
                </c:pt>
                <c:pt idx="203">
                  <c:v>1953</c:v>
                </c:pt>
                <c:pt idx="204">
                  <c:v>1954</c:v>
                </c:pt>
                <c:pt idx="205">
                  <c:v>1955</c:v>
                </c:pt>
                <c:pt idx="206">
                  <c:v>1956</c:v>
                </c:pt>
                <c:pt idx="207">
                  <c:v>1957</c:v>
                </c:pt>
                <c:pt idx="208">
                  <c:v>1958</c:v>
                </c:pt>
                <c:pt idx="209">
                  <c:v>1959</c:v>
                </c:pt>
                <c:pt idx="210">
                  <c:v>1960</c:v>
                </c:pt>
                <c:pt idx="211">
                  <c:v>1961</c:v>
                </c:pt>
                <c:pt idx="212">
                  <c:v>1962</c:v>
                </c:pt>
                <c:pt idx="213">
                  <c:v>1963</c:v>
                </c:pt>
                <c:pt idx="214">
                  <c:v>1964</c:v>
                </c:pt>
                <c:pt idx="215">
                  <c:v>1965</c:v>
                </c:pt>
                <c:pt idx="216">
                  <c:v>1966</c:v>
                </c:pt>
                <c:pt idx="217">
                  <c:v>1967</c:v>
                </c:pt>
                <c:pt idx="218">
                  <c:v>1968</c:v>
                </c:pt>
                <c:pt idx="219">
                  <c:v>1969</c:v>
                </c:pt>
                <c:pt idx="220">
                  <c:v>1970</c:v>
                </c:pt>
                <c:pt idx="221">
                  <c:v>1971</c:v>
                </c:pt>
                <c:pt idx="222">
                  <c:v>1972</c:v>
                </c:pt>
                <c:pt idx="223">
                  <c:v>1973</c:v>
                </c:pt>
                <c:pt idx="224">
                  <c:v>1974</c:v>
                </c:pt>
                <c:pt idx="225">
                  <c:v>1975</c:v>
                </c:pt>
                <c:pt idx="226">
                  <c:v>1976</c:v>
                </c:pt>
                <c:pt idx="227">
                  <c:v>1977</c:v>
                </c:pt>
                <c:pt idx="228">
                  <c:v>1978</c:v>
                </c:pt>
                <c:pt idx="229">
                  <c:v>1979</c:v>
                </c:pt>
                <c:pt idx="230">
                  <c:v>1980</c:v>
                </c:pt>
                <c:pt idx="231">
                  <c:v>1981</c:v>
                </c:pt>
                <c:pt idx="232">
                  <c:v>1982</c:v>
                </c:pt>
                <c:pt idx="233">
                  <c:v>1983</c:v>
                </c:pt>
                <c:pt idx="234">
                  <c:v>1984</c:v>
                </c:pt>
                <c:pt idx="235">
                  <c:v>1985</c:v>
                </c:pt>
                <c:pt idx="236">
                  <c:v>1986</c:v>
                </c:pt>
                <c:pt idx="237">
                  <c:v>1987</c:v>
                </c:pt>
                <c:pt idx="238">
                  <c:v>1988</c:v>
                </c:pt>
                <c:pt idx="239">
                  <c:v>1989</c:v>
                </c:pt>
                <c:pt idx="240">
                  <c:v>1990</c:v>
                </c:pt>
                <c:pt idx="241">
                  <c:v>1991</c:v>
                </c:pt>
                <c:pt idx="242">
                  <c:v>1992</c:v>
                </c:pt>
                <c:pt idx="243">
                  <c:v>1993</c:v>
                </c:pt>
                <c:pt idx="244">
                  <c:v>1994</c:v>
                </c:pt>
                <c:pt idx="245">
                  <c:v>1995</c:v>
                </c:pt>
                <c:pt idx="246">
                  <c:v>1996</c:v>
                </c:pt>
                <c:pt idx="247">
                  <c:v>1997</c:v>
                </c:pt>
                <c:pt idx="248">
                  <c:v>1998</c:v>
                </c:pt>
                <c:pt idx="249">
                  <c:v>1999</c:v>
                </c:pt>
                <c:pt idx="250">
                  <c:v>2000</c:v>
                </c:pt>
                <c:pt idx="251">
                  <c:v>2001</c:v>
                </c:pt>
                <c:pt idx="252">
                  <c:v>2002</c:v>
                </c:pt>
                <c:pt idx="253">
                  <c:v>2003</c:v>
                </c:pt>
                <c:pt idx="254">
                  <c:v>2004</c:v>
                </c:pt>
                <c:pt idx="255">
                  <c:v>2005</c:v>
                </c:pt>
                <c:pt idx="256">
                  <c:v>2006</c:v>
                </c:pt>
                <c:pt idx="257">
                  <c:v>2007</c:v>
                </c:pt>
                <c:pt idx="258">
                  <c:v>2008</c:v>
                </c:pt>
                <c:pt idx="259">
                  <c:v>2009</c:v>
                </c:pt>
                <c:pt idx="260">
                  <c:v>2010</c:v>
                </c:pt>
                <c:pt idx="261">
                  <c:v>2011</c:v>
                </c:pt>
              </c:numCache>
            </c:numRef>
          </c:cat>
          <c:val>
            <c:numRef>
              <c:f>'10 TropicalForest'!$C$16:$C$277</c:f>
              <c:numCache>
                <c:formatCode>0.00</c:formatCode>
                <c:ptCount val="262"/>
                <c:pt idx="0">
                  <c:v>99.033458593966287</c:v>
                </c:pt>
                <c:pt idx="1">
                  <c:v>99.01344383586121</c:v>
                </c:pt>
                <c:pt idx="2">
                  <c:v>98.992634497566812</c:v>
                </c:pt>
                <c:pt idx="3">
                  <c:v>98.971931250974549</c:v>
                </c:pt>
                <c:pt idx="4">
                  <c:v>98.951730844173454</c:v>
                </c:pt>
                <c:pt idx="5">
                  <c:v>98.930831862868189</c:v>
                </c:pt>
                <c:pt idx="6">
                  <c:v>98.910371434778568</c:v>
                </c:pt>
                <c:pt idx="7">
                  <c:v>98.889729364121152</c:v>
                </c:pt>
                <c:pt idx="8">
                  <c:v>98.869578916095719</c:v>
                </c:pt>
                <c:pt idx="9">
                  <c:v>98.848658961530973</c:v>
                </c:pt>
                <c:pt idx="10">
                  <c:v>98.828241988150012</c:v>
                </c:pt>
                <c:pt idx="11">
                  <c:v>98.806692081701357</c:v>
                </c:pt>
                <c:pt idx="12">
                  <c:v>98.786014144413429</c:v>
                </c:pt>
                <c:pt idx="13">
                  <c:v>98.764772379923158</c:v>
                </c:pt>
                <c:pt idx="14">
                  <c:v>98.743849361848589</c:v>
                </c:pt>
                <c:pt idx="15">
                  <c:v>98.72294986210315</c:v>
                </c:pt>
                <c:pt idx="16">
                  <c:v>98.701922543301364</c:v>
                </c:pt>
                <c:pt idx="17">
                  <c:v>98.680817788397121</c:v>
                </c:pt>
                <c:pt idx="18">
                  <c:v>98.660354343928518</c:v>
                </c:pt>
                <c:pt idx="19">
                  <c:v>98.639553771985362</c:v>
                </c:pt>
                <c:pt idx="20">
                  <c:v>98.618361636354365</c:v>
                </c:pt>
                <c:pt idx="21">
                  <c:v>98.59763124235198</c:v>
                </c:pt>
                <c:pt idx="22">
                  <c:v>98.57576108129831</c:v>
                </c:pt>
                <c:pt idx="23">
                  <c:v>98.554339370953443</c:v>
                </c:pt>
                <c:pt idx="24">
                  <c:v>98.533107692480201</c:v>
                </c:pt>
                <c:pt idx="25">
                  <c:v>98.511791696790198</c:v>
                </c:pt>
                <c:pt idx="26">
                  <c:v>98.490031963483318</c:v>
                </c:pt>
                <c:pt idx="27">
                  <c:v>98.468729400105701</c:v>
                </c:pt>
                <c:pt idx="28">
                  <c:v>98.447162950703913</c:v>
                </c:pt>
                <c:pt idx="29">
                  <c:v>98.42592830298257</c:v>
                </c:pt>
                <c:pt idx="30">
                  <c:v>98.404251378703165</c:v>
                </c:pt>
                <c:pt idx="31">
                  <c:v>98.382016801371918</c:v>
                </c:pt>
                <c:pt idx="32">
                  <c:v>98.359806213679178</c:v>
                </c:pt>
                <c:pt idx="33">
                  <c:v>98.33766010108593</c:v>
                </c:pt>
                <c:pt idx="34">
                  <c:v>98.315900037862619</c:v>
                </c:pt>
                <c:pt idx="35">
                  <c:v>98.293676819083259</c:v>
                </c:pt>
                <c:pt idx="36">
                  <c:v>98.271495971001471</c:v>
                </c:pt>
                <c:pt idx="37">
                  <c:v>98.24961365017046</c:v>
                </c:pt>
                <c:pt idx="38">
                  <c:v>98.227372050331866</c:v>
                </c:pt>
                <c:pt idx="39">
                  <c:v>98.205129413613363</c:v>
                </c:pt>
                <c:pt idx="40">
                  <c:v>98.18341841367824</c:v>
                </c:pt>
                <c:pt idx="41">
                  <c:v>98.160237824510219</c:v>
                </c:pt>
                <c:pt idx="42">
                  <c:v>98.137576665217409</c:v>
                </c:pt>
                <c:pt idx="43">
                  <c:v>98.115087345260648</c:v>
                </c:pt>
                <c:pt idx="44">
                  <c:v>98.092054323004689</c:v>
                </c:pt>
                <c:pt idx="45">
                  <c:v>98.068961444479768</c:v>
                </c:pt>
                <c:pt idx="46">
                  <c:v>98.045787029462218</c:v>
                </c:pt>
                <c:pt idx="47">
                  <c:v>98.022935178464721</c:v>
                </c:pt>
                <c:pt idx="48">
                  <c:v>97.999890279217126</c:v>
                </c:pt>
                <c:pt idx="49">
                  <c:v>97.976885111335108</c:v>
                </c:pt>
                <c:pt idx="50">
                  <c:v>97.953659606399796</c:v>
                </c:pt>
                <c:pt idx="51">
                  <c:v>97.924393896951088</c:v>
                </c:pt>
                <c:pt idx="52">
                  <c:v>97.895074081205692</c:v>
                </c:pt>
                <c:pt idx="53">
                  <c:v>97.865693843620079</c:v>
                </c:pt>
                <c:pt idx="54">
                  <c:v>97.836090064078491</c:v>
                </c:pt>
                <c:pt idx="55">
                  <c:v>97.806078319288645</c:v>
                </c:pt>
                <c:pt idx="56">
                  <c:v>97.777228493082845</c:v>
                </c:pt>
                <c:pt idx="57">
                  <c:v>97.747695268529299</c:v>
                </c:pt>
                <c:pt idx="58">
                  <c:v>97.718547527774618</c:v>
                </c:pt>
                <c:pt idx="59">
                  <c:v>97.689095274142545</c:v>
                </c:pt>
                <c:pt idx="60">
                  <c:v>97.660065879129348</c:v>
                </c:pt>
                <c:pt idx="61">
                  <c:v>97.62836411379115</c:v>
                </c:pt>
                <c:pt idx="62">
                  <c:v>97.597880635617997</c:v>
                </c:pt>
                <c:pt idx="63">
                  <c:v>97.566706642327944</c:v>
                </c:pt>
                <c:pt idx="64">
                  <c:v>97.535356850704247</c:v>
                </c:pt>
                <c:pt idx="65">
                  <c:v>97.504294369172428</c:v>
                </c:pt>
                <c:pt idx="66">
                  <c:v>97.472753650189588</c:v>
                </c:pt>
                <c:pt idx="67">
                  <c:v>97.441505425699845</c:v>
                </c:pt>
                <c:pt idx="68">
                  <c:v>97.410400856255649</c:v>
                </c:pt>
                <c:pt idx="69">
                  <c:v>97.379204994218597</c:v>
                </c:pt>
                <c:pt idx="70">
                  <c:v>97.347242877675441</c:v>
                </c:pt>
                <c:pt idx="71">
                  <c:v>97.315245130156327</c:v>
                </c:pt>
                <c:pt idx="72">
                  <c:v>97.282908275664056</c:v>
                </c:pt>
                <c:pt idx="73">
                  <c:v>97.251315429883377</c:v>
                </c:pt>
                <c:pt idx="74">
                  <c:v>97.218926967033127</c:v>
                </c:pt>
                <c:pt idx="75">
                  <c:v>97.186671601902461</c:v>
                </c:pt>
                <c:pt idx="76">
                  <c:v>97.154634264410177</c:v>
                </c:pt>
                <c:pt idx="77">
                  <c:v>97.122066892585451</c:v>
                </c:pt>
                <c:pt idx="78">
                  <c:v>97.089419068279696</c:v>
                </c:pt>
                <c:pt idx="79">
                  <c:v>97.056874460689656</c:v>
                </c:pt>
                <c:pt idx="80">
                  <c:v>97.024068559276344</c:v>
                </c:pt>
                <c:pt idx="81">
                  <c:v>96.986980719470878</c:v>
                </c:pt>
                <c:pt idx="82">
                  <c:v>96.9507313858727</c:v>
                </c:pt>
                <c:pt idx="83">
                  <c:v>96.914251016502021</c:v>
                </c:pt>
                <c:pt idx="84">
                  <c:v>96.877693022505213</c:v>
                </c:pt>
                <c:pt idx="85">
                  <c:v>96.841381004782619</c:v>
                </c:pt>
                <c:pt idx="86">
                  <c:v>96.804983444439372</c:v>
                </c:pt>
                <c:pt idx="87">
                  <c:v>96.767545798941796</c:v>
                </c:pt>
                <c:pt idx="88">
                  <c:v>96.730769023211906</c:v>
                </c:pt>
                <c:pt idx="89">
                  <c:v>96.694081042136233</c:v>
                </c:pt>
                <c:pt idx="90">
                  <c:v>96.657408661395365</c:v>
                </c:pt>
                <c:pt idx="91">
                  <c:v>96.620180041530318</c:v>
                </c:pt>
                <c:pt idx="92">
                  <c:v>96.582881526510079</c:v>
                </c:pt>
                <c:pt idx="93">
                  <c:v>96.545479229203025</c:v>
                </c:pt>
                <c:pt idx="94">
                  <c:v>96.508056382814488</c:v>
                </c:pt>
                <c:pt idx="95">
                  <c:v>96.470702253308048</c:v>
                </c:pt>
                <c:pt idx="96">
                  <c:v>96.433078110757876</c:v>
                </c:pt>
                <c:pt idx="97">
                  <c:v>96.395688350275648</c:v>
                </c:pt>
                <c:pt idx="98">
                  <c:v>96.358304104111014</c:v>
                </c:pt>
                <c:pt idx="99">
                  <c:v>96.320599037770378</c:v>
                </c:pt>
                <c:pt idx="100">
                  <c:v>96.283140843191489</c:v>
                </c:pt>
                <c:pt idx="101">
                  <c:v>96.215074509154377</c:v>
                </c:pt>
                <c:pt idx="102">
                  <c:v>96.147298501587841</c:v>
                </c:pt>
                <c:pt idx="103">
                  <c:v>96.078539154495218</c:v>
                </c:pt>
                <c:pt idx="104">
                  <c:v>96.009496220653958</c:v>
                </c:pt>
                <c:pt idx="105">
                  <c:v>95.940865116796189</c:v>
                </c:pt>
                <c:pt idx="106">
                  <c:v>95.872970527833445</c:v>
                </c:pt>
                <c:pt idx="107">
                  <c:v>95.803677234542278</c:v>
                </c:pt>
                <c:pt idx="108">
                  <c:v>95.734524344263434</c:v>
                </c:pt>
                <c:pt idx="109">
                  <c:v>95.665688645079584</c:v>
                </c:pt>
                <c:pt idx="110">
                  <c:v>95.597001832473666</c:v>
                </c:pt>
                <c:pt idx="111">
                  <c:v>95.525081367410237</c:v>
                </c:pt>
                <c:pt idx="112">
                  <c:v>95.453207373434466</c:v>
                </c:pt>
                <c:pt idx="113">
                  <c:v>95.380390902440837</c:v>
                </c:pt>
                <c:pt idx="114">
                  <c:v>95.308509461779735</c:v>
                </c:pt>
                <c:pt idx="115">
                  <c:v>95.235227855731409</c:v>
                </c:pt>
                <c:pt idx="116">
                  <c:v>95.163535033014085</c:v>
                </c:pt>
                <c:pt idx="117">
                  <c:v>95.090832194669815</c:v>
                </c:pt>
                <c:pt idx="118">
                  <c:v>95.017188670282835</c:v>
                </c:pt>
                <c:pt idx="119">
                  <c:v>94.944370502576078</c:v>
                </c:pt>
                <c:pt idx="120">
                  <c:v>94.871191689065498</c:v>
                </c:pt>
                <c:pt idx="121">
                  <c:v>94.785442304954515</c:v>
                </c:pt>
                <c:pt idx="122">
                  <c:v>94.698392861531815</c:v>
                </c:pt>
                <c:pt idx="123">
                  <c:v>94.611742239958687</c:v>
                </c:pt>
                <c:pt idx="124">
                  <c:v>94.524418164662109</c:v>
                </c:pt>
                <c:pt idx="125">
                  <c:v>94.436967071534639</c:v>
                </c:pt>
                <c:pt idx="126">
                  <c:v>94.35028977386041</c:v>
                </c:pt>
                <c:pt idx="127">
                  <c:v>94.262735181231449</c:v>
                </c:pt>
                <c:pt idx="128">
                  <c:v>94.175635731902048</c:v>
                </c:pt>
                <c:pt idx="129">
                  <c:v>94.0879238162604</c:v>
                </c:pt>
                <c:pt idx="130">
                  <c:v>94.000135642789289</c:v>
                </c:pt>
                <c:pt idx="131">
                  <c:v>93.91470085757301</c:v>
                </c:pt>
                <c:pt idx="132">
                  <c:v>93.829717775099056</c:v>
                </c:pt>
                <c:pt idx="133">
                  <c:v>93.73881297524612</c:v>
                </c:pt>
                <c:pt idx="134">
                  <c:v>93.652598456080455</c:v>
                </c:pt>
                <c:pt idx="135">
                  <c:v>93.566929383058365</c:v>
                </c:pt>
                <c:pt idx="136">
                  <c:v>93.480781931192752</c:v>
                </c:pt>
                <c:pt idx="137">
                  <c:v>93.393682906041619</c:v>
                </c:pt>
                <c:pt idx="138">
                  <c:v>93.306247130463248</c:v>
                </c:pt>
                <c:pt idx="139">
                  <c:v>93.218991724917998</c:v>
                </c:pt>
                <c:pt idx="140">
                  <c:v>93.130843471213993</c:v>
                </c:pt>
                <c:pt idx="141">
                  <c:v>93.034796829323852</c:v>
                </c:pt>
                <c:pt idx="142">
                  <c:v>92.939014591898015</c:v>
                </c:pt>
                <c:pt idx="143">
                  <c:v>92.843580887629287</c:v>
                </c:pt>
                <c:pt idx="144">
                  <c:v>92.747784558058186</c:v>
                </c:pt>
                <c:pt idx="145">
                  <c:v>92.651971874057494</c:v>
                </c:pt>
                <c:pt idx="146">
                  <c:v>92.554984310470019</c:v>
                </c:pt>
                <c:pt idx="147">
                  <c:v>92.458144502318333</c:v>
                </c:pt>
                <c:pt idx="148">
                  <c:v>92.360646652254189</c:v>
                </c:pt>
                <c:pt idx="149">
                  <c:v>92.262204157149853</c:v>
                </c:pt>
                <c:pt idx="150">
                  <c:v>92.160335998217704</c:v>
                </c:pt>
                <c:pt idx="151">
                  <c:v>92.028531881016008</c:v>
                </c:pt>
                <c:pt idx="152">
                  <c:v>91.905203270122428</c:v>
                </c:pt>
                <c:pt idx="153">
                  <c:v>91.780821613071311</c:v>
                </c:pt>
                <c:pt idx="154">
                  <c:v>91.651339070753025</c:v>
                </c:pt>
                <c:pt idx="155">
                  <c:v>91.525234967080351</c:v>
                </c:pt>
                <c:pt idx="156">
                  <c:v>91.402513920883266</c:v>
                </c:pt>
                <c:pt idx="157">
                  <c:v>91.280052094749081</c:v>
                </c:pt>
                <c:pt idx="158">
                  <c:v>91.15134928638011</c:v>
                </c:pt>
                <c:pt idx="159">
                  <c:v>91.025005427714618</c:v>
                </c:pt>
                <c:pt idx="160">
                  <c:v>90.90086696621357</c:v>
                </c:pt>
                <c:pt idx="161">
                  <c:v>90.771087781881448</c:v>
                </c:pt>
                <c:pt idx="162">
                  <c:v>90.639830807536129</c:v>
                </c:pt>
                <c:pt idx="163">
                  <c:v>90.512764667513636</c:v>
                </c:pt>
                <c:pt idx="164">
                  <c:v>90.372051722320464</c:v>
                </c:pt>
                <c:pt idx="165">
                  <c:v>90.234058938205877</c:v>
                </c:pt>
                <c:pt idx="166">
                  <c:v>90.125215497297063</c:v>
                </c:pt>
                <c:pt idx="167">
                  <c:v>90.015316370899257</c:v>
                </c:pt>
                <c:pt idx="168">
                  <c:v>89.906621298128414</c:v>
                </c:pt>
                <c:pt idx="169">
                  <c:v>89.793343026121278</c:v>
                </c:pt>
                <c:pt idx="170">
                  <c:v>89.674270997184394</c:v>
                </c:pt>
                <c:pt idx="171">
                  <c:v>89.502047685321543</c:v>
                </c:pt>
                <c:pt idx="172">
                  <c:v>89.332370762832937</c:v>
                </c:pt>
                <c:pt idx="173">
                  <c:v>89.157975469628383</c:v>
                </c:pt>
                <c:pt idx="174">
                  <c:v>88.987363516807491</c:v>
                </c:pt>
                <c:pt idx="175">
                  <c:v>88.8080412514324</c:v>
                </c:pt>
                <c:pt idx="176">
                  <c:v>88.635362890531681</c:v>
                </c:pt>
                <c:pt idx="177">
                  <c:v>88.453655423530591</c:v>
                </c:pt>
                <c:pt idx="178">
                  <c:v>88.277945413297743</c:v>
                </c:pt>
                <c:pt idx="179">
                  <c:v>88.086315897775549</c:v>
                </c:pt>
                <c:pt idx="180">
                  <c:v>87.906907571339644</c:v>
                </c:pt>
                <c:pt idx="181">
                  <c:v>87.727342958771203</c:v>
                </c:pt>
                <c:pt idx="182">
                  <c:v>87.543929116792228</c:v>
                </c:pt>
                <c:pt idx="183">
                  <c:v>87.360723687743857</c:v>
                </c:pt>
                <c:pt idx="184">
                  <c:v>87.172881518733419</c:v>
                </c:pt>
                <c:pt idx="185">
                  <c:v>86.985106087106857</c:v>
                </c:pt>
                <c:pt idx="186">
                  <c:v>86.746275850161098</c:v>
                </c:pt>
                <c:pt idx="187">
                  <c:v>86.541874279353493</c:v>
                </c:pt>
                <c:pt idx="188">
                  <c:v>86.370604473143828</c:v>
                </c:pt>
                <c:pt idx="189">
                  <c:v>86.144952889934913</c:v>
                </c:pt>
                <c:pt idx="190">
                  <c:v>85.968158538613409</c:v>
                </c:pt>
                <c:pt idx="191">
                  <c:v>85.800581534289037</c:v>
                </c:pt>
                <c:pt idx="192">
                  <c:v>85.60620126972114</c:v>
                </c:pt>
                <c:pt idx="193">
                  <c:v>85.365397519739957</c:v>
                </c:pt>
                <c:pt idx="194">
                  <c:v>85.191267573617964</c:v>
                </c:pt>
                <c:pt idx="195">
                  <c:v>84.990465155556649</c:v>
                </c:pt>
                <c:pt idx="196">
                  <c:v>84.731009815084889</c:v>
                </c:pt>
                <c:pt idx="197">
                  <c:v>84.565126318997102</c:v>
                </c:pt>
                <c:pt idx="198">
                  <c:v>84.347762802425194</c:v>
                </c:pt>
                <c:pt idx="199">
                  <c:v>84.142681179565287</c:v>
                </c:pt>
                <c:pt idx="200">
                  <c:v>83.833345536314098</c:v>
                </c:pt>
                <c:pt idx="201">
                  <c:v>83.56165698837151</c:v>
                </c:pt>
                <c:pt idx="202">
                  <c:v>83.165129990495814</c:v>
                </c:pt>
                <c:pt idx="203">
                  <c:v>82.875649472921864</c:v>
                </c:pt>
                <c:pt idx="204">
                  <c:v>82.657597844910384</c:v>
                </c:pt>
                <c:pt idx="205">
                  <c:v>82.395205022685587</c:v>
                </c:pt>
                <c:pt idx="206">
                  <c:v>82.095804483220434</c:v>
                </c:pt>
                <c:pt idx="207">
                  <c:v>81.775367481554696</c:v>
                </c:pt>
                <c:pt idx="208">
                  <c:v>81.501539001296265</c:v>
                </c:pt>
                <c:pt idx="209">
                  <c:v>81.241051069486602</c:v>
                </c:pt>
                <c:pt idx="210">
                  <c:v>80.963068328499759</c:v>
                </c:pt>
                <c:pt idx="211">
                  <c:v>80.789288753640918</c:v>
                </c:pt>
                <c:pt idx="212">
                  <c:v>80.668956585281848</c:v>
                </c:pt>
                <c:pt idx="213">
                  <c:v>80.535647200740272</c:v>
                </c:pt>
                <c:pt idx="214">
                  <c:v>80.398291909456688</c:v>
                </c:pt>
                <c:pt idx="215">
                  <c:v>80.31823160450125</c:v>
                </c:pt>
                <c:pt idx="216">
                  <c:v>80.20028515620848</c:v>
                </c:pt>
                <c:pt idx="217">
                  <c:v>80.082312974433009</c:v>
                </c:pt>
                <c:pt idx="218">
                  <c:v>79.936374576949888</c:v>
                </c:pt>
                <c:pt idx="219">
                  <c:v>79.873702612422022</c:v>
                </c:pt>
                <c:pt idx="220">
                  <c:v>79.827312967009988</c:v>
                </c:pt>
                <c:pt idx="221">
                  <c:v>79.80080370944853</c:v>
                </c:pt>
                <c:pt idx="222">
                  <c:v>79.580792707677688</c:v>
                </c:pt>
                <c:pt idx="223">
                  <c:v>79.429673113838788</c:v>
                </c:pt>
                <c:pt idx="224">
                  <c:v>79.257312886651647</c:v>
                </c:pt>
                <c:pt idx="225">
                  <c:v>79.119580736527524</c:v>
                </c:pt>
                <c:pt idx="226">
                  <c:v>78.948328698674985</c:v>
                </c:pt>
                <c:pt idx="227">
                  <c:v>78.795309021774884</c:v>
                </c:pt>
                <c:pt idx="228">
                  <c:v>78.626790530181978</c:v>
                </c:pt>
                <c:pt idx="229">
                  <c:v>78.475056302008454</c:v>
                </c:pt>
                <c:pt idx="230">
                  <c:v>78.348077024272442</c:v>
                </c:pt>
                <c:pt idx="231">
                  <c:v>78.221268596123281</c:v>
                </c:pt>
                <c:pt idx="232">
                  <c:v>78.10367478137799</c:v>
                </c:pt>
                <c:pt idx="233">
                  <c:v>77.983056151283819</c:v>
                </c:pt>
                <c:pt idx="234">
                  <c:v>77.873775382563323</c:v>
                </c:pt>
                <c:pt idx="235">
                  <c:v>77.684586447499058</c:v>
                </c:pt>
                <c:pt idx="236">
                  <c:v>77.510362192404955</c:v>
                </c:pt>
                <c:pt idx="237">
                  <c:v>77.325332278291825</c:v>
                </c:pt>
                <c:pt idx="238">
                  <c:v>77.170341350640555</c:v>
                </c:pt>
                <c:pt idx="239">
                  <c:v>77.105052818797745</c:v>
                </c:pt>
                <c:pt idx="240">
                  <c:v>76.999596205838429</c:v>
                </c:pt>
                <c:pt idx="241">
                  <c:v>77.047952341778725</c:v>
                </c:pt>
                <c:pt idx="242">
                  <c:v>76.811252799488315</c:v>
                </c:pt>
                <c:pt idx="243">
                  <c:v>76.538076092729654</c:v>
                </c:pt>
                <c:pt idx="244">
                  <c:v>76.264899433102286</c:v>
                </c:pt>
                <c:pt idx="245">
                  <c:v>75.991722773474578</c:v>
                </c:pt>
                <c:pt idx="246">
                  <c:v>75.718546113847054</c:v>
                </c:pt>
                <c:pt idx="247">
                  <c:v>75.445369501350427</c:v>
                </c:pt>
                <c:pt idx="248">
                  <c:v>75.172192794591751</c:v>
                </c:pt>
                <c:pt idx="249">
                  <c:v>74.899016134964242</c:v>
                </c:pt>
                <c:pt idx="250">
                  <c:v>74.625839475336647</c:v>
                </c:pt>
                <c:pt idx="251">
                  <c:v>74.403197766974699</c:v>
                </c:pt>
                <c:pt idx="252">
                  <c:v>74.180556105743548</c:v>
                </c:pt>
                <c:pt idx="253">
                  <c:v>73.957914350250661</c:v>
                </c:pt>
                <c:pt idx="254">
                  <c:v>73.735272689019567</c:v>
                </c:pt>
                <c:pt idx="255">
                  <c:v>73.512630980657562</c:v>
                </c:pt>
                <c:pt idx="256">
                  <c:v>73.289989272295529</c:v>
                </c:pt>
                <c:pt idx="257">
                  <c:v>73.067347658195345</c:v>
                </c:pt>
                <c:pt idx="258">
                  <c:v>72.844705902702415</c:v>
                </c:pt>
                <c:pt idx="259">
                  <c:v>72.622064288602232</c:v>
                </c:pt>
                <c:pt idx="260">
                  <c:v>72.399422533109288</c:v>
                </c:pt>
                <c:pt idx="261">
                  <c:v>72.336842379614609</c:v>
                </c:pt>
              </c:numCache>
            </c:numRef>
          </c:val>
        </c:ser>
        <c:marker val="1"/>
        <c:axId val="95806592"/>
        <c:axId val="95808128"/>
      </c:lineChart>
      <c:catAx>
        <c:axId val="95806592"/>
        <c:scaling>
          <c:orientation val="minMax"/>
        </c:scaling>
        <c:axPos val="b"/>
        <c:numFmt formatCode="General" sourceLinked="1"/>
        <c:tickLblPos val="nextTo"/>
        <c:spPr>
          <a:ln>
            <a:solidFill>
              <a:schemeClr val="tx1">
                <a:lumMod val="75000"/>
                <a:lumOff val="25000"/>
              </a:schemeClr>
            </a:solidFill>
          </a:ln>
        </c:spPr>
        <c:txPr>
          <a:bodyPr/>
          <a:lstStyle/>
          <a:p>
            <a:pPr>
              <a:defRPr sz="2400" baseline="0"/>
            </a:pPr>
            <a:endParaRPr lang="pl-PL"/>
          </a:p>
        </c:txPr>
        <c:crossAx val="95808128"/>
        <c:crosses val="autoZero"/>
        <c:auto val="1"/>
        <c:lblAlgn val="ctr"/>
        <c:lblOffset val="100"/>
        <c:tickLblSkip val="50"/>
        <c:tickMarkSkip val="50"/>
      </c:catAx>
      <c:valAx>
        <c:axId val="95808128"/>
        <c:scaling>
          <c:orientation val="minMax"/>
          <c:max val="100"/>
        </c:scaling>
        <c:axPos val="l"/>
        <c:majorGridlines>
          <c:spPr>
            <a:ln>
              <a:solidFill>
                <a:schemeClr val="bg1">
                  <a:lumMod val="75000"/>
                </a:schemeClr>
              </a:solidFill>
            </a:ln>
          </c:spPr>
        </c:majorGridlines>
        <c:title>
          <c:tx>
            <c:rich>
              <a:bodyPr rot="-5400000" vert="horz"/>
              <a:lstStyle/>
              <a:p>
                <a:pPr>
                  <a:defRPr sz="2400" baseline="0"/>
                </a:pPr>
                <a:r>
                  <a:rPr lang="en-US" sz="2400" baseline="0" dirty="0"/>
                  <a:t>% </a:t>
                </a:r>
                <a:r>
                  <a:rPr lang="en-US" sz="2400" baseline="0" dirty="0" smtClean="0"/>
                  <a:t> </a:t>
                </a:r>
                <a:r>
                  <a:rPr lang="en-US" sz="2400" baseline="0" dirty="0"/>
                  <a:t>since 1700 AD</a:t>
                </a:r>
              </a:p>
            </c:rich>
          </c:tx>
          <c:layout>
            <c:manualLayout>
              <c:xMode val="edge"/>
              <c:yMode val="edge"/>
              <c:x val="6.8535700553354409E-3"/>
              <c:y val="0.33652852076696604"/>
            </c:manualLayout>
          </c:layout>
        </c:title>
        <c:numFmt formatCode="0" sourceLinked="0"/>
        <c:tickLblPos val="nextTo"/>
        <c:spPr>
          <a:ln>
            <a:solidFill>
              <a:schemeClr val="tx1">
                <a:lumMod val="75000"/>
                <a:lumOff val="25000"/>
              </a:schemeClr>
            </a:solidFill>
          </a:ln>
        </c:spPr>
        <c:txPr>
          <a:bodyPr/>
          <a:lstStyle/>
          <a:p>
            <a:pPr>
              <a:defRPr sz="2400" baseline="0"/>
            </a:pPr>
            <a:endParaRPr lang="pl-PL"/>
          </a:p>
        </c:txPr>
        <c:crossAx val="95806592"/>
        <c:crosses val="autoZero"/>
        <c:crossBetween val="between"/>
      </c:valAx>
    </c:plotArea>
    <c:plotVisOnly val="1"/>
    <c:dispBlanksAs val="gap"/>
  </c:chart>
  <c:spPr>
    <a:ln>
      <a:no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6BA34-FCBA-4CF4-98BB-2880AC14F518}"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2D8EDDE0-DCE1-4A31-A14D-079F0840CFB3}">
      <dgm:prSet phldrT="[Tekst]"/>
      <dgm:spPr>
        <a:solidFill>
          <a:srgbClr val="002060"/>
        </a:solidFill>
      </dgm:spPr>
      <dgm:t>
        <a:bodyPr/>
        <a:lstStyle/>
        <a:p>
          <a:endParaRPr lang="pl-PL" dirty="0" smtClean="0"/>
        </a:p>
        <a:p>
          <a:r>
            <a:rPr lang="pl-PL" dirty="0" smtClean="0"/>
            <a:t>Innowacje</a:t>
          </a:r>
          <a:endParaRPr lang="pl-PL" dirty="0"/>
        </a:p>
      </dgm:t>
    </dgm:pt>
    <dgm:pt modelId="{FB150BA3-B622-4239-BF11-98A1362B00E5}" type="parTrans" cxnId="{3FBD1100-608F-4199-AC86-CB530AFF8B64}">
      <dgm:prSet/>
      <dgm:spPr/>
      <dgm:t>
        <a:bodyPr/>
        <a:lstStyle/>
        <a:p>
          <a:endParaRPr lang="pl-PL"/>
        </a:p>
      </dgm:t>
    </dgm:pt>
    <dgm:pt modelId="{4E07CF53-CDBF-435E-A3B1-3D706C22EB0B}" type="sibTrans" cxnId="{3FBD1100-608F-4199-AC86-CB530AFF8B64}">
      <dgm:prSet/>
      <dgm:spPr>
        <a:noFill/>
        <a:ln>
          <a:noFill/>
        </a:ln>
      </dgm:spPr>
      <dgm:t>
        <a:bodyPr/>
        <a:lstStyle/>
        <a:p>
          <a:endParaRPr lang="pl-PL"/>
        </a:p>
      </dgm:t>
    </dgm:pt>
    <dgm:pt modelId="{3FDB8FDD-4548-4598-9192-470FA4496217}">
      <dgm:prSet phldrT="[Tekst]"/>
      <dgm:spPr>
        <a:solidFill>
          <a:srgbClr val="002060"/>
        </a:solidFill>
      </dgm:spPr>
      <dgm:t>
        <a:bodyPr/>
        <a:lstStyle/>
        <a:p>
          <a:endParaRPr lang="pl-PL" dirty="0" smtClean="0"/>
        </a:p>
        <a:p>
          <a:endParaRPr lang="pl-PL" dirty="0" smtClean="0"/>
        </a:p>
        <a:p>
          <a:r>
            <a:rPr lang="pl-PL" dirty="0" smtClean="0"/>
            <a:t>Produkcja energii</a:t>
          </a:r>
          <a:endParaRPr lang="pl-PL" dirty="0"/>
        </a:p>
      </dgm:t>
    </dgm:pt>
    <dgm:pt modelId="{A612619E-004F-40A9-991B-AC336024DB9E}" type="parTrans" cxnId="{3BD9DADB-A3E4-4E98-ACAD-E26B15049318}">
      <dgm:prSet/>
      <dgm:spPr/>
      <dgm:t>
        <a:bodyPr/>
        <a:lstStyle/>
        <a:p>
          <a:endParaRPr lang="pl-PL"/>
        </a:p>
      </dgm:t>
    </dgm:pt>
    <dgm:pt modelId="{604674E9-76A5-4255-A00F-54A1AF563B57}" type="sibTrans" cxnId="{3BD9DADB-A3E4-4E98-ACAD-E26B15049318}">
      <dgm:prSet/>
      <dgm:spPr>
        <a:solidFill>
          <a:srgbClr val="002060"/>
        </a:solidFill>
        <a:ln>
          <a:solidFill>
            <a:schemeClr val="bg1"/>
          </a:solidFill>
        </a:ln>
      </dgm:spPr>
      <dgm:t>
        <a:bodyPr/>
        <a:lstStyle/>
        <a:p>
          <a:endParaRPr lang="pl-PL"/>
        </a:p>
      </dgm:t>
    </dgm:pt>
    <dgm:pt modelId="{60CD5F25-0690-447C-9E8C-D8610C00F4D6}">
      <dgm:prSet phldrT="[Tekst]"/>
      <dgm:spPr>
        <a:solidFill>
          <a:srgbClr val="002060"/>
        </a:solidFill>
      </dgm:spPr>
      <dgm:t>
        <a:bodyPr anchor="t" anchorCtr="0"/>
        <a:lstStyle/>
        <a:p>
          <a:r>
            <a:rPr lang="pl-PL" dirty="0" smtClean="0"/>
            <a:t>Wzrost gospodarczy</a:t>
          </a:r>
          <a:endParaRPr lang="pl-PL" dirty="0"/>
        </a:p>
      </dgm:t>
    </dgm:pt>
    <dgm:pt modelId="{083E6F40-92F7-4FC2-BB53-0774C05A6E39}" type="parTrans" cxnId="{CDAD9020-A4A4-4B46-8987-D6A553ACCC82}">
      <dgm:prSet/>
      <dgm:spPr/>
      <dgm:t>
        <a:bodyPr/>
        <a:lstStyle/>
        <a:p>
          <a:endParaRPr lang="pl-PL"/>
        </a:p>
      </dgm:t>
    </dgm:pt>
    <dgm:pt modelId="{D6AA9629-D66A-4194-BAE2-15C320CA6D50}" type="sibTrans" cxnId="{CDAD9020-A4A4-4B46-8987-D6A553ACCC82}">
      <dgm:prSet/>
      <dgm:spPr/>
      <dgm:t>
        <a:bodyPr/>
        <a:lstStyle/>
        <a:p>
          <a:endParaRPr lang="pl-PL"/>
        </a:p>
      </dgm:t>
    </dgm:pt>
    <dgm:pt modelId="{3B638178-ED26-41E6-93E3-192232EBBC06}" type="pres">
      <dgm:prSet presAssocID="{00B6BA34-FCBA-4CF4-98BB-2880AC14F518}" presName="Name0" presStyleCnt="0">
        <dgm:presLayoutVars>
          <dgm:dir/>
          <dgm:resizeHandles val="exact"/>
        </dgm:presLayoutVars>
      </dgm:prSet>
      <dgm:spPr/>
    </dgm:pt>
    <dgm:pt modelId="{5BD9A9DF-B4E5-4B15-B974-303E9723FA53}" type="pres">
      <dgm:prSet presAssocID="{00B6BA34-FCBA-4CF4-98BB-2880AC14F518}" presName="vNodes" presStyleCnt="0"/>
      <dgm:spPr/>
    </dgm:pt>
    <dgm:pt modelId="{B63D9035-DA29-4444-BFC9-D9EDB4DE4BDC}" type="pres">
      <dgm:prSet presAssocID="{2D8EDDE0-DCE1-4A31-A14D-079F0840CFB3}" presName="node" presStyleLbl="node1" presStyleIdx="0" presStyleCnt="3" custLinFactNeighborX="10579">
        <dgm:presLayoutVars>
          <dgm:bulletEnabled val="1"/>
        </dgm:presLayoutVars>
      </dgm:prSet>
      <dgm:spPr/>
      <dgm:t>
        <a:bodyPr/>
        <a:lstStyle/>
        <a:p>
          <a:endParaRPr lang="pl-PL"/>
        </a:p>
      </dgm:t>
    </dgm:pt>
    <dgm:pt modelId="{51985410-C2AE-44EE-A032-7B15A67776B5}" type="pres">
      <dgm:prSet presAssocID="{4E07CF53-CDBF-435E-A3B1-3D706C22EB0B}" presName="spacerT" presStyleCnt="0"/>
      <dgm:spPr/>
    </dgm:pt>
    <dgm:pt modelId="{AEF3E92B-EE2E-4490-9CC8-9C732A16832E}" type="pres">
      <dgm:prSet presAssocID="{4E07CF53-CDBF-435E-A3B1-3D706C22EB0B}" presName="sibTrans" presStyleLbl="sibTrans2D1" presStyleIdx="0" presStyleCnt="2"/>
      <dgm:spPr/>
      <dgm:t>
        <a:bodyPr/>
        <a:lstStyle/>
        <a:p>
          <a:endParaRPr lang="pl-PL"/>
        </a:p>
      </dgm:t>
    </dgm:pt>
    <dgm:pt modelId="{9A8C0BE9-C65D-42B8-8EBE-3A0F6FD3B0DF}" type="pres">
      <dgm:prSet presAssocID="{4E07CF53-CDBF-435E-A3B1-3D706C22EB0B}" presName="spacerB" presStyleCnt="0"/>
      <dgm:spPr/>
    </dgm:pt>
    <dgm:pt modelId="{43652BBB-8DD8-4430-9F95-BA5081B63174}" type="pres">
      <dgm:prSet presAssocID="{3FDB8FDD-4548-4598-9192-470FA4496217}" presName="node" presStyleLbl="node1" presStyleIdx="1" presStyleCnt="3" custLinFactNeighborX="10579">
        <dgm:presLayoutVars>
          <dgm:bulletEnabled val="1"/>
        </dgm:presLayoutVars>
      </dgm:prSet>
      <dgm:spPr/>
      <dgm:t>
        <a:bodyPr/>
        <a:lstStyle/>
        <a:p>
          <a:endParaRPr lang="pl-PL"/>
        </a:p>
      </dgm:t>
    </dgm:pt>
    <dgm:pt modelId="{E0FA3556-C8D1-4D11-8AD0-87656AF6340E}" type="pres">
      <dgm:prSet presAssocID="{00B6BA34-FCBA-4CF4-98BB-2880AC14F518}" presName="sibTransLast" presStyleLbl="sibTrans2D1" presStyleIdx="1" presStyleCnt="2" custLinFactNeighborX="25554" custLinFactNeighborY="8090"/>
      <dgm:spPr/>
      <dgm:t>
        <a:bodyPr/>
        <a:lstStyle/>
        <a:p>
          <a:endParaRPr lang="pl-PL"/>
        </a:p>
      </dgm:t>
    </dgm:pt>
    <dgm:pt modelId="{D90F44AE-ED72-4738-A83A-BC3F319F7306}" type="pres">
      <dgm:prSet presAssocID="{00B6BA34-FCBA-4CF4-98BB-2880AC14F518}" presName="connectorText" presStyleLbl="sibTrans2D1" presStyleIdx="1" presStyleCnt="2"/>
      <dgm:spPr/>
      <dgm:t>
        <a:bodyPr/>
        <a:lstStyle/>
        <a:p>
          <a:endParaRPr lang="pl-PL"/>
        </a:p>
      </dgm:t>
    </dgm:pt>
    <dgm:pt modelId="{FBC750A0-05EE-4296-9878-A25D31CD2AF6}" type="pres">
      <dgm:prSet presAssocID="{00B6BA34-FCBA-4CF4-98BB-2880AC14F518}" presName="lastNode" presStyleLbl="node1" presStyleIdx="2" presStyleCnt="3" custLinFactNeighborX="42132" custLinFactNeighborY="2488">
        <dgm:presLayoutVars>
          <dgm:bulletEnabled val="1"/>
        </dgm:presLayoutVars>
      </dgm:prSet>
      <dgm:spPr/>
      <dgm:t>
        <a:bodyPr/>
        <a:lstStyle/>
        <a:p>
          <a:endParaRPr lang="pl-PL"/>
        </a:p>
      </dgm:t>
    </dgm:pt>
  </dgm:ptLst>
  <dgm:cxnLst>
    <dgm:cxn modelId="{3BD9DADB-A3E4-4E98-ACAD-E26B15049318}" srcId="{00B6BA34-FCBA-4CF4-98BB-2880AC14F518}" destId="{3FDB8FDD-4548-4598-9192-470FA4496217}" srcOrd="1" destOrd="0" parTransId="{A612619E-004F-40A9-991B-AC336024DB9E}" sibTransId="{604674E9-76A5-4255-A00F-54A1AF563B57}"/>
    <dgm:cxn modelId="{3FBD1100-608F-4199-AC86-CB530AFF8B64}" srcId="{00B6BA34-FCBA-4CF4-98BB-2880AC14F518}" destId="{2D8EDDE0-DCE1-4A31-A14D-079F0840CFB3}" srcOrd="0" destOrd="0" parTransId="{FB150BA3-B622-4239-BF11-98A1362B00E5}" sibTransId="{4E07CF53-CDBF-435E-A3B1-3D706C22EB0B}"/>
    <dgm:cxn modelId="{5537D8B3-AE2B-4363-89B0-E8F7457CFF33}" type="presOf" srcId="{60CD5F25-0690-447C-9E8C-D8610C00F4D6}" destId="{FBC750A0-05EE-4296-9878-A25D31CD2AF6}" srcOrd="0" destOrd="0" presId="urn:microsoft.com/office/officeart/2005/8/layout/equation2"/>
    <dgm:cxn modelId="{CDAD9020-A4A4-4B46-8987-D6A553ACCC82}" srcId="{00B6BA34-FCBA-4CF4-98BB-2880AC14F518}" destId="{60CD5F25-0690-447C-9E8C-D8610C00F4D6}" srcOrd="2" destOrd="0" parTransId="{083E6F40-92F7-4FC2-BB53-0774C05A6E39}" sibTransId="{D6AA9629-D66A-4194-BAE2-15C320CA6D50}"/>
    <dgm:cxn modelId="{31BFB599-0D78-4294-9CA1-89A9617AEA06}" type="presOf" srcId="{00B6BA34-FCBA-4CF4-98BB-2880AC14F518}" destId="{3B638178-ED26-41E6-93E3-192232EBBC06}" srcOrd="0" destOrd="0" presId="urn:microsoft.com/office/officeart/2005/8/layout/equation2"/>
    <dgm:cxn modelId="{C44C2965-C0F0-4793-9521-179FE3CE87B1}" type="presOf" srcId="{604674E9-76A5-4255-A00F-54A1AF563B57}" destId="{E0FA3556-C8D1-4D11-8AD0-87656AF6340E}" srcOrd="0" destOrd="0" presId="urn:microsoft.com/office/officeart/2005/8/layout/equation2"/>
    <dgm:cxn modelId="{D97081A7-F67E-49C8-99A8-73FEE18BF551}" type="presOf" srcId="{4E07CF53-CDBF-435E-A3B1-3D706C22EB0B}" destId="{AEF3E92B-EE2E-4490-9CC8-9C732A16832E}" srcOrd="0" destOrd="0" presId="urn:microsoft.com/office/officeart/2005/8/layout/equation2"/>
    <dgm:cxn modelId="{71F9C7C6-18CB-41A7-B2C4-288A3BF8F372}" type="presOf" srcId="{604674E9-76A5-4255-A00F-54A1AF563B57}" destId="{D90F44AE-ED72-4738-A83A-BC3F319F7306}" srcOrd="1" destOrd="0" presId="urn:microsoft.com/office/officeart/2005/8/layout/equation2"/>
    <dgm:cxn modelId="{A71B202E-CF01-47CD-8FF3-526736CC2987}" type="presOf" srcId="{2D8EDDE0-DCE1-4A31-A14D-079F0840CFB3}" destId="{B63D9035-DA29-4444-BFC9-D9EDB4DE4BDC}" srcOrd="0" destOrd="0" presId="urn:microsoft.com/office/officeart/2005/8/layout/equation2"/>
    <dgm:cxn modelId="{566A1A5E-799D-45A4-8C9A-863AF41FA1C1}" type="presOf" srcId="{3FDB8FDD-4548-4598-9192-470FA4496217}" destId="{43652BBB-8DD8-4430-9F95-BA5081B63174}" srcOrd="0" destOrd="0" presId="urn:microsoft.com/office/officeart/2005/8/layout/equation2"/>
    <dgm:cxn modelId="{80C10688-07C5-4629-8A39-AAE8B01FA07B}" type="presParOf" srcId="{3B638178-ED26-41E6-93E3-192232EBBC06}" destId="{5BD9A9DF-B4E5-4B15-B974-303E9723FA53}" srcOrd="0" destOrd="0" presId="urn:microsoft.com/office/officeart/2005/8/layout/equation2"/>
    <dgm:cxn modelId="{F8354B31-7437-473D-BE69-B1ABFBF0F1FA}" type="presParOf" srcId="{5BD9A9DF-B4E5-4B15-B974-303E9723FA53}" destId="{B63D9035-DA29-4444-BFC9-D9EDB4DE4BDC}" srcOrd="0" destOrd="0" presId="urn:microsoft.com/office/officeart/2005/8/layout/equation2"/>
    <dgm:cxn modelId="{E2883BF7-D343-4592-96BD-0E080D95692D}" type="presParOf" srcId="{5BD9A9DF-B4E5-4B15-B974-303E9723FA53}" destId="{51985410-C2AE-44EE-A032-7B15A67776B5}" srcOrd="1" destOrd="0" presId="urn:microsoft.com/office/officeart/2005/8/layout/equation2"/>
    <dgm:cxn modelId="{B956ED3B-2F95-4755-8B10-3A52EFBABEA2}" type="presParOf" srcId="{5BD9A9DF-B4E5-4B15-B974-303E9723FA53}" destId="{AEF3E92B-EE2E-4490-9CC8-9C732A16832E}" srcOrd="2" destOrd="0" presId="urn:microsoft.com/office/officeart/2005/8/layout/equation2"/>
    <dgm:cxn modelId="{A20441D4-CBFD-40F3-9E5C-656159176E07}" type="presParOf" srcId="{5BD9A9DF-B4E5-4B15-B974-303E9723FA53}" destId="{9A8C0BE9-C65D-42B8-8EBE-3A0F6FD3B0DF}" srcOrd="3" destOrd="0" presId="urn:microsoft.com/office/officeart/2005/8/layout/equation2"/>
    <dgm:cxn modelId="{DDEE716D-6642-47D3-A9B4-BC91F9C2CDA6}" type="presParOf" srcId="{5BD9A9DF-B4E5-4B15-B974-303E9723FA53}" destId="{43652BBB-8DD8-4430-9F95-BA5081B63174}" srcOrd="4" destOrd="0" presId="urn:microsoft.com/office/officeart/2005/8/layout/equation2"/>
    <dgm:cxn modelId="{2B119F82-C60F-4860-AADB-A2BB70B6CE1E}" type="presParOf" srcId="{3B638178-ED26-41E6-93E3-192232EBBC06}" destId="{E0FA3556-C8D1-4D11-8AD0-87656AF6340E}" srcOrd="1" destOrd="0" presId="urn:microsoft.com/office/officeart/2005/8/layout/equation2"/>
    <dgm:cxn modelId="{A1A8B2F2-30CB-4457-87F4-BA8178FC8793}" type="presParOf" srcId="{E0FA3556-C8D1-4D11-8AD0-87656AF6340E}" destId="{D90F44AE-ED72-4738-A83A-BC3F319F7306}" srcOrd="0" destOrd="0" presId="urn:microsoft.com/office/officeart/2005/8/layout/equation2"/>
    <dgm:cxn modelId="{7E5F16ED-2299-4543-85E2-DB409E8838EF}" type="presParOf" srcId="{3B638178-ED26-41E6-93E3-192232EBBC06}" destId="{FBC750A0-05EE-4296-9878-A25D31CD2AF6}"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0.18824</cdr:x>
      <cdr:y>0.05548</cdr:y>
    </cdr:from>
    <cdr:to>
      <cdr:x>0.87059</cdr:x>
      <cdr:y>0.18032</cdr:y>
    </cdr:to>
    <cdr:sp macro="" textlink="">
      <cdr:nvSpPr>
        <cdr:cNvPr id="2" name="pole tekstowe 1"/>
        <cdr:cNvSpPr txBox="1"/>
      </cdr:nvSpPr>
      <cdr:spPr>
        <a:xfrm xmlns:a="http://schemas.openxmlformats.org/drawingml/2006/main">
          <a:off x="1152128" y="288032"/>
          <a:ext cx="4176464" cy="6480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pl-PL" sz="2400" b="1" dirty="0" smtClean="0"/>
            <a:t>Liczba patentów na świecie</a:t>
          </a:r>
          <a:endParaRPr lang="pl-PL" sz="24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14DAA4-3B7E-4FF7-A893-5FBA648599B4}" type="datetimeFigureOut">
              <a:rPr lang="pl-PL" smtClean="0"/>
              <a:pPr/>
              <a:t>2017-06-23</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8451CD-A7B6-42CE-B318-69C2950D549D}"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ymbol zastępczy obrazu slajdu 1"/>
          <p:cNvSpPr>
            <a:spLocks noGrp="1" noRot="1" noChangeAspect="1" noTextEdit="1"/>
          </p:cNvSpPr>
          <p:nvPr>
            <p:ph type="sldImg"/>
          </p:nvPr>
        </p:nvSpPr>
        <p:spPr>
          <a:ln/>
        </p:spPr>
      </p:sp>
      <p:sp>
        <p:nvSpPr>
          <p:cNvPr id="3" name="Symbol zastępczy notatek 2"/>
          <p:cNvSpPr>
            <a:spLocks noGrp="1"/>
          </p:cNvSpPr>
          <p:nvPr>
            <p:ph type="body" idx="1"/>
          </p:nvPr>
        </p:nvSpPr>
        <p:spPr/>
        <p:txBody>
          <a:bodyPr>
            <a:normAutofit fontScale="92500" lnSpcReduction="10000"/>
          </a:bodyPr>
          <a:lstStyle/>
          <a:p>
            <a:pPr marL="342900" indent="-342900">
              <a:spcBef>
                <a:spcPct val="20000"/>
              </a:spcBef>
              <a:buClr>
                <a:schemeClr val="hlink"/>
              </a:buClr>
              <a:buSzPct val="70000"/>
              <a:defRPr/>
            </a:pPr>
            <a:r>
              <a:rPr lang="pl-PL" dirty="0" smtClean="0">
                <a:solidFill>
                  <a:srgbClr val="FFFF66"/>
                </a:solidFill>
              </a:rPr>
              <a:t>Jednak:</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Nasza gospodarka to część środowiska</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Jak działa gospodarka? System liniowy.</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Gospodarka rośnie, a biosfera...?</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Jak długo może trwać wzrost?</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Co jest potrzebne do wzrostu?</a:t>
            </a:r>
          </a:p>
          <a:p>
            <a:pPr marL="342900" indent="-342900">
              <a:spcBef>
                <a:spcPct val="20000"/>
              </a:spcBef>
              <a:buClr>
                <a:schemeClr val="hlink"/>
              </a:buClr>
              <a:buSzPct val="70000"/>
              <a:buFont typeface="Wingdings" pitchFamily="2" charset="2"/>
              <a:buChar char="n"/>
              <a:defRPr/>
            </a:pPr>
            <a:r>
              <a:rPr lang="pl-PL" dirty="0" smtClean="0">
                <a:solidFill>
                  <a:srgbClr val="FFFF66"/>
                </a:solidFill>
              </a:rPr>
              <a:t>Co będzie, jak przestaniemy rosnąć?</a:t>
            </a:r>
          </a:p>
          <a:p>
            <a:pPr marL="342900" indent="-342900">
              <a:spcBef>
                <a:spcPct val="20000"/>
              </a:spcBef>
              <a:buClr>
                <a:schemeClr val="hlink"/>
              </a:buClr>
              <a:buSzPct val="70000"/>
              <a:defRPr/>
            </a:pPr>
            <a:endParaRPr lang="pl-PL" dirty="0" smtClean="0">
              <a:solidFill>
                <a:srgbClr val="FFFF66"/>
              </a:solidFill>
            </a:endParaRPr>
          </a:p>
          <a:p>
            <a:pPr marL="342900" indent="-342900">
              <a:spcBef>
                <a:spcPct val="20000"/>
              </a:spcBef>
              <a:buClr>
                <a:schemeClr val="hlink"/>
              </a:buClr>
              <a:buSzPct val="70000"/>
              <a:buFont typeface="Wingdings" pitchFamily="2" charset="2"/>
              <a:buChar char="n"/>
              <a:defRPr/>
            </a:pPr>
            <a:r>
              <a:rPr lang="pl-PL" dirty="0" smtClean="0">
                <a:solidFill>
                  <a:srgbClr val="FFFF99"/>
                </a:solidFill>
              </a:rPr>
              <a:t>Czym jest PKB?</a:t>
            </a:r>
          </a:p>
          <a:p>
            <a:pPr marL="342900" indent="-342900">
              <a:spcBef>
                <a:spcPct val="20000"/>
              </a:spcBef>
              <a:buClr>
                <a:schemeClr val="hlink"/>
              </a:buClr>
              <a:buSzPct val="70000"/>
              <a:buFont typeface="Wingdings" pitchFamily="2" charset="2"/>
              <a:buChar char="n"/>
              <a:defRPr/>
            </a:pPr>
            <a:r>
              <a:rPr lang="pl-PL" dirty="0" smtClean="0">
                <a:solidFill>
                  <a:srgbClr val="FFFF99"/>
                </a:solidFill>
              </a:rPr>
              <a:t>Jak PKB uwzględnia „Efekty Uboczne”?</a:t>
            </a:r>
          </a:p>
          <a:p>
            <a:pPr marL="342900" indent="-342900">
              <a:spcBef>
                <a:spcPct val="20000"/>
              </a:spcBef>
              <a:buClr>
                <a:schemeClr val="hlink"/>
              </a:buClr>
              <a:buSzPct val="70000"/>
              <a:buFont typeface="Wingdings" pitchFamily="2" charset="2"/>
              <a:buChar char="n"/>
              <a:defRPr/>
            </a:pPr>
            <a:r>
              <a:rPr lang="pl-PL" dirty="0" smtClean="0">
                <a:solidFill>
                  <a:srgbClr val="FFFF99"/>
                </a:solidFill>
              </a:rPr>
              <a:t>Jak długo korzyści są większe od kosztów? </a:t>
            </a:r>
          </a:p>
          <a:p>
            <a:pPr marL="342900" indent="-342900">
              <a:spcBef>
                <a:spcPct val="20000"/>
              </a:spcBef>
              <a:buClr>
                <a:schemeClr val="hlink"/>
              </a:buClr>
              <a:buSzPct val="70000"/>
              <a:buFont typeface="Wingdings" pitchFamily="2" charset="2"/>
              <a:buChar char="n"/>
              <a:defRPr/>
            </a:pPr>
            <a:r>
              <a:rPr lang="pl-PL" dirty="0" smtClean="0">
                <a:solidFill>
                  <a:srgbClr val="FFFF99"/>
                </a:solidFill>
              </a:rPr>
              <a:t>Czy PKB mierzy dobrobyt? Jaki?</a:t>
            </a:r>
          </a:p>
        </p:txBody>
      </p:sp>
      <p:sp>
        <p:nvSpPr>
          <p:cNvPr id="186372" name="Symbol zastępczy numeru slajdu 3"/>
          <p:cNvSpPr>
            <a:spLocks noGrp="1"/>
          </p:cNvSpPr>
          <p:nvPr>
            <p:ph type="sldNum" sz="quarter" idx="5"/>
          </p:nvPr>
        </p:nvSpPr>
        <p:spPr>
          <a:noFill/>
        </p:spPr>
        <p:txBody>
          <a:bodyPr/>
          <a:lstStyle/>
          <a:p>
            <a:fld id="{5FAA3EA1-3E71-44A0-A845-9B4F60AB3955}" type="slidenum">
              <a:rPr lang="pl-PL" smtClean="0"/>
              <a:pPr/>
              <a:t>35</a:t>
            </a:fld>
            <a:endParaRPr lang="pl-P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pPr defTabSz="410248" fontAlgn="base" hangingPunct="0">
              <a:lnSpc>
                <a:spcPct val="93000"/>
              </a:lnSpc>
              <a:spcBef>
                <a:spcPct val="0"/>
              </a:spcBef>
              <a:spcAft>
                <a:spcPct val="0"/>
              </a:spcAft>
              <a:buClr>
                <a:srgbClr val="000000"/>
              </a:buClr>
              <a:buSzPct val="45000"/>
            </a:pPr>
            <a:endParaRPr lang="pl-PL" sz="2200" dirty="0" smtClean="0">
              <a:solidFill>
                <a:prstClr val="black"/>
              </a:solidFill>
              <a:latin typeface="Times New Roman" pitchFamily="18" charset="0"/>
            </a:endParaRPr>
          </a:p>
        </p:txBody>
      </p:sp>
      <p:sp>
        <p:nvSpPr>
          <p:cNvPr id="4098" name="Text Box 2"/>
          <p:cNvSpPr txBox="1">
            <a:spLocks noGrp="1" noChangeArrowheads="1"/>
          </p:cNvSpPr>
          <p:nvPr>
            <p:ph type="body"/>
          </p:nvPr>
        </p:nvSpPr>
        <p:spPr bwMode="auto">
          <a:xfrm>
            <a:off x="1046350" y="4352637"/>
            <a:ext cx="4770904" cy="3478068"/>
          </a:xfrm>
          <a:prstGeom prst="rect">
            <a:avLst/>
          </a:prstGeom>
          <a:noFill/>
          <a:ln>
            <a:round/>
            <a:headEnd/>
            <a:tailEnd/>
          </a:ln>
        </p:spPr>
        <p:txBody>
          <a:bodyPr lIns="0" tIns="0" rIns="0" bIns="0"/>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a:latin typeface="Arial" pitchFamily="34" charset="0"/>
                <a:ea typeface="msgothic" charset="0"/>
                <a:cs typeface="msgothic" charset="0"/>
              </a:rPr>
              <a:t>Estimated mass of mismanaged plastic waste (millions of metric tons) input to the ocean by populations living within 50 km of a coast in 192 countries, plotted as a cumulative sum from 2010 to 2025.Estimates reflect assumed conversion rates of mismanaged plastic waste to marine debris (high, 40%; mid, 25%; low, 15%). Error bars were generated using mean and standard error from the predictive models for mismanaged waste fraction and percent plastic in the waste stream (</a:t>
            </a:r>
            <a:r>
              <a:rPr lang="en-GB" i="1" dirty="0">
                <a:latin typeface="Arial" pitchFamily="34" charset="0"/>
                <a:ea typeface="msgothic" charset="0"/>
                <a:cs typeface="msgothic" charset="0"/>
              </a:rPr>
              <a:t>12</a:t>
            </a:r>
            <a:r>
              <a:rPr lang="en-GB" dirty="0">
                <a:latin typeface="Arial" pitchFamily="34" charset="0"/>
                <a:ea typeface="msgothic" charset="0"/>
                <a:cs typeface="msgothic" charset="0"/>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p:spPr>
        <p:txBody>
          <a:bodyPr wrap="none" lIns="82058" tIns="41029" rIns="82058" bIns="41029" anchor="ctr"/>
          <a:lstStyle/>
          <a:p>
            <a:endParaRPr lang="pl-PL"/>
          </a:p>
        </p:txBody>
      </p:sp>
      <p:sp>
        <p:nvSpPr>
          <p:cNvPr id="4098" name="Text Box 2"/>
          <p:cNvSpPr txBox="1">
            <a:spLocks noGrp="1" noChangeArrowheads="1"/>
          </p:cNvSpPr>
          <p:nvPr>
            <p:ph type="body"/>
          </p:nvPr>
        </p:nvSpPr>
        <p:spPr bwMode="auto">
          <a:xfrm>
            <a:off x="1046350" y="4352637"/>
            <a:ext cx="4770904" cy="3478068"/>
          </a:xfrm>
          <a:prstGeom prst="rect">
            <a:avLst/>
          </a:prstGeom>
          <a:noFill/>
          <a:ln>
            <a:round/>
            <a:headEnd/>
            <a:tailEnd/>
          </a:ln>
        </p:spPr>
        <p:txBody>
          <a:bodyPr lIns="0" tIns="0" rIns="0" bIns="0"/>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dirty="0">
                <a:latin typeface="Arial" charset="0"/>
                <a:ea typeface="msgothic" charset="0"/>
                <a:cs typeface="msgothic" charset="0"/>
              </a:rPr>
              <a:t>(</a:t>
            </a:r>
            <a:r>
              <a:rPr lang="en-GB" i="1" dirty="0">
                <a:latin typeface="Arial" charset="0"/>
                <a:ea typeface="msgothic" charset="0"/>
                <a:cs typeface="msgothic" charset="0"/>
              </a:rPr>
              <a:t>A</a:t>
            </a:r>
            <a:r>
              <a:rPr lang="en-GB" dirty="0">
                <a:latin typeface="Arial" charset="0"/>
                <a:ea typeface="msgothic" charset="0"/>
                <a:cs typeface="msgothic" charset="0"/>
              </a:rPr>
              <a:t>) Global sea level (GSL) under prior ML</a:t>
            </a:r>
            <a:r>
              <a:rPr lang="en-GB" baseline="-33000" dirty="0">
                <a:latin typeface="Arial" charset="0"/>
                <a:ea typeface="msgothic" charset="0"/>
                <a:cs typeface="msgothic" charset="0"/>
              </a:rPr>
              <a:t>2,1</a:t>
            </a:r>
            <a:r>
              <a:rPr lang="en-GB" dirty="0">
                <a:latin typeface="Arial" charset="0"/>
                <a:ea typeface="msgothic" charset="0"/>
                <a:cs typeface="msgothic" charset="0"/>
              </a:rPr>
              <a:t>. Note that the model is insensitive to small linear trends in GSL over the Common Era, so the relative heights of the 300–1000 CE and 20th century peaks are not comparable. (</a:t>
            </a:r>
            <a:r>
              <a:rPr lang="en-GB" i="1" dirty="0">
                <a:latin typeface="Arial" charset="0"/>
                <a:ea typeface="msgothic" charset="0"/>
                <a:cs typeface="msgothic" charset="0"/>
              </a:rPr>
              <a:t>B</a:t>
            </a:r>
            <a:r>
              <a:rPr lang="en-GB" dirty="0">
                <a:latin typeface="Arial" charset="0"/>
                <a:ea typeface="msgothic" charset="0"/>
                <a:cs typeface="msgothic" charset="0"/>
              </a:rPr>
              <a:t>) The 90% credible intervals for </a:t>
            </a:r>
            <a:r>
              <a:rPr lang="en-GB" dirty="0" err="1">
                <a:latin typeface="Arial" charset="0"/>
                <a:ea typeface="msgothic" charset="0"/>
                <a:cs typeface="msgothic" charset="0"/>
              </a:rPr>
              <a:t>semiempirical</a:t>
            </a:r>
            <a:r>
              <a:rPr lang="en-GB" dirty="0">
                <a:latin typeface="Arial" charset="0"/>
                <a:ea typeface="msgothic" charset="0"/>
                <a:cs typeface="msgothic" charset="0"/>
              </a:rPr>
              <a:t> </a:t>
            </a:r>
            <a:r>
              <a:rPr lang="en-GB" dirty="0" err="1">
                <a:latin typeface="Arial" charset="0"/>
                <a:ea typeface="msgothic" charset="0"/>
                <a:cs typeface="msgothic" charset="0"/>
              </a:rPr>
              <a:t>hindcasts</a:t>
            </a:r>
            <a:r>
              <a:rPr lang="en-GB" dirty="0">
                <a:latin typeface="Arial" charset="0"/>
                <a:ea typeface="msgothic" charset="0"/>
                <a:cs typeface="msgothic" charset="0"/>
              </a:rPr>
              <a:t> of 20th century sea-level change under historical temperatures (H) and counterfactual scenarios 1 and 2, using both temperature calibrations. (</a:t>
            </a:r>
            <a:r>
              <a:rPr lang="en-GB" i="1" dirty="0">
                <a:latin typeface="Arial" charset="0"/>
                <a:ea typeface="msgothic" charset="0"/>
                <a:cs typeface="msgothic" charset="0"/>
              </a:rPr>
              <a:t>C</a:t>
            </a:r>
            <a:r>
              <a:rPr lang="en-GB" dirty="0">
                <a:latin typeface="Arial" charset="0"/>
                <a:ea typeface="msgothic" charset="0"/>
                <a:cs typeface="msgothic" charset="0"/>
              </a:rPr>
              <a:t>) Reconstructions of global mean temperature anomalies relative to the 1850–2000 CE mean (1, 2). (</a:t>
            </a:r>
            <a:r>
              <a:rPr lang="en-GB" i="1" dirty="0">
                <a:latin typeface="Arial" charset="0"/>
                <a:ea typeface="msgothic" charset="0"/>
                <a:cs typeface="msgothic" charset="0"/>
              </a:rPr>
              <a:t>D</a:t>
            </a:r>
            <a:r>
              <a:rPr lang="en-GB" dirty="0">
                <a:latin typeface="Arial" charset="0"/>
                <a:ea typeface="msgothic" charset="0"/>
                <a:cs typeface="msgothic" charset="0"/>
              </a:rPr>
              <a:t>) </a:t>
            </a:r>
            <a:r>
              <a:rPr lang="en-GB" dirty="0" err="1">
                <a:latin typeface="Arial" charset="0"/>
                <a:ea typeface="msgothic" charset="0"/>
                <a:cs typeface="msgothic" charset="0"/>
              </a:rPr>
              <a:t>Semiempirical</a:t>
            </a:r>
            <a:r>
              <a:rPr lang="en-GB" dirty="0">
                <a:latin typeface="Arial" charset="0"/>
                <a:ea typeface="msgothic" charset="0"/>
                <a:cs typeface="msgothic" charset="0"/>
              </a:rPr>
              <a:t> fits to the GSL curve using the two alternative temperature reconstructions. (</a:t>
            </a:r>
            <a:r>
              <a:rPr lang="en-GB" i="1" dirty="0">
                <a:latin typeface="Arial" charset="0"/>
                <a:ea typeface="msgothic" charset="0"/>
                <a:cs typeface="msgothic" charset="0"/>
              </a:rPr>
              <a:t>E</a:t>
            </a:r>
            <a:r>
              <a:rPr lang="en-GB" dirty="0">
                <a:latin typeface="Arial" charset="0"/>
                <a:ea typeface="msgothic" charset="0"/>
                <a:cs typeface="msgothic" charset="0"/>
              </a:rPr>
              <a:t>) As in </a:t>
            </a:r>
            <a:r>
              <a:rPr lang="en-GB" i="1" dirty="0">
                <a:latin typeface="Arial" charset="0"/>
                <a:ea typeface="msgothic" charset="0"/>
                <a:cs typeface="msgothic" charset="0"/>
              </a:rPr>
              <a:t>B</a:t>
            </a:r>
            <a:r>
              <a:rPr lang="en-GB" dirty="0">
                <a:latin typeface="Arial" charset="0"/>
                <a:ea typeface="msgothic" charset="0"/>
                <a:cs typeface="msgothic" charset="0"/>
              </a:rPr>
              <a:t>, including 21st century projections for RCPs 2.6, 4.5, and 8.5. Red lines show the fifth percentile of RCP 2.6 and 95th percentile of RCP 8.5. (</a:t>
            </a:r>
            <a:r>
              <a:rPr lang="en-GB" i="1" dirty="0">
                <a:latin typeface="Arial" charset="0"/>
                <a:ea typeface="msgothic" charset="0"/>
                <a:cs typeface="msgothic" charset="0"/>
              </a:rPr>
              <a:t>F</a:t>
            </a:r>
            <a:r>
              <a:rPr lang="en-GB" dirty="0">
                <a:latin typeface="Arial" charset="0"/>
                <a:ea typeface="msgothic" charset="0"/>
                <a:cs typeface="msgothic" charset="0"/>
              </a:rPr>
              <a:t>) The 90% credible intervals for 2100 by RCP. In </a:t>
            </a:r>
            <a:r>
              <a:rPr lang="en-GB" i="1" dirty="0">
                <a:latin typeface="Arial" charset="0"/>
                <a:ea typeface="msgothic" charset="0"/>
                <a:cs typeface="msgothic" charset="0"/>
              </a:rPr>
              <a:t>A</a:t>
            </a:r>
            <a:r>
              <a:rPr lang="en-GB" dirty="0">
                <a:latin typeface="Arial" charset="0"/>
                <a:ea typeface="msgothic" charset="0"/>
                <a:cs typeface="msgothic" charset="0"/>
              </a:rPr>
              <a:t>, </a:t>
            </a:r>
            <a:r>
              <a:rPr lang="en-GB" i="1" dirty="0">
                <a:latin typeface="Arial" charset="0"/>
                <a:ea typeface="msgothic" charset="0"/>
                <a:cs typeface="msgothic" charset="0"/>
              </a:rPr>
              <a:t>B</a:t>
            </a:r>
            <a:r>
              <a:rPr lang="en-GB" dirty="0">
                <a:latin typeface="Arial" charset="0"/>
                <a:ea typeface="msgothic" charset="0"/>
                <a:cs typeface="msgothic" charset="0"/>
              </a:rPr>
              <a:t>, and </a:t>
            </a:r>
            <a:r>
              <a:rPr lang="en-GB" i="1" dirty="0">
                <a:latin typeface="Arial" charset="0"/>
                <a:ea typeface="msgothic" charset="0"/>
                <a:cs typeface="msgothic" charset="0"/>
              </a:rPr>
              <a:t>D</a:t>
            </a:r>
            <a:r>
              <a:rPr lang="en-GB" dirty="0">
                <a:latin typeface="Arial" charset="0"/>
                <a:ea typeface="msgothic" charset="0"/>
                <a:cs typeface="msgothic" charset="0"/>
              </a:rPr>
              <a:t>, values are with respect to 1900 CE baseline; in </a:t>
            </a:r>
            <a:r>
              <a:rPr lang="en-GB" i="1" dirty="0">
                <a:latin typeface="Arial" charset="0"/>
                <a:ea typeface="msgothic" charset="0"/>
                <a:cs typeface="msgothic" charset="0"/>
              </a:rPr>
              <a:t>E</a:t>
            </a:r>
            <a:r>
              <a:rPr lang="en-GB" dirty="0">
                <a:latin typeface="Arial" charset="0"/>
                <a:ea typeface="msgothic" charset="0"/>
                <a:cs typeface="msgothic" charset="0"/>
              </a:rPr>
              <a:t> and </a:t>
            </a:r>
            <a:r>
              <a:rPr lang="en-GB" i="1" dirty="0">
                <a:latin typeface="Arial" charset="0"/>
                <a:ea typeface="msgothic" charset="0"/>
                <a:cs typeface="msgothic" charset="0"/>
              </a:rPr>
              <a:t>F</a:t>
            </a:r>
            <a:r>
              <a:rPr lang="en-GB" dirty="0">
                <a:latin typeface="Arial" charset="0"/>
                <a:ea typeface="msgothic" charset="0"/>
                <a:cs typeface="msgothic" charset="0"/>
              </a:rPr>
              <a:t>, values are with respect to 2000 CE baseline. Heavy shading, 67% credible interval; light shading, 90% credible interval.</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xfrm>
            <a:off x="1143000" y="685800"/>
            <a:ext cx="4572000" cy="3429000"/>
          </a:xfrm>
          <a:ln/>
        </p:spPr>
      </p:sp>
      <p:sp>
        <p:nvSpPr>
          <p:cNvPr id="210947" name="Rectangle 3"/>
          <p:cNvSpPr>
            <a:spLocks noGrp="1" noChangeArrowheads="1"/>
          </p:cNvSpPr>
          <p:nvPr>
            <p:ph type="body" idx="1"/>
          </p:nvPr>
        </p:nvSpPr>
        <p:spPr>
          <a:xfrm>
            <a:off x="686421" y="4344025"/>
            <a:ext cx="5485158" cy="4114488"/>
          </a:xfrm>
          <a:noFill/>
          <a:ln/>
        </p:spPr>
        <p:txBody>
          <a:bodyPr/>
          <a:lstStyle/>
          <a:p>
            <a:r>
              <a:rPr lang="en-US" smtClean="0"/>
              <a:t>You might think, so what’s a little heat.  Unfortunately, heat kills.  In 2003, a heatwave in Europe killed 35,000 people.  The built environment contributes to heat through the heat island effects as well as influencing climate change which leads to an increase in extreme events, like this.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ymbol zastępczy obrazu slajdu 1"/>
          <p:cNvSpPr>
            <a:spLocks noGrp="1" noRot="1" noChangeAspect="1" noTextEdit="1"/>
          </p:cNvSpPr>
          <p:nvPr>
            <p:ph type="sldImg"/>
          </p:nvPr>
        </p:nvSpPr>
        <p:spPr>
          <a:ln/>
        </p:spPr>
      </p:sp>
      <p:sp>
        <p:nvSpPr>
          <p:cNvPr id="161795" name="Symbol zastępczy notatek 2"/>
          <p:cNvSpPr>
            <a:spLocks noGrp="1"/>
          </p:cNvSpPr>
          <p:nvPr>
            <p:ph type="body" idx="1"/>
          </p:nvPr>
        </p:nvSpPr>
        <p:spPr>
          <a:noFill/>
          <a:ln/>
        </p:spPr>
        <p:txBody>
          <a:bodyPr/>
          <a:lstStyle/>
          <a:p>
            <a:r>
              <a:rPr lang="pl-PL" smtClean="0"/>
              <a:t>Kto to powiedział?</a:t>
            </a:r>
          </a:p>
          <a:p>
            <a:r>
              <a:rPr lang="pl-PL" smtClean="0"/>
              <a:t>IEA, World Energy Outlook</a:t>
            </a:r>
          </a:p>
          <a:p>
            <a:r>
              <a:rPr lang="pl-PL" smtClean="0"/>
              <a:t>Konserwatywna organizacja reprezentujaca kraje OECD mówi o REWOLUCJI???</a:t>
            </a:r>
          </a:p>
        </p:txBody>
      </p:sp>
      <p:sp>
        <p:nvSpPr>
          <p:cNvPr id="161796"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831EDDD-0D84-4A3F-AD6F-3B45B1BDB199}" type="slidenum">
              <a:rPr lang="pl-PL" sz="1200">
                <a:solidFill>
                  <a:prstClr val="black"/>
                </a:solidFill>
              </a:rPr>
              <a:pPr algn="r"/>
              <a:t>63</a:t>
            </a:fld>
            <a:endParaRPr lang="pl-PL" sz="120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ymbol zastępczy obrazu slajdu 1"/>
          <p:cNvSpPr>
            <a:spLocks noGrp="1" noRot="1" noChangeAspect="1" noTextEdit="1"/>
          </p:cNvSpPr>
          <p:nvPr>
            <p:ph type="sldImg"/>
          </p:nvPr>
        </p:nvSpPr>
        <p:spPr>
          <a:ln/>
        </p:spPr>
      </p:sp>
      <p:sp>
        <p:nvSpPr>
          <p:cNvPr id="242691" name="Symbol zastępczy notatek 2"/>
          <p:cNvSpPr>
            <a:spLocks noGrp="1"/>
          </p:cNvSpPr>
          <p:nvPr>
            <p:ph type="body" idx="1"/>
          </p:nvPr>
        </p:nvSpPr>
        <p:spPr>
          <a:noFill/>
          <a:ln/>
        </p:spPr>
        <p:txBody>
          <a:bodyPr/>
          <a:lstStyle/>
          <a:p>
            <a:r>
              <a:rPr lang="pl-PL" smtClean="0"/>
              <a:t>WEO 2011</a:t>
            </a:r>
          </a:p>
          <a:p>
            <a:r>
              <a:rPr lang="pl-PL" smtClean="0"/>
              <a:t>http://ziemianarozdrozu.pl/artykul/1947/iea-za-5-lat-bedzie-juz-za-pozno</a:t>
            </a:r>
          </a:p>
          <a:p>
            <a:r>
              <a:rPr lang="pl-PL" smtClean="0"/>
              <a:t>http://ziemianarozdrozu.pl/artykul/2720/raport-miedzynarodowej-agencji-energetycznej-impreza-dobiegla-konca</a:t>
            </a:r>
          </a:p>
        </p:txBody>
      </p:sp>
      <p:sp>
        <p:nvSpPr>
          <p:cNvPr id="242692"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1F47407-B6DD-4954-A5D7-A397BD1076B0}" type="slidenum">
              <a:rPr lang="pl-PL" sz="1200">
                <a:solidFill>
                  <a:prstClr val="black"/>
                </a:solidFill>
              </a:rPr>
              <a:pPr algn="r"/>
              <a:t>64</a:t>
            </a:fld>
            <a:endParaRPr lang="pl-PL" sz="120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Symbol zastępczy obrazu slajdu 1"/>
          <p:cNvSpPr>
            <a:spLocks noGrp="1" noRot="1" noChangeAspect="1" noTextEdit="1"/>
          </p:cNvSpPr>
          <p:nvPr>
            <p:ph type="sldImg"/>
          </p:nvPr>
        </p:nvSpPr>
        <p:spPr>
          <a:ln/>
        </p:spPr>
      </p:sp>
      <p:sp>
        <p:nvSpPr>
          <p:cNvPr id="242691" name="Symbol zastępczy notatek 2"/>
          <p:cNvSpPr>
            <a:spLocks noGrp="1"/>
          </p:cNvSpPr>
          <p:nvPr>
            <p:ph type="body" idx="1"/>
          </p:nvPr>
        </p:nvSpPr>
        <p:spPr>
          <a:noFill/>
          <a:ln/>
        </p:spPr>
        <p:txBody>
          <a:bodyPr/>
          <a:lstStyle/>
          <a:p>
            <a:r>
              <a:rPr lang="pl-PL" smtClean="0"/>
              <a:t>WEO 2011</a:t>
            </a:r>
          </a:p>
          <a:p>
            <a:r>
              <a:rPr lang="pl-PL" smtClean="0"/>
              <a:t>http://ziemianarozdrozu.pl/artykul/1947/iea-za-5-lat-bedzie-juz-za-pozno</a:t>
            </a:r>
          </a:p>
          <a:p>
            <a:r>
              <a:rPr lang="pl-PL" smtClean="0"/>
              <a:t>http://ziemianarozdrozu.pl/artykul/2720/raport-miedzynarodowej-agencji-energetycznej-impreza-dobiegla-konca</a:t>
            </a:r>
          </a:p>
        </p:txBody>
      </p:sp>
      <p:sp>
        <p:nvSpPr>
          <p:cNvPr id="242692"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1F47407-B6DD-4954-A5D7-A397BD1076B0}" type="slidenum">
              <a:rPr lang="pl-PL" sz="1200">
                <a:solidFill>
                  <a:prstClr val="black"/>
                </a:solidFill>
              </a:rPr>
              <a:pPr algn="r"/>
              <a:t>65</a:t>
            </a:fld>
            <a:endParaRPr lang="pl-PL" sz="120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ymbol zastępczy obrazu slajdu 1"/>
          <p:cNvSpPr>
            <a:spLocks noGrp="1" noRot="1" noChangeAspect="1" noTextEdit="1"/>
          </p:cNvSpPr>
          <p:nvPr>
            <p:ph type="sldImg"/>
          </p:nvPr>
        </p:nvSpPr>
        <p:spPr>
          <a:xfrm>
            <a:off x="1143000" y="695325"/>
            <a:ext cx="4568825" cy="3425825"/>
          </a:xfrm>
          <a:ln/>
        </p:spPr>
      </p:sp>
      <p:sp>
        <p:nvSpPr>
          <p:cNvPr id="226307" name="Symbol zastępczy notatek 2"/>
          <p:cNvSpPr>
            <a:spLocks noGrp="1"/>
          </p:cNvSpPr>
          <p:nvPr>
            <p:ph type="body" idx="1"/>
          </p:nvPr>
        </p:nvSpPr>
        <p:spPr>
          <a:noFill/>
          <a:ln/>
        </p:spPr>
        <p:txBody>
          <a:bodyPr/>
          <a:lstStyle/>
          <a:p>
            <a:pPr eaLnBrk="1" hangingPunct="1">
              <a:lnSpc>
                <a:spcPct val="80000"/>
              </a:lnSpc>
            </a:pPr>
            <a:r>
              <a:rPr lang="pl-PL" smtClean="0"/>
              <a:t>Dlaczego nie rozumiemy?</a:t>
            </a:r>
          </a:p>
          <a:p>
            <a:pPr eaLnBrk="1" hangingPunct="1">
              <a:lnSpc>
                <a:spcPct val="80000"/>
              </a:lnSpc>
            </a:pPr>
            <a:endParaRPr lang="pl-PL" smtClean="0"/>
          </a:p>
          <a:p>
            <a:pPr eaLnBrk="1" hangingPunct="1">
              <a:lnSpc>
                <a:spcPct val="80000"/>
              </a:lnSpc>
            </a:pPr>
            <a:r>
              <a:rPr lang="pl-PL" smtClean="0"/>
              <a:t>gazów cieplarnianych nie widać</a:t>
            </a:r>
          </a:p>
          <a:p>
            <a:pPr eaLnBrk="1" hangingPunct="1">
              <a:lnSpc>
                <a:spcPct val="80000"/>
              </a:lnSpc>
            </a:pPr>
            <a:r>
              <a:rPr lang="pl-PL" smtClean="0"/>
              <a:t>zmiany są rozciągnięte na dekady</a:t>
            </a:r>
          </a:p>
          <a:p>
            <a:pPr eaLnBrk="1" hangingPunct="1">
              <a:lnSpc>
                <a:spcPct val="80000"/>
              </a:lnSpc>
            </a:pPr>
            <a:r>
              <a:rPr lang="pl-PL" smtClean="0"/>
              <a:t>chaotyczność zmian pogody</a:t>
            </a:r>
          </a:p>
          <a:p>
            <a:pPr eaLnBrk="1" hangingPunct="1">
              <a:lnSpc>
                <a:spcPct val="80000"/>
              </a:lnSpc>
            </a:pPr>
            <a:r>
              <a:rPr lang="pl-PL" smtClean="0"/>
              <a:t>maskowanie przez inne zjawiska</a:t>
            </a:r>
          </a:p>
          <a:p>
            <a:pPr eaLnBrk="1" hangingPunct="1">
              <a:lnSpc>
                <a:spcPct val="80000"/>
              </a:lnSpc>
            </a:pPr>
            <a:r>
              <a:rPr lang="pl-PL" smtClean="0"/>
              <a:t>zmiany niewidoczne „gołym okiem</a:t>
            </a:r>
          </a:p>
          <a:p>
            <a:pPr eaLnBrk="1" hangingPunct="1">
              <a:lnSpc>
                <a:spcPct val="80000"/>
              </a:lnSpc>
            </a:pPr>
            <a:r>
              <a:rPr lang="pl-PL" smtClean="0"/>
              <a:t>zmienić klimat planety – czy to możliwe?</a:t>
            </a:r>
          </a:p>
          <a:p>
            <a:pPr eaLnBrk="1" hangingPunct="1">
              <a:lnSpc>
                <a:spcPct val="80000"/>
              </a:lnSpc>
            </a:pPr>
            <a:r>
              <a:rPr lang="pl-PL" smtClean="0"/>
              <a:t>skomplikowane mechanizmy zmian</a:t>
            </a:r>
          </a:p>
          <a:p>
            <a:pPr eaLnBrk="1" hangingPunct="1">
              <a:lnSpc>
                <a:spcPct val="80000"/>
              </a:lnSpc>
            </a:pPr>
            <a:r>
              <a:rPr lang="pl-PL" smtClean="0"/>
              <a:t>temat naukowy i abstrakcyjny</a:t>
            </a:r>
          </a:p>
        </p:txBody>
      </p:sp>
      <p:sp>
        <p:nvSpPr>
          <p:cNvPr id="226308" name="Symbol zastępczy numeru slajdu 3"/>
          <p:cNvSpPr>
            <a:spLocks noGrp="1"/>
          </p:cNvSpPr>
          <p:nvPr>
            <p:ph type="sldNum" sz="quarter" idx="5"/>
          </p:nvPr>
        </p:nvSpPr>
        <p:spPr>
          <a:noFill/>
        </p:spPr>
        <p:txBody>
          <a:bodyPr/>
          <a:lstStyle/>
          <a:p>
            <a:fld id="{B6340E8E-0064-4F4E-BA4C-B06B50CB1E9B}" type="slidenum">
              <a:rPr lang="pl-PL" smtClean="0">
                <a:solidFill>
                  <a:prstClr val="black"/>
                </a:solidFill>
              </a:rPr>
              <a:pPr/>
              <a:t>82</a:t>
            </a:fld>
            <a:endParaRPr lang="pl-PL"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B5EE369-0F85-4B8C-A821-E44A61E5DDA8}" type="datetimeFigureOut">
              <a:rPr lang="en-US"/>
              <a:pPr/>
              <a:t>6/23/2017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30F1B26-58B5-4241-9A84-90C5C54AED0A}" type="slidenum">
              <a:rPr lang="en-US"/>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idx="1"/>
          </p:nvPr>
        </p:nvSpPr>
        <p:spPr/>
        <p:txBody>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lvl1pPr>
              <a:defRPr/>
            </a:lvl1pPr>
          </a:lstStyle>
          <a:p>
            <a:fld id="{CEC43955-5B9D-499A-8E2E-745B705D717F}" type="datetimeFigureOut">
              <a:rPr lang="en-US"/>
              <a:pPr/>
              <a:t>6/23/2017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E082EDF-37DE-4AA0-B501-F8DB8E8782CE}" type="slidenum">
              <a:rPr lang="en-US"/>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Click to edit Master text styles</a:t>
            </a:r>
          </a:p>
        </p:txBody>
      </p:sp>
      <p:sp>
        <p:nvSpPr>
          <p:cNvPr id="4" name="Date Placeholder 3"/>
          <p:cNvSpPr>
            <a:spLocks noGrp="1"/>
          </p:cNvSpPr>
          <p:nvPr>
            <p:ph type="dt" sz="half" idx="10"/>
          </p:nvPr>
        </p:nvSpPr>
        <p:spPr/>
        <p:txBody>
          <a:bodyPr/>
          <a:lstStyle>
            <a:lvl1pPr>
              <a:defRPr/>
            </a:lvl1pPr>
          </a:lstStyle>
          <a:p>
            <a:fld id="{230D1093-795A-42C0-B56A-742D4C24DBD5}" type="datetimeFigureOut">
              <a:rPr lang="en-US"/>
              <a:pPr/>
              <a:t>6/23/2017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5C5EE46-33DF-4684-A972-DEE6B4529FA7}" type="slidenum">
              <a:rPr lang="en-US"/>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Date Placeholder 3"/>
          <p:cNvSpPr>
            <a:spLocks noGrp="1"/>
          </p:cNvSpPr>
          <p:nvPr>
            <p:ph type="dt" sz="half" idx="10"/>
          </p:nvPr>
        </p:nvSpPr>
        <p:spPr/>
        <p:txBody>
          <a:bodyPr/>
          <a:lstStyle>
            <a:lvl1pPr>
              <a:defRPr/>
            </a:lvl1pPr>
          </a:lstStyle>
          <a:p>
            <a:fld id="{0518BAC0-A1C0-45C7-BCFF-4F3E4BDF677C}" type="datetimeFigureOut">
              <a:rPr lang="en-US"/>
              <a:pPr/>
              <a:t>6/23/2017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41BE3C31-7780-4CD9-AAF0-731871EA85E6}" type="slidenum">
              <a:rPr lang="en-US"/>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7" name="Date Placeholder 3"/>
          <p:cNvSpPr>
            <a:spLocks noGrp="1"/>
          </p:cNvSpPr>
          <p:nvPr>
            <p:ph type="dt" sz="half" idx="10"/>
          </p:nvPr>
        </p:nvSpPr>
        <p:spPr/>
        <p:txBody>
          <a:bodyPr/>
          <a:lstStyle>
            <a:lvl1pPr>
              <a:defRPr/>
            </a:lvl1pPr>
          </a:lstStyle>
          <a:p>
            <a:fld id="{C90FEE65-5F9E-4F4C-A323-73DB11851D0F}" type="datetimeFigureOut">
              <a:rPr lang="en-US"/>
              <a:pPr/>
              <a:t>6/23/2017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B5868B04-B284-4C61-A3A6-888C096B6C27}"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6DA0B2CA-2B1C-482F-A57D-9F265BE1F108}" type="datetimeFigureOut">
              <a:rPr lang="en-US"/>
              <a:pPr/>
              <a:t>6/23/2017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63227E43-1578-4A98-B514-59D50196BE9C}" type="slidenum">
              <a:rPr lang="en-US"/>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2362760-B58F-4D32-82D2-29BC6EB26690}" type="datetimeFigureOut">
              <a:rPr lang="en-US"/>
              <a:pPr/>
              <a:t>6/23/2017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118D6C8D-4638-4D0C-AFE1-CB26F8E0A8EE}" type="slidenum">
              <a:rPr lang="en-US"/>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3"/>
          <p:cNvSpPr>
            <a:spLocks noGrp="1"/>
          </p:cNvSpPr>
          <p:nvPr>
            <p:ph type="dt" sz="half" idx="10"/>
          </p:nvPr>
        </p:nvSpPr>
        <p:spPr/>
        <p:txBody>
          <a:bodyPr/>
          <a:lstStyle>
            <a:lvl1pPr>
              <a:defRPr/>
            </a:lvl1pPr>
          </a:lstStyle>
          <a:p>
            <a:fld id="{C6398AB8-1053-4DB8-B19F-4A8159664CF2}" type="datetimeFigureOut">
              <a:rPr lang="en-US"/>
              <a:pPr/>
              <a:t>6/23/2017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70FFECF-A06C-4310-99BC-DA7898AFF6BE}" type="slidenum">
              <a:rPr lang="en-US"/>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Click to edit Master text styles</a:t>
            </a:r>
          </a:p>
        </p:txBody>
      </p:sp>
      <p:sp>
        <p:nvSpPr>
          <p:cNvPr id="5" name="Date Placeholder 3"/>
          <p:cNvSpPr>
            <a:spLocks noGrp="1"/>
          </p:cNvSpPr>
          <p:nvPr>
            <p:ph type="dt" sz="half" idx="10"/>
          </p:nvPr>
        </p:nvSpPr>
        <p:spPr/>
        <p:txBody>
          <a:bodyPr/>
          <a:lstStyle>
            <a:lvl1pPr>
              <a:defRPr/>
            </a:lvl1pPr>
          </a:lstStyle>
          <a:p>
            <a:fld id="{7468DD27-1529-4A65-9BE8-6A5541E9CEEC}" type="datetimeFigureOut">
              <a:rPr lang="en-US"/>
              <a:pPr/>
              <a:t>6/23/2017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4445CB32-87F6-45CD-8906-57270C2F295C}" type="slidenum">
              <a:rPr lang="en-US"/>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lvl1pPr>
              <a:defRPr/>
            </a:lvl1pPr>
          </a:lstStyle>
          <a:p>
            <a:fld id="{74C953F6-B0CA-4ED9-BB40-C67ADCC8630A}" type="datetimeFigureOut">
              <a:rPr lang="en-US"/>
              <a:pPr/>
              <a:t>6/23/2017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F192515-22D6-43AE-8A8B-808A7ECCFA87}" type="slidenum">
              <a:rPr lang="en-US"/>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4" name="Date Placeholder 3"/>
          <p:cNvSpPr>
            <a:spLocks noGrp="1"/>
          </p:cNvSpPr>
          <p:nvPr>
            <p:ph type="dt" sz="half" idx="10"/>
          </p:nvPr>
        </p:nvSpPr>
        <p:spPr/>
        <p:txBody>
          <a:bodyPr/>
          <a:lstStyle>
            <a:lvl1pPr>
              <a:defRPr/>
            </a:lvl1pPr>
          </a:lstStyle>
          <a:p>
            <a:fld id="{7883142B-56B2-41F1-81D6-C82B2FDC8370}" type="datetimeFigureOut">
              <a:rPr lang="en-US"/>
              <a:pPr/>
              <a:t>6/23/2017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0EB91E8-0250-4400-B8A1-0B097E237CB9}" type="slidenum">
              <a:rPr lang="en-US"/>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512" y="2130519"/>
            <a:ext cx="7772977" cy="1469371"/>
          </a:xfrm>
        </p:spPr>
        <p:txBody>
          <a:bodyPr/>
          <a:lstStyle/>
          <a:p>
            <a:r>
              <a:rPr lang="pl-PL" smtClean="0"/>
              <a:t>Kliknij, aby edytować styl</a:t>
            </a:r>
            <a:endParaRPr lang="pl-PL"/>
          </a:p>
        </p:txBody>
      </p:sp>
      <p:sp>
        <p:nvSpPr>
          <p:cNvPr id="3" name="Podtytuł 2"/>
          <p:cNvSpPr>
            <a:spLocks noGrp="1"/>
          </p:cNvSpPr>
          <p:nvPr>
            <p:ph type="subTitle" idx="1"/>
          </p:nvPr>
        </p:nvSpPr>
        <p:spPr>
          <a:xfrm>
            <a:off x="1371023" y="3885640"/>
            <a:ext cx="6401955" cy="1753721"/>
          </a:xfrm>
        </p:spPr>
        <p:txBody>
          <a:bodyPr/>
          <a:lstStyle>
            <a:lvl1pPr marL="0" indent="0" algn="ctr">
              <a:buNone/>
              <a:defRPr/>
            </a:lvl1pPr>
            <a:lvl2pPr marL="410291" indent="0" algn="ctr">
              <a:buNone/>
              <a:defRPr/>
            </a:lvl2pPr>
            <a:lvl3pPr marL="820583" indent="0" algn="ctr">
              <a:buNone/>
              <a:defRPr/>
            </a:lvl3pPr>
            <a:lvl4pPr marL="1230874" indent="0" algn="ctr">
              <a:buNone/>
              <a:defRPr/>
            </a:lvl4pPr>
            <a:lvl5pPr marL="1641165" indent="0" algn="ctr">
              <a:buNone/>
              <a:defRPr/>
            </a:lvl5pPr>
            <a:lvl6pPr marL="2051456" indent="0" algn="ctr">
              <a:buNone/>
              <a:defRPr/>
            </a:lvl6pPr>
            <a:lvl7pPr marL="2461748" indent="0" algn="ctr">
              <a:buNone/>
              <a:defRPr/>
            </a:lvl7pPr>
            <a:lvl8pPr marL="2872039" indent="0" algn="ctr">
              <a:buNone/>
              <a:defRPr/>
            </a:lvl8pPr>
            <a:lvl9pPr marL="3282330" indent="0" algn="ctr">
              <a:buNone/>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lvl1pPr>
              <a:defRPr/>
            </a:lvl1pPr>
          </a:lstStyle>
          <a:p>
            <a:endParaRPr lang="en-US">
              <a:solidFill>
                <a:srgbClr val="000000"/>
              </a:solidFill>
            </a:endParaRPr>
          </a:p>
        </p:txBody>
      </p:sp>
      <p:sp>
        <p:nvSpPr>
          <p:cNvPr id="5" name="Symbol zastępczy stopki 4"/>
          <p:cNvSpPr>
            <a:spLocks noGrp="1"/>
          </p:cNvSpPr>
          <p:nvPr>
            <p:ph type="ftr" sz="quarter" idx="11"/>
          </p:nvPr>
        </p:nvSpPr>
        <p:spPr/>
        <p:txBody>
          <a:bodyPr/>
          <a:lstStyle>
            <a:lvl1pPr>
              <a:defRPr/>
            </a:lvl1pPr>
          </a:lstStyle>
          <a:p>
            <a:endParaRPr lang="en-US">
              <a:solidFill>
                <a:srgbClr val="000000"/>
              </a:solidFill>
            </a:endParaRPr>
          </a:p>
        </p:txBody>
      </p:sp>
      <p:sp>
        <p:nvSpPr>
          <p:cNvPr id="6" name="Symbol zastępczy numeru slajdu 5"/>
          <p:cNvSpPr>
            <a:spLocks noGrp="1"/>
          </p:cNvSpPr>
          <p:nvPr>
            <p:ph type="sldNum" sz="quarter" idx="12"/>
          </p:nvPr>
        </p:nvSpPr>
        <p:spPr/>
        <p:txBody>
          <a:bodyPr/>
          <a:lstStyle>
            <a:lvl1pPr>
              <a:defRPr/>
            </a:lvl1pPr>
          </a:lstStyle>
          <a:p>
            <a:fld id="{CC9476F6-466C-4544-A8BF-A3A048BAB19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en-US">
              <a:solidFill>
                <a:srgbClr val="000000"/>
              </a:solidFill>
            </a:endParaRPr>
          </a:p>
        </p:txBody>
      </p:sp>
      <p:sp>
        <p:nvSpPr>
          <p:cNvPr id="5" name="Symbol zastępczy stopki 4"/>
          <p:cNvSpPr>
            <a:spLocks noGrp="1"/>
          </p:cNvSpPr>
          <p:nvPr>
            <p:ph type="ftr" sz="quarter" idx="11"/>
          </p:nvPr>
        </p:nvSpPr>
        <p:spPr/>
        <p:txBody>
          <a:bodyPr/>
          <a:lstStyle>
            <a:lvl1pPr>
              <a:defRPr/>
            </a:lvl1pPr>
          </a:lstStyle>
          <a:p>
            <a:endParaRPr lang="en-US">
              <a:solidFill>
                <a:srgbClr val="000000"/>
              </a:solidFill>
            </a:endParaRPr>
          </a:p>
        </p:txBody>
      </p:sp>
      <p:sp>
        <p:nvSpPr>
          <p:cNvPr id="6" name="Symbol zastępczy numeru slajdu 5"/>
          <p:cNvSpPr>
            <a:spLocks noGrp="1"/>
          </p:cNvSpPr>
          <p:nvPr>
            <p:ph type="sldNum" sz="quarter" idx="12"/>
          </p:nvPr>
        </p:nvSpPr>
        <p:spPr/>
        <p:txBody>
          <a:bodyPr/>
          <a:lstStyle>
            <a:lvl1pPr>
              <a:defRPr/>
            </a:lvl1pPr>
          </a:lstStyle>
          <a:p>
            <a:fld id="{8ACB6039-A06A-4DD5-9B7A-DEE45F9F784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3035" y="4406713"/>
            <a:ext cx="7771534" cy="1362916"/>
          </a:xfrm>
        </p:spPr>
        <p:txBody>
          <a:bodyPr anchor="t"/>
          <a:lstStyle>
            <a:lvl1pPr algn="l">
              <a:defRPr sz="3600" b="1" cap="all"/>
            </a:lvl1pPr>
          </a:lstStyle>
          <a:p>
            <a:r>
              <a:rPr lang="pl-PL" smtClean="0"/>
              <a:t>Kliknij, aby edytować styl</a:t>
            </a:r>
            <a:endParaRPr lang="pl-PL"/>
          </a:p>
        </p:txBody>
      </p:sp>
      <p:sp>
        <p:nvSpPr>
          <p:cNvPr id="3" name="Symbol zastępczy tekstu 2"/>
          <p:cNvSpPr>
            <a:spLocks noGrp="1"/>
          </p:cNvSpPr>
          <p:nvPr>
            <p:ph type="body" idx="1"/>
          </p:nvPr>
        </p:nvSpPr>
        <p:spPr>
          <a:xfrm>
            <a:off x="723035" y="2906526"/>
            <a:ext cx="7771534" cy="1500187"/>
          </a:xfrm>
        </p:spPr>
        <p:txBody>
          <a:bodyPr anchor="b"/>
          <a:lstStyle>
            <a:lvl1pPr marL="0" indent="0">
              <a:buNone/>
              <a:defRPr sz="1800"/>
            </a:lvl1pPr>
            <a:lvl2pPr marL="410291" indent="0">
              <a:buNone/>
              <a:defRPr sz="1600"/>
            </a:lvl2pPr>
            <a:lvl3pPr marL="820583" indent="0">
              <a:buNone/>
              <a:defRPr sz="1400"/>
            </a:lvl3pPr>
            <a:lvl4pPr marL="1230874" indent="0">
              <a:buNone/>
              <a:defRPr sz="1300"/>
            </a:lvl4pPr>
            <a:lvl5pPr marL="1641165" indent="0">
              <a:buNone/>
              <a:defRPr sz="1300"/>
            </a:lvl5pPr>
            <a:lvl6pPr marL="2051456" indent="0">
              <a:buNone/>
              <a:defRPr sz="1300"/>
            </a:lvl6pPr>
            <a:lvl7pPr marL="2461748" indent="0">
              <a:buNone/>
              <a:defRPr sz="1300"/>
            </a:lvl7pPr>
            <a:lvl8pPr marL="2872039" indent="0">
              <a:buNone/>
              <a:defRPr sz="1300"/>
            </a:lvl8pPr>
            <a:lvl9pPr marL="3282330" indent="0">
              <a:buNone/>
              <a:defRPr sz="1300"/>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lvl1pPr>
              <a:defRPr/>
            </a:lvl1pPr>
          </a:lstStyle>
          <a:p>
            <a:endParaRPr lang="en-US">
              <a:solidFill>
                <a:srgbClr val="000000"/>
              </a:solidFill>
            </a:endParaRPr>
          </a:p>
        </p:txBody>
      </p:sp>
      <p:sp>
        <p:nvSpPr>
          <p:cNvPr id="5" name="Symbol zastępczy stopki 4"/>
          <p:cNvSpPr>
            <a:spLocks noGrp="1"/>
          </p:cNvSpPr>
          <p:nvPr>
            <p:ph type="ftr" sz="quarter" idx="11"/>
          </p:nvPr>
        </p:nvSpPr>
        <p:spPr/>
        <p:txBody>
          <a:bodyPr/>
          <a:lstStyle>
            <a:lvl1pPr>
              <a:defRPr/>
            </a:lvl1pPr>
          </a:lstStyle>
          <a:p>
            <a:endParaRPr lang="en-US">
              <a:solidFill>
                <a:srgbClr val="000000"/>
              </a:solidFill>
            </a:endParaRPr>
          </a:p>
        </p:txBody>
      </p:sp>
      <p:sp>
        <p:nvSpPr>
          <p:cNvPr id="6" name="Symbol zastępczy numeru slajdu 5"/>
          <p:cNvSpPr>
            <a:spLocks noGrp="1"/>
          </p:cNvSpPr>
          <p:nvPr>
            <p:ph type="sldNum" sz="quarter" idx="12"/>
          </p:nvPr>
        </p:nvSpPr>
        <p:spPr/>
        <p:txBody>
          <a:bodyPr/>
          <a:lstStyle>
            <a:lvl1pPr>
              <a:defRPr/>
            </a:lvl1pPr>
          </a:lstStyle>
          <a:p>
            <a:fld id="{25B41456-92C2-4040-AB88-4E105A2B41B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15636" y="1411942"/>
            <a:ext cx="3671455" cy="3993497"/>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225636" y="1411942"/>
            <a:ext cx="3671455" cy="3993497"/>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lvl1pPr>
              <a:defRPr/>
            </a:lvl1pPr>
          </a:lstStyle>
          <a:p>
            <a:endParaRPr lang="en-US">
              <a:solidFill>
                <a:srgbClr val="000000"/>
              </a:solidFill>
            </a:endParaRPr>
          </a:p>
        </p:txBody>
      </p:sp>
      <p:sp>
        <p:nvSpPr>
          <p:cNvPr id="6" name="Symbol zastępczy stopki 5"/>
          <p:cNvSpPr>
            <a:spLocks noGrp="1"/>
          </p:cNvSpPr>
          <p:nvPr>
            <p:ph type="ftr" sz="quarter" idx="11"/>
          </p:nvPr>
        </p:nvSpPr>
        <p:spPr/>
        <p:txBody>
          <a:bodyPr/>
          <a:lstStyle>
            <a:lvl1pPr>
              <a:defRPr/>
            </a:lvl1pPr>
          </a:lstStyle>
          <a:p>
            <a:endParaRPr lang="en-US">
              <a:solidFill>
                <a:srgbClr val="000000"/>
              </a:solidFill>
            </a:endParaRPr>
          </a:p>
        </p:txBody>
      </p:sp>
      <p:sp>
        <p:nvSpPr>
          <p:cNvPr id="7" name="Symbol zastępczy numeru slajdu 6"/>
          <p:cNvSpPr>
            <a:spLocks noGrp="1"/>
          </p:cNvSpPr>
          <p:nvPr>
            <p:ph type="sldNum" sz="quarter" idx="12"/>
          </p:nvPr>
        </p:nvSpPr>
        <p:spPr/>
        <p:txBody>
          <a:bodyPr/>
          <a:lstStyle>
            <a:lvl1pPr>
              <a:defRPr/>
            </a:lvl1pPr>
          </a:lstStyle>
          <a:p>
            <a:fld id="{47690148-5BFC-4B9C-B04D-D4181097AC9F}"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489" y="274544"/>
            <a:ext cx="8229023" cy="1143000"/>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489" y="1535206"/>
            <a:ext cx="4039465"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pl-PL" smtClean="0"/>
              <a:t>Kliknij, aby edytować style wzorca tekstu</a:t>
            </a:r>
          </a:p>
        </p:txBody>
      </p:sp>
      <p:sp>
        <p:nvSpPr>
          <p:cNvPr id="4" name="Symbol zastępczy zawartości 3"/>
          <p:cNvSpPr>
            <a:spLocks noGrp="1"/>
          </p:cNvSpPr>
          <p:nvPr>
            <p:ph sz="half" idx="2"/>
          </p:nvPr>
        </p:nvSpPr>
        <p:spPr>
          <a:xfrm>
            <a:off x="457489" y="2175343"/>
            <a:ext cx="4039465"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603" y="1535206"/>
            <a:ext cx="4040909" cy="640136"/>
          </a:xfrm>
        </p:spPr>
        <p:txBody>
          <a:bodyPr anchor="b"/>
          <a:lstStyle>
            <a:lvl1pPr marL="0" indent="0">
              <a:buNone/>
              <a:defRPr sz="2200" b="1"/>
            </a:lvl1pPr>
            <a:lvl2pPr marL="410291" indent="0">
              <a:buNone/>
              <a:defRPr sz="1800" b="1"/>
            </a:lvl2pPr>
            <a:lvl3pPr marL="820583" indent="0">
              <a:buNone/>
              <a:defRPr sz="1600" b="1"/>
            </a:lvl3pPr>
            <a:lvl4pPr marL="1230874" indent="0">
              <a:buNone/>
              <a:defRPr sz="1400" b="1"/>
            </a:lvl4pPr>
            <a:lvl5pPr marL="1641165" indent="0">
              <a:buNone/>
              <a:defRPr sz="1400" b="1"/>
            </a:lvl5pPr>
            <a:lvl6pPr marL="2051456" indent="0">
              <a:buNone/>
              <a:defRPr sz="1400" b="1"/>
            </a:lvl6pPr>
            <a:lvl7pPr marL="2461748" indent="0">
              <a:buNone/>
              <a:defRPr sz="1400" b="1"/>
            </a:lvl7pPr>
            <a:lvl8pPr marL="2872039" indent="0">
              <a:buNone/>
              <a:defRPr sz="1400" b="1"/>
            </a:lvl8pPr>
            <a:lvl9pPr marL="3282330" indent="0">
              <a:buNone/>
              <a:defRPr sz="14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603" y="2175343"/>
            <a:ext cx="4040909" cy="3951474"/>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lvl1pPr>
              <a:defRPr/>
            </a:lvl1pPr>
          </a:lstStyle>
          <a:p>
            <a:endParaRPr lang="en-US">
              <a:solidFill>
                <a:srgbClr val="000000"/>
              </a:solidFill>
            </a:endParaRPr>
          </a:p>
        </p:txBody>
      </p:sp>
      <p:sp>
        <p:nvSpPr>
          <p:cNvPr id="8" name="Symbol zastępczy stopki 7"/>
          <p:cNvSpPr>
            <a:spLocks noGrp="1"/>
          </p:cNvSpPr>
          <p:nvPr>
            <p:ph type="ftr" sz="quarter" idx="11"/>
          </p:nvPr>
        </p:nvSpPr>
        <p:spPr/>
        <p:txBody>
          <a:bodyPr/>
          <a:lstStyle>
            <a:lvl1pPr>
              <a:defRPr/>
            </a:lvl1pPr>
          </a:lstStyle>
          <a:p>
            <a:endParaRPr lang="en-US">
              <a:solidFill>
                <a:srgbClr val="000000"/>
              </a:solidFill>
            </a:endParaRPr>
          </a:p>
        </p:txBody>
      </p:sp>
      <p:sp>
        <p:nvSpPr>
          <p:cNvPr id="9" name="Symbol zastępczy numeru slajdu 8"/>
          <p:cNvSpPr>
            <a:spLocks noGrp="1"/>
          </p:cNvSpPr>
          <p:nvPr>
            <p:ph type="sldNum" sz="quarter" idx="12"/>
          </p:nvPr>
        </p:nvSpPr>
        <p:spPr/>
        <p:txBody>
          <a:bodyPr/>
          <a:lstStyle>
            <a:lvl1pPr>
              <a:defRPr/>
            </a:lvl1pPr>
          </a:lstStyle>
          <a:p>
            <a:fld id="{B9A9D0F0-DAD4-4CC3-B185-F183E721FC7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lvl1pPr>
              <a:defRPr/>
            </a:lvl1pPr>
          </a:lstStyle>
          <a:p>
            <a:endParaRPr lang="en-US">
              <a:solidFill>
                <a:srgbClr val="000000"/>
              </a:solidFill>
            </a:endParaRPr>
          </a:p>
        </p:txBody>
      </p:sp>
      <p:sp>
        <p:nvSpPr>
          <p:cNvPr id="4" name="Symbol zastępczy stopki 3"/>
          <p:cNvSpPr>
            <a:spLocks noGrp="1"/>
          </p:cNvSpPr>
          <p:nvPr>
            <p:ph type="ftr" sz="quarter" idx="11"/>
          </p:nvPr>
        </p:nvSpPr>
        <p:spPr/>
        <p:txBody>
          <a:bodyPr/>
          <a:lstStyle>
            <a:lvl1pPr>
              <a:defRPr/>
            </a:lvl1pPr>
          </a:lstStyle>
          <a:p>
            <a:endParaRPr lang="en-US">
              <a:solidFill>
                <a:srgbClr val="000000"/>
              </a:solidFill>
            </a:endParaRPr>
          </a:p>
        </p:txBody>
      </p:sp>
      <p:sp>
        <p:nvSpPr>
          <p:cNvPr id="5" name="Symbol zastępczy numeru slajdu 4"/>
          <p:cNvSpPr>
            <a:spLocks noGrp="1"/>
          </p:cNvSpPr>
          <p:nvPr>
            <p:ph type="sldNum" sz="quarter" idx="12"/>
          </p:nvPr>
        </p:nvSpPr>
        <p:spPr/>
        <p:txBody>
          <a:bodyPr/>
          <a:lstStyle>
            <a:lvl1pPr>
              <a:defRPr/>
            </a:lvl1pPr>
          </a:lstStyle>
          <a:p>
            <a:fld id="{E5D75E5F-F38D-423C-BB0C-F3C17743BF8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lvl1pPr>
              <a:defRPr/>
            </a:lvl1pPr>
          </a:lstStyle>
          <a:p>
            <a:endParaRPr lang="en-US">
              <a:solidFill>
                <a:srgbClr val="000000"/>
              </a:solidFill>
            </a:endParaRPr>
          </a:p>
        </p:txBody>
      </p:sp>
      <p:sp>
        <p:nvSpPr>
          <p:cNvPr id="3" name="Symbol zastępczy stopki 2"/>
          <p:cNvSpPr>
            <a:spLocks noGrp="1"/>
          </p:cNvSpPr>
          <p:nvPr>
            <p:ph type="ftr" sz="quarter" idx="11"/>
          </p:nvPr>
        </p:nvSpPr>
        <p:spPr/>
        <p:txBody>
          <a:bodyPr/>
          <a:lstStyle>
            <a:lvl1pPr>
              <a:defRPr/>
            </a:lvl1pPr>
          </a:lstStyle>
          <a:p>
            <a:endParaRPr lang="en-US">
              <a:solidFill>
                <a:srgbClr val="000000"/>
              </a:solidFill>
            </a:endParaRPr>
          </a:p>
        </p:txBody>
      </p:sp>
      <p:sp>
        <p:nvSpPr>
          <p:cNvPr id="4" name="Symbol zastępczy numeru slajdu 3"/>
          <p:cNvSpPr>
            <a:spLocks noGrp="1"/>
          </p:cNvSpPr>
          <p:nvPr>
            <p:ph type="sldNum" sz="quarter" idx="12"/>
          </p:nvPr>
        </p:nvSpPr>
        <p:spPr/>
        <p:txBody>
          <a:bodyPr/>
          <a:lstStyle>
            <a:lvl1pPr>
              <a:defRPr/>
            </a:lvl1pPr>
          </a:lstStyle>
          <a:p>
            <a:fld id="{34B2F81B-B1AB-4DE5-8035-E2AC0155CDD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489" y="273144"/>
            <a:ext cx="3007591" cy="1162610"/>
          </a:xfrm>
        </p:spPr>
        <p:txBody>
          <a:bodyPr anchor="b"/>
          <a:lstStyle>
            <a:lvl1pPr algn="l">
              <a:defRPr sz="1800" b="1"/>
            </a:lvl1pPr>
          </a:lstStyle>
          <a:p>
            <a:r>
              <a:rPr lang="pl-PL" smtClean="0"/>
              <a:t>Kliknij, aby edytować styl</a:t>
            </a:r>
            <a:endParaRPr lang="pl-PL"/>
          </a:p>
        </p:txBody>
      </p:sp>
      <p:sp>
        <p:nvSpPr>
          <p:cNvPr id="3" name="Symbol zastępczy zawartości 2"/>
          <p:cNvSpPr>
            <a:spLocks noGrp="1"/>
          </p:cNvSpPr>
          <p:nvPr>
            <p:ph idx="1"/>
          </p:nvPr>
        </p:nvSpPr>
        <p:spPr>
          <a:xfrm>
            <a:off x="3574762" y="273144"/>
            <a:ext cx="5111750" cy="5853672"/>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489" y="1435755"/>
            <a:ext cx="3007591" cy="469106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lvl1pPr>
              <a:defRPr/>
            </a:lvl1pPr>
          </a:lstStyle>
          <a:p>
            <a:endParaRPr lang="en-US">
              <a:solidFill>
                <a:srgbClr val="000000"/>
              </a:solidFill>
            </a:endParaRPr>
          </a:p>
        </p:txBody>
      </p:sp>
      <p:sp>
        <p:nvSpPr>
          <p:cNvPr id="6" name="Symbol zastępczy stopki 5"/>
          <p:cNvSpPr>
            <a:spLocks noGrp="1"/>
          </p:cNvSpPr>
          <p:nvPr>
            <p:ph type="ftr" sz="quarter" idx="11"/>
          </p:nvPr>
        </p:nvSpPr>
        <p:spPr/>
        <p:txBody>
          <a:bodyPr/>
          <a:lstStyle>
            <a:lvl1pPr>
              <a:defRPr/>
            </a:lvl1pPr>
          </a:lstStyle>
          <a:p>
            <a:endParaRPr lang="en-US">
              <a:solidFill>
                <a:srgbClr val="000000"/>
              </a:solidFill>
            </a:endParaRPr>
          </a:p>
        </p:txBody>
      </p:sp>
      <p:sp>
        <p:nvSpPr>
          <p:cNvPr id="7" name="Symbol zastępczy numeru slajdu 6"/>
          <p:cNvSpPr>
            <a:spLocks noGrp="1"/>
          </p:cNvSpPr>
          <p:nvPr>
            <p:ph type="sldNum" sz="quarter" idx="12"/>
          </p:nvPr>
        </p:nvSpPr>
        <p:spPr/>
        <p:txBody>
          <a:bodyPr/>
          <a:lstStyle>
            <a:lvl1pPr>
              <a:defRPr/>
            </a:lvl1pPr>
          </a:lstStyle>
          <a:p>
            <a:fld id="{3E2F7D5E-4821-40A1-AA71-51304EB923E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432" y="4800321"/>
            <a:ext cx="5486977" cy="567297"/>
          </a:xfrm>
        </p:spPr>
        <p:txBody>
          <a:bodyPr anchor="b"/>
          <a:lstStyle>
            <a:lvl1pPr algn="l">
              <a:defRPr sz="1800" b="1"/>
            </a:lvl1pPr>
          </a:lstStyle>
          <a:p>
            <a:r>
              <a:rPr lang="pl-PL" smtClean="0"/>
              <a:t>Kliknij, aby edytować styl</a:t>
            </a:r>
            <a:endParaRPr lang="pl-PL"/>
          </a:p>
        </p:txBody>
      </p:sp>
      <p:sp>
        <p:nvSpPr>
          <p:cNvPr id="3" name="Symbol zastępczy obrazu 2"/>
          <p:cNvSpPr>
            <a:spLocks noGrp="1"/>
          </p:cNvSpPr>
          <p:nvPr>
            <p:ph type="pic" idx="1"/>
          </p:nvPr>
        </p:nvSpPr>
        <p:spPr>
          <a:xfrm>
            <a:off x="1792432" y="612122"/>
            <a:ext cx="5486977" cy="4115360"/>
          </a:xfrm>
        </p:spPr>
        <p:txBody>
          <a:bodyPr/>
          <a:lstStyle>
            <a:lvl1pPr marL="0" indent="0">
              <a:buNone/>
              <a:defRPr sz="2900"/>
            </a:lvl1pPr>
            <a:lvl2pPr marL="410291" indent="0">
              <a:buNone/>
              <a:defRPr sz="2500"/>
            </a:lvl2pPr>
            <a:lvl3pPr marL="820583" indent="0">
              <a:buNone/>
              <a:defRPr sz="2200"/>
            </a:lvl3pPr>
            <a:lvl4pPr marL="1230874" indent="0">
              <a:buNone/>
              <a:defRPr sz="1800"/>
            </a:lvl4pPr>
            <a:lvl5pPr marL="1641165" indent="0">
              <a:buNone/>
              <a:defRPr sz="1800"/>
            </a:lvl5pPr>
            <a:lvl6pPr marL="2051456" indent="0">
              <a:buNone/>
              <a:defRPr sz="1800"/>
            </a:lvl6pPr>
            <a:lvl7pPr marL="2461748" indent="0">
              <a:buNone/>
              <a:defRPr sz="1800"/>
            </a:lvl7pPr>
            <a:lvl8pPr marL="2872039" indent="0">
              <a:buNone/>
              <a:defRPr sz="1800"/>
            </a:lvl8pPr>
            <a:lvl9pPr marL="3282330" indent="0">
              <a:buNone/>
              <a:defRPr sz="1800"/>
            </a:lvl9pPr>
          </a:lstStyle>
          <a:p>
            <a:endParaRPr lang="pl-PL"/>
          </a:p>
        </p:txBody>
      </p:sp>
      <p:sp>
        <p:nvSpPr>
          <p:cNvPr id="4" name="Symbol zastępczy tekstu 3"/>
          <p:cNvSpPr>
            <a:spLocks noGrp="1"/>
          </p:cNvSpPr>
          <p:nvPr>
            <p:ph type="body" sz="half" idx="2"/>
          </p:nvPr>
        </p:nvSpPr>
        <p:spPr>
          <a:xfrm>
            <a:off x="1792432" y="5367618"/>
            <a:ext cx="5486977" cy="804022"/>
          </a:xfrm>
        </p:spPr>
        <p:txBody>
          <a:bodyPr/>
          <a:lstStyle>
            <a:lvl1pPr marL="0" indent="0">
              <a:buNone/>
              <a:defRPr sz="1300"/>
            </a:lvl1pPr>
            <a:lvl2pPr marL="410291" indent="0">
              <a:buNone/>
              <a:defRPr sz="1100"/>
            </a:lvl2pPr>
            <a:lvl3pPr marL="820583" indent="0">
              <a:buNone/>
              <a:defRPr sz="900"/>
            </a:lvl3pPr>
            <a:lvl4pPr marL="1230874" indent="0">
              <a:buNone/>
              <a:defRPr sz="800"/>
            </a:lvl4pPr>
            <a:lvl5pPr marL="1641165" indent="0">
              <a:buNone/>
              <a:defRPr sz="800"/>
            </a:lvl5pPr>
            <a:lvl6pPr marL="2051456" indent="0">
              <a:buNone/>
              <a:defRPr sz="800"/>
            </a:lvl6pPr>
            <a:lvl7pPr marL="2461748" indent="0">
              <a:buNone/>
              <a:defRPr sz="800"/>
            </a:lvl7pPr>
            <a:lvl8pPr marL="2872039" indent="0">
              <a:buNone/>
              <a:defRPr sz="800"/>
            </a:lvl8pPr>
            <a:lvl9pPr marL="3282330" indent="0">
              <a:buNone/>
              <a:defRPr sz="8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lvl1pPr>
              <a:defRPr/>
            </a:lvl1pPr>
          </a:lstStyle>
          <a:p>
            <a:endParaRPr lang="en-US">
              <a:solidFill>
                <a:srgbClr val="000000"/>
              </a:solidFill>
            </a:endParaRPr>
          </a:p>
        </p:txBody>
      </p:sp>
      <p:sp>
        <p:nvSpPr>
          <p:cNvPr id="6" name="Symbol zastępczy stopki 5"/>
          <p:cNvSpPr>
            <a:spLocks noGrp="1"/>
          </p:cNvSpPr>
          <p:nvPr>
            <p:ph type="ftr" sz="quarter" idx="11"/>
          </p:nvPr>
        </p:nvSpPr>
        <p:spPr/>
        <p:txBody>
          <a:bodyPr/>
          <a:lstStyle>
            <a:lvl1pPr>
              <a:defRPr/>
            </a:lvl1pPr>
          </a:lstStyle>
          <a:p>
            <a:endParaRPr lang="en-US">
              <a:solidFill>
                <a:srgbClr val="000000"/>
              </a:solidFill>
            </a:endParaRPr>
          </a:p>
        </p:txBody>
      </p:sp>
      <p:sp>
        <p:nvSpPr>
          <p:cNvPr id="7" name="Symbol zastępczy numeru slajdu 6"/>
          <p:cNvSpPr>
            <a:spLocks noGrp="1"/>
          </p:cNvSpPr>
          <p:nvPr>
            <p:ph type="sldNum" sz="quarter" idx="12"/>
          </p:nvPr>
        </p:nvSpPr>
        <p:spPr/>
        <p:txBody>
          <a:bodyPr/>
          <a:lstStyle>
            <a:lvl1pPr>
              <a:defRPr/>
            </a:lvl1pPr>
          </a:lstStyle>
          <a:p>
            <a:fld id="{090384C0-7B21-4FC7-BEDA-3231C5411D5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en-US">
              <a:solidFill>
                <a:srgbClr val="000000"/>
              </a:solidFill>
            </a:endParaRPr>
          </a:p>
        </p:txBody>
      </p:sp>
      <p:sp>
        <p:nvSpPr>
          <p:cNvPr id="5" name="Symbol zastępczy stopki 4"/>
          <p:cNvSpPr>
            <a:spLocks noGrp="1"/>
          </p:cNvSpPr>
          <p:nvPr>
            <p:ph type="ftr" sz="quarter" idx="11"/>
          </p:nvPr>
        </p:nvSpPr>
        <p:spPr/>
        <p:txBody>
          <a:bodyPr/>
          <a:lstStyle>
            <a:lvl1pPr>
              <a:defRPr/>
            </a:lvl1pPr>
          </a:lstStyle>
          <a:p>
            <a:endParaRPr lang="en-US">
              <a:solidFill>
                <a:srgbClr val="000000"/>
              </a:solidFill>
            </a:endParaRPr>
          </a:p>
        </p:txBody>
      </p:sp>
      <p:sp>
        <p:nvSpPr>
          <p:cNvPr id="6" name="Symbol zastępczy numeru slajdu 5"/>
          <p:cNvSpPr>
            <a:spLocks noGrp="1"/>
          </p:cNvSpPr>
          <p:nvPr>
            <p:ph type="sldNum" sz="quarter" idx="12"/>
          </p:nvPr>
        </p:nvSpPr>
        <p:spPr/>
        <p:txBody>
          <a:bodyPr/>
          <a:lstStyle>
            <a:lvl1pPr>
              <a:defRPr/>
            </a:lvl1pPr>
          </a:lstStyle>
          <a:p>
            <a:fld id="{99138E0D-DF2A-4A28-AD85-EFDAD093BA5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026727" y="242328"/>
            <a:ext cx="1870364" cy="5163110"/>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15637" y="242328"/>
            <a:ext cx="5472545" cy="516311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en-US">
              <a:solidFill>
                <a:srgbClr val="000000"/>
              </a:solidFill>
            </a:endParaRPr>
          </a:p>
        </p:txBody>
      </p:sp>
      <p:sp>
        <p:nvSpPr>
          <p:cNvPr id="5" name="Symbol zastępczy stopki 4"/>
          <p:cNvSpPr>
            <a:spLocks noGrp="1"/>
          </p:cNvSpPr>
          <p:nvPr>
            <p:ph type="ftr" sz="quarter" idx="11"/>
          </p:nvPr>
        </p:nvSpPr>
        <p:spPr/>
        <p:txBody>
          <a:bodyPr/>
          <a:lstStyle>
            <a:lvl1pPr>
              <a:defRPr/>
            </a:lvl1pPr>
          </a:lstStyle>
          <a:p>
            <a:endParaRPr lang="en-US">
              <a:solidFill>
                <a:srgbClr val="000000"/>
              </a:solidFill>
            </a:endParaRPr>
          </a:p>
        </p:txBody>
      </p:sp>
      <p:sp>
        <p:nvSpPr>
          <p:cNvPr id="6" name="Symbol zastępczy numeru slajdu 5"/>
          <p:cNvSpPr>
            <a:spLocks noGrp="1"/>
          </p:cNvSpPr>
          <p:nvPr>
            <p:ph type="sldNum" sz="quarter" idx="12"/>
          </p:nvPr>
        </p:nvSpPr>
        <p:spPr/>
        <p:txBody>
          <a:bodyPr/>
          <a:lstStyle>
            <a:lvl1pPr>
              <a:defRPr/>
            </a:lvl1pPr>
          </a:lstStyle>
          <a:p>
            <a:fld id="{90E7AFB4-1F63-4667-8772-94F8D9F1739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440" y="2129984"/>
            <a:ext cx="7773120" cy="1470394"/>
          </a:xfrm>
        </p:spPr>
        <p:txBody>
          <a:bodyPr/>
          <a:lstStyle/>
          <a:p>
            <a:r>
              <a:rPr lang="pl-PL" smtClean="0"/>
              <a:t>Kliknij, aby edytować styl</a:t>
            </a:r>
            <a:endParaRPr lang="pl-PL"/>
          </a:p>
        </p:txBody>
      </p:sp>
      <p:sp>
        <p:nvSpPr>
          <p:cNvPr id="3" name="Podtytuł 2"/>
          <p:cNvSpPr>
            <a:spLocks noGrp="1"/>
          </p:cNvSpPr>
          <p:nvPr>
            <p:ph type="subTitle" idx="1"/>
          </p:nvPr>
        </p:nvSpPr>
        <p:spPr>
          <a:xfrm>
            <a:off x="1372321" y="3885528"/>
            <a:ext cx="6400800" cy="1752664"/>
          </a:xfrm>
        </p:spPr>
        <p:txBody>
          <a:bodyPr/>
          <a:lstStyle>
            <a:lvl1pPr marL="0" indent="0" algn="ctr">
              <a:buNone/>
              <a:defRPr/>
            </a:lvl1pPr>
            <a:lvl2pPr marL="414726" indent="0" algn="ctr">
              <a:buNone/>
              <a:defRPr/>
            </a:lvl2pPr>
            <a:lvl3pPr marL="829452" indent="0" algn="ctr">
              <a:buNone/>
              <a:defRPr/>
            </a:lvl3pPr>
            <a:lvl4pPr marL="1244178" indent="0" algn="ctr">
              <a:buNone/>
              <a:defRPr/>
            </a:lvl4pPr>
            <a:lvl5pPr marL="1658904" indent="0" algn="ctr">
              <a:buNone/>
              <a:defRPr/>
            </a:lvl5pPr>
            <a:lvl6pPr marL="2073631" indent="0" algn="ctr">
              <a:buNone/>
              <a:defRPr/>
            </a:lvl6pPr>
            <a:lvl7pPr marL="2488357" indent="0" algn="ctr">
              <a:buNone/>
              <a:defRPr/>
            </a:lvl7pPr>
            <a:lvl8pPr marL="2903083" indent="0" algn="ctr">
              <a:buNone/>
              <a:defRPr/>
            </a:lvl8pPr>
            <a:lvl9pPr marL="3317809" indent="0" algn="ctr">
              <a:buNone/>
              <a:defRPr/>
            </a:lvl9pPr>
          </a:lstStyle>
          <a:p>
            <a:r>
              <a:rPr lang="pl-PL" smtClean="0"/>
              <a:t>Kliknij, aby edytować styl wzorca podtytułu</a:t>
            </a:r>
            <a:endParaRPr lang="pl-PL"/>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880" y="4406863"/>
            <a:ext cx="7771680" cy="1362383"/>
          </a:xfrm>
        </p:spPr>
        <p:txBody>
          <a:bodyPr anchor="t"/>
          <a:lstStyle>
            <a:lvl1pPr algn="l">
              <a:defRPr sz="3600" b="1" cap="all"/>
            </a:lvl1pPr>
          </a:lstStyle>
          <a:p>
            <a:r>
              <a:rPr lang="pl-PL" smtClean="0"/>
              <a:t>Kliknij, aby edytować styl</a:t>
            </a:r>
            <a:endParaRPr lang="pl-PL"/>
          </a:p>
        </p:txBody>
      </p:sp>
      <p:sp>
        <p:nvSpPr>
          <p:cNvPr id="3" name="Symbol zastępczy tekstu 2"/>
          <p:cNvSpPr>
            <a:spLocks noGrp="1"/>
          </p:cNvSpPr>
          <p:nvPr>
            <p:ph type="body" idx="1"/>
          </p:nvPr>
        </p:nvSpPr>
        <p:spPr>
          <a:xfrm>
            <a:off x="722880" y="2906225"/>
            <a:ext cx="7771680" cy="1500638"/>
          </a:xfrm>
        </p:spPr>
        <p:txBody>
          <a:bodyPr anchor="b"/>
          <a:lstStyle>
            <a:lvl1pPr marL="0" indent="0">
              <a:buNone/>
              <a:defRPr sz="1800"/>
            </a:lvl1pPr>
            <a:lvl2pPr marL="414726" indent="0">
              <a:buNone/>
              <a:defRPr sz="1600"/>
            </a:lvl2pPr>
            <a:lvl3pPr marL="829452" indent="0">
              <a:buNone/>
              <a:defRPr sz="1500"/>
            </a:lvl3pPr>
            <a:lvl4pPr marL="1244178" indent="0">
              <a:buNone/>
              <a:defRPr sz="1300"/>
            </a:lvl4pPr>
            <a:lvl5pPr marL="1658904" indent="0">
              <a:buNone/>
              <a:defRPr sz="1300"/>
            </a:lvl5pPr>
            <a:lvl6pPr marL="2073631" indent="0">
              <a:buNone/>
              <a:defRPr sz="1300"/>
            </a:lvl6pPr>
            <a:lvl7pPr marL="2488357" indent="0">
              <a:buNone/>
              <a:defRPr sz="1300"/>
            </a:lvl7pPr>
            <a:lvl8pPr marL="2903083" indent="0">
              <a:buNone/>
              <a:defRPr sz="1300"/>
            </a:lvl8pPr>
            <a:lvl9pPr marL="3317809" indent="0">
              <a:buNone/>
              <a:defRPr sz="1300"/>
            </a:lvl9pPr>
          </a:lstStyle>
          <a:p>
            <a:pPr lvl="0"/>
            <a:r>
              <a:rPr lang="pl-PL" smtClean="0"/>
              <a:t>Kliknij, aby edytować style wzorca tekstu</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671040" y="1906761"/>
            <a:ext cx="383328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2561" y="1906761"/>
            <a:ext cx="3834720" cy="4319014"/>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921" y="275070"/>
            <a:ext cx="8229600" cy="1142039"/>
          </a:xfrm>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920" y="1535201"/>
            <a:ext cx="4039200" cy="639427"/>
          </a:xfrm>
        </p:spPr>
        <p:txBody>
          <a:bodyPr anchor="b"/>
          <a:lstStyle>
            <a:lvl1pPr marL="0" indent="0">
              <a:buNone/>
              <a:defRPr sz="2200" b="1"/>
            </a:lvl1pPr>
            <a:lvl2pPr marL="414726" indent="0">
              <a:buNone/>
              <a:defRPr sz="1800" b="1"/>
            </a:lvl2pPr>
            <a:lvl3pPr marL="829452" indent="0">
              <a:buNone/>
              <a:defRPr sz="1600" b="1"/>
            </a:lvl3pPr>
            <a:lvl4pPr marL="1244178" indent="0">
              <a:buNone/>
              <a:defRPr sz="1500" b="1"/>
            </a:lvl4pPr>
            <a:lvl5pPr marL="1658904" indent="0">
              <a:buNone/>
              <a:defRPr sz="1500" b="1"/>
            </a:lvl5pPr>
            <a:lvl6pPr marL="2073631" indent="0">
              <a:buNone/>
              <a:defRPr sz="1500" b="1"/>
            </a:lvl6pPr>
            <a:lvl7pPr marL="2488357" indent="0">
              <a:buNone/>
              <a:defRPr sz="1500" b="1"/>
            </a:lvl7pPr>
            <a:lvl8pPr marL="2903083" indent="0">
              <a:buNone/>
              <a:defRPr sz="1500" b="1"/>
            </a:lvl8pPr>
            <a:lvl9pPr marL="3317809" indent="0">
              <a:buNone/>
              <a:defRPr sz="1500" b="1"/>
            </a:lvl9pPr>
          </a:lstStyle>
          <a:p>
            <a:pPr lvl="0"/>
            <a:r>
              <a:rPr lang="pl-PL" smtClean="0"/>
              <a:t>Kliknij, aby edytować style wzorca tekstu</a:t>
            </a:r>
          </a:p>
        </p:txBody>
      </p:sp>
      <p:sp>
        <p:nvSpPr>
          <p:cNvPr id="4" name="Symbol zastępczy zawartości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441" y="1535201"/>
            <a:ext cx="4042080" cy="639427"/>
          </a:xfrm>
        </p:spPr>
        <p:txBody>
          <a:bodyPr anchor="b"/>
          <a:lstStyle>
            <a:lvl1pPr marL="0" indent="0">
              <a:buNone/>
              <a:defRPr sz="2200" b="1"/>
            </a:lvl1pPr>
            <a:lvl2pPr marL="414726" indent="0">
              <a:buNone/>
              <a:defRPr sz="1800" b="1"/>
            </a:lvl2pPr>
            <a:lvl3pPr marL="829452" indent="0">
              <a:buNone/>
              <a:defRPr sz="1600" b="1"/>
            </a:lvl3pPr>
            <a:lvl4pPr marL="1244178" indent="0">
              <a:buNone/>
              <a:defRPr sz="1500" b="1"/>
            </a:lvl4pPr>
            <a:lvl5pPr marL="1658904" indent="0">
              <a:buNone/>
              <a:defRPr sz="1500" b="1"/>
            </a:lvl5pPr>
            <a:lvl6pPr marL="2073631" indent="0">
              <a:buNone/>
              <a:defRPr sz="1500" b="1"/>
            </a:lvl6pPr>
            <a:lvl7pPr marL="2488357" indent="0">
              <a:buNone/>
              <a:defRPr sz="1500" b="1"/>
            </a:lvl7pPr>
            <a:lvl8pPr marL="2903083" indent="0">
              <a:buNone/>
              <a:defRPr sz="1500" b="1"/>
            </a:lvl8pPr>
            <a:lvl9pPr marL="3317809" indent="0">
              <a:buNone/>
              <a:defRPr sz="15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441"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920" y="273629"/>
            <a:ext cx="3008160" cy="1160762"/>
          </a:xfrm>
        </p:spPr>
        <p:txBody>
          <a:bodyPr anchor="b"/>
          <a:lstStyle>
            <a:lvl1pPr algn="l">
              <a:defRPr sz="1800" b="1"/>
            </a:lvl1pPr>
          </a:lstStyle>
          <a:p>
            <a:r>
              <a:rPr lang="pl-PL" smtClean="0"/>
              <a:t>Kliknij, aby edytować styl</a:t>
            </a:r>
            <a:endParaRPr lang="pl-PL"/>
          </a:p>
        </p:txBody>
      </p:sp>
      <p:sp>
        <p:nvSpPr>
          <p:cNvPr id="3" name="Symbol zastępczy zawartości 2"/>
          <p:cNvSpPr>
            <a:spLocks noGrp="1"/>
          </p:cNvSpPr>
          <p:nvPr>
            <p:ph idx="1"/>
          </p:nvPr>
        </p:nvSpPr>
        <p:spPr>
          <a:xfrm>
            <a:off x="3575521" y="273629"/>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920" y="1434391"/>
            <a:ext cx="3008160" cy="4692013"/>
          </a:xfrm>
        </p:spPr>
        <p:txBody>
          <a:bodyPr/>
          <a:lstStyle>
            <a:lvl1pPr marL="0" indent="0">
              <a:buNone/>
              <a:defRPr sz="1300"/>
            </a:lvl1pPr>
            <a:lvl2pPr marL="414726" indent="0">
              <a:buNone/>
              <a:defRPr sz="1100"/>
            </a:lvl2pPr>
            <a:lvl3pPr marL="829452" indent="0">
              <a:buNone/>
              <a:defRPr sz="900"/>
            </a:lvl3pPr>
            <a:lvl4pPr marL="1244178" indent="0">
              <a:buNone/>
              <a:defRPr sz="800"/>
            </a:lvl4pPr>
            <a:lvl5pPr marL="1658904" indent="0">
              <a:buNone/>
              <a:defRPr sz="800"/>
            </a:lvl5pPr>
            <a:lvl6pPr marL="2073631" indent="0">
              <a:buNone/>
              <a:defRPr sz="800"/>
            </a:lvl6pPr>
            <a:lvl7pPr marL="2488357" indent="0">
              <a:buNone/>
              <a:defRPr sz="800"/>
            </a:lvl7pPr>
            <a:lvl8pPr marL="2903083" indent="0">
              <a:buNone/>
              <a:defRPr sz="800"/>
            </a:lvl8pPr>
            <a:lvl9pPr marL="3317809" indent="0">
              <a:buNone/>
              <a:defRPr sz="800"/>
            </a:lvl9pPr>
          </a:lstStyle>
          <a:p>
            <a:pPr lvl="0"/>
            <a:r>
              <a:rPr lang="pl-PL" smtClean="0"/>
              <a:t>Kliknij, aby edytować style wzorca tekstu</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801" y="4800025"/>
            <a:ext cx="5486400" cy="567420"/>
          </a:xfrm>
        </p:spPr>
        <p:txBody>
          <a:bodyPr anchor="b"/>
          <a:lstStyle>
            <a:lvl1pPr algn="l">
              <a:defRPr sz="1800" b="1"/>
            </a:lvl1pPr>
          </a:lstStyle>
          <a:p>
            <a:r>
              <a:rPr lang="pl-PL" smtClean="0"/>
              <a:t>Kliknij, aby edytować styl</a:t>
            </a:r>
            <a:endParaRPr lang="pl-PL"/>
          </a:p>
        </p:txBody>
      </p:sp>
      <p:sp>
        <p:nvSpPr>
          <p:cNvPr id="3" name="Symbol zastępczy obrazu 2"/>
          <p:cNvSpPr>
            <a:spLocks noGrp="1"/>
          </p:cNvSpPr>
          <p:nvPr>
            <p:ph type="pic" idx="1"/>
          </p:nvPr>
        </p:nvSpPr>
        <p:spPr>
          <a:xfrm>
            <a:off x="1792801" y="612065"/>
            <a:ext cx="5486400" cy="4115952"/>
          </a:xfrm>
        </p:spPr>
        <p:txBody>
          <a:bodyPr/>
          <a:lstStyle>
            <a:lvl1pPr marL="0" indent="0">
              <a:buNone/>
              <a:defRPr sz="2900"/>
            </a:lvl1pPr>
            <a:lvl2pPr marL="414726" indent="0">
              <a:buNone/>
              <a:defRPr sz="2500"/>
            </a:lvl2pPr>
            <a:lvl3pPr marL="829452" indent="0">
              <a:buNone/>
              <a:defRPr sz="2200"/>
            </a:lvl3pPr>
            <a:lvl4pPr marL="1244178" indent="0">
              <a:buNone/>
              <a:defRPr sz="1800"/>
            </a:lvl4pPr>
            <a:lvl5pPr marL="1658904" indent="0">
              <a:buNone/>
              <a:defRPr sz="1800"/>
            </a:lvl5pPr>
            <a:lvl6pPr marL="2073631" indent="0">
              <a:buNone/>
              <a:defRPr sz="1800"/>
            </a:lvl6pPr>
            <a:lvl7pPr marL="2488357" indent="0">
              <a:buNone/>
              <a:defRPr sz="1800"/>
            </a:lvl7pPr>
            <a:lvl8pPr marL="2903083" indent="0">
              <a:buNone/>
              <a:defRPr sz="1800"/>
            </a:lvl8pPr>
            <a:lvl9pPr marL="3317809" indent="0">
              <a:buNone/>
              <a:defRPr sz="1800"/>
            </a:lvl9pPr>
          </a:lstStyle>
          <a:p>
            <a:endParaRPr lang="pl-PL"/>
          </a:p>
        </p:txBody>
      </p:sp>
      <p:sp>
        <p:nvSpPr>
          <p:cNvPr id="4" name="Symbol zastępczy tekstu 3"/>
          <p:cNvSpPr>
            <a:spLocks noGrp="1"/>
          </p:cNvSpPr>
          <p:nvPr>
            <p:ph type="body" sz="half" idx="2"/>
          </p:nvPr>
        </p:nvSpPr>
        <p:spPr>
          <a:xfrm>
            <a:off x="1792801" y="5367444"/>
            <a:ext cx="5486400" cy="805044"/>
          </a:xfrm>
        </p:spPr>
        <p:txBody>
          <a:bodyPr/>
          <a:lstStyle>
            <a:lvl1pPr marL="0" indent="0">
              <a:buNone/>
              <a:defRPr sz="1300"/>
            </a:lvl1pPr>
            <a:lvl2pPr marL="414726" indent="0">
              <a:buNone/>
              <a:defRPr sz="1100"/>
            </a:lvl2pPr>
            <a:lvl3pPr marL="829452" indent="0">
              <a:buNone/>
              <a:defRPr sz="900"/>
            </a:lvl3pPr>
            <a:lvl4pPr marL="1244178" indent="0">
              <a:buNone/>
              <a:defRPr sz="800"/>
            </a:lvl4pPr>
            <a:lvl5pPr marL="1658904" indent="0">
              <a:buNone/>
              <a:defRPr sz="800"/>
            </a:lvl5pPr>
            <a:lvl6pPr marL="2073631" indent="0">
              <a:buNone/>
              <a:defRPr sz="800"/>
            </a:lvl6pPr>
            <a:lvl7pPr marL="2488357" indent="0">
              <a:buNone/>
              <a:defRPr sz="800"/>
            </a:lvl7pPr>
            <a:lvl8pPr marL="2903083" indent="0">
              <a:buNone/>
              <a:defRPr sz="800"/>
            </a:lvl8pPr>
            <a:lvl9pPr marL="3317809" indent="0">
              <a:buNone/>
              <a:defRPr sz="800"/>
            </a:lvl9pPr>
          </a:lstStyle>
          <a:p>
            <a:pPr lvl="0"/>
            <a:r>
              <a:rPr lang="pl-PL" smtClean="0"/>
              <a:t>Kliknij, aby edytować style wzorca tekstu</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526081" y="568860"/>
            <a:ext cx="1951200" cy="5656914"/>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671040" y="568860"/>
            <a:ext cx="5716800" cy="5656914"/>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B9B070-39AF-40A4-8D9D-362FEBFF7B5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5F5D5F-E37C-490F-BB18-F6B89EC52A0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A432766-9650-49CF-9AEE-FA00B95756A6}"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FACCA52-29BB-4AC6-A7D3-507FC4F561D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F6952AB-4C21-45A1-B112-BF48E07CB51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2DAB2FA-9D6A-4DFA-8BB6-51CB82AEE49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588FD5F-4FB0-4C76-A490-8976526BEA1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8ED0D8-D5D2-4EE8-99B3-2043BD9A2A89}"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35617D9-A880-4043-92B5-FEFAE3B493C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3ECEA-2623-47EB-9E54-6CB9279F9542}"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B3FCE-A108-4398-98B7-B5FB10C79A1F}"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21978C-0DF3-4303-9A78-75AB8FB88A15}"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466A6863-61A3-417F-B0EC-C656AC770388}" type="datetimeFigureOut">
              <a:rPr lang="pl-PL" smtClean="0"/>
              <a:pPr/>
              <a:t>2017-06-23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37C6C0C-E444-4A4C-A569-E97D46B0003E}" type="slidenum">
              <a:rPr lang="pl-PL" smtClean="0"/>
              <a:pPr/>
              <a:t>‹#›</a:t>
            </a:fld>
            <a:endParaRPr lang="pl-PL"/>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3B00A819-CFE4-42DE-869B-0F4793BD40C0}"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FB5FE2F-1B48-40CA-8CB7-1B89D85493A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theme" Target="../theme/theme8.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6A6863-61A3-417F-B0EC-C656AC770388}" type="datetimeFigureOut">
              <a:rPr lang="pl-PL" smtClean="0"/>
              <a:pPr/>
              <a:t>2017-06-23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C6C0C-E444-4A4C-A569-E97D46B0003E}"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defTabSz="457200" fontAlgn="base">
              <a:spcBef>
                <a:spcPct val="0"/>
              </a:spcBef>
              <a:spcAft>
                <a:spcPct val="0"/>
              </a:spcAft>
            </a:pPr>
            <a:fld id="{8DF3E477-7E8A-40B4-8D49-82CDC648798D}" type="datetimeFigureOut">
              <a:rPr lang="en-US" smtClean="0">
                <a:ea typeface="MS PGothic" pitchFamily="34" charset="-128"/>
              </a:rPr>
              <a:pPr defTabSz="457200" fontAlgn="base">
                <a:spcBef>
                  <a:spcPct val="0"/>
                </a:spcBef>
                <a:spcAft>
                  <a:spcPct val="0"/>
                </a:spcAft>
              </a:pPr>
              <a:t>6/23/2017</a:t>
            </a:fld>
            <a:endParaRPr lang="en-US" smtClean="0">
              <a:ea typeface="MS PGothic" pitchFamily="34"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defTabSz="4572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defTabSz="457200" fontAlgn="base">
              <a:spcBef>
                <a:spcPct val="0"/>
              </a:spcBef>
              <a:spcAft>
                <a:spcPct val="0"/>
              </a:spcAft>
            </a:pPr>
            <a:fld id="{61194D10-15A5-47D5-AC09-087FD3E9F415}" type="slidenum">
              <a:rPr lang="en-US" smtClean="0">
                <a:ea typeface="MS PGothic" pitchFamily="34" charset="-128"/>
              </a:rPr>
              <a:pPr defTabSz="457200" fontAlgn="base">
                <a:spcBef>
                  <a:spcPct val="0"/>
                </a:spcBef>
                <a:spcAft>
                  <a:spcPct val="0"/>
                </a:spcAft>
              </a:pPr>
              <a:t>‹#›</a:t>
            </a:fld>
            <a:endParaRPr lang="en-US" smtClean="0">
              <a:ea typeface="MS PGothic" pitchFamily="34" charset="-128"/>
            </a:endParaRP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457200" rtl="0" fontAlgn="base">
        <a:spcBef>
          <a:spcPct val="0"/>
        </a:spcBef>
        <a:spcAft>
          <a:spcPct val="0"/>
        </a:spcAft>
        <a:defRPr sz="4400" kern="1200">
          <a:solidFill>
            <a:schemeClr val="tx1"/>
          </a:solidFill>
          <a:latin typeface="+mj-lt"/>
          <a:ea typeface="MS PGothic"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MS PGothic" pitchFamily="34" charset="-128"/>
        </a:defRPr>
      </a:lvl2pPr>
      <a:lvl3pPr algn="ctr" defTabSz="457200" rtl="0" fontAlgn="base">
        <a:spcBef>
          <a:spcPct val="0"/>
        </a:spcBef>
        <a:spcAft>
          <a:spcPct val="0"/>
        </a:spcAft>
        <a:defRPr sz="4400">
          <a:solidFill>
            <a:schemeClr val="tx1"/>
          </a:solidFill>
          <a:latin typeface="Calibri" pitchFamily="34" charset="0"/>
          <a:ea typeface="MS PGothic" pitchFamily="34" charset="-128"/>
        </a:defRPr>
      </a:lvl3pPr>
      <a:lvl4pPr algn="ctr" defTabSz="457200" rtl="0" fontAlgn="base">
        <a:spcBef>
          <a:spcPct val="0"/>
        </a:spcBef>
        <a:spcAft>
          <a:spcPct val="0"/>
        </a:spcAft>
        <a:defRPr sz="4400">
          <a:solidFill>
            <a:schemeClr val="tx1"/>
          </a:solidFill>
          <a:latin typeface="Calibri" pitchFamily="34" charset="0"/>
          <a:ea typeface="MS PGothic" pitchFamily="34" charset="-128"/>
        </a:defRPr>
      </a:lvl4pPr>
      <a:lvl5pPr algn="ctr" defTabSz="457200" rtl="0" fontAlgn="base">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MS PGothic"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15636" y="242328"/>
            <a:ext cx="7481455" cy="1008529"/>
          </a:xfrm>
          <a:prstGeom prst="rect">
            <a:avLst/>
          </a:prstGeom>
          <a:noFill/>
          <a:ln w="9525">
            <a:noFill/>
            <a:miter lim="800000"/>
            <a:headEnd/>
            <a:tailEnd/>
          </a:ln>
          <a:effectLst/>
        </p:spPr>
        <p:txBody>
          <a:bodyPr vert="horz" wrap="square" lIns="82058" tIns="41029" rIns="82058" bIns="41029"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15636" y="1411942"/>
            <a:ext cx="7481455" cy="399349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15637" y="5510492"/>
            <a:ext cx="1939636" cy="420221"/>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eaLnBrk="1" hangingPunct="1">
              <a:defRPr sz="13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2840182" y="5510492"/>
            <a:ext cx="2632364" cy="420221"/>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ctr" eaLnBrk="1" hangingPunct="1">
              <a:defRPr sz="13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5957455" y="5510492"/>
            <a:ext cx="1939636" cy="420221"/>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1" hangingPunct="1">
              <a:defRPr sz="1300"/>
            </a:lvl1pPr>
          </a:lstStyle>
          <a:p>
            <a:pPr fontAlgn="base">
              <a:spcBef>
                <a:spcPct val="0"/>
              </a:spcBef>
              <a:spcAft>
                <a:spcPct val="0"/>
              </a:spcAft>
            </a:pPr>
            <a:fld id="{62DB9057-A6F8-47A9-AB6C-964DF7160C74}"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spcBef>
          <a:spcPct val="0"/>
        </a:spcBef>
        <a:spcAft>
          <a:spcPct val="0"/>
        </a:spcAft>
        <a:defRPr sz="3900">
          <a:solidFill>
            <a:schemeClr val="tx2"/>
          </a:solidFill>
          <a:latin typeface="+mj-lt"/>
          <a:ea typeface="+mj-ea"/>
          <a:cs typeface="+mj-cs"/>
        </a:defRPr>
      </a:lvl1pPr>
      <a:lvl2pPr algn="ctr" rtl="0" fontAlgn="base">
        <a:spcBef>
          <a:spcPct val="0"/>
        </a:spcBef>
        <a:spcAft>
          <a:spcPct val="0"/>
        </a:spcAft>
        <a:defRPr sz="3900">
          <a:solidFill>
            <a:schemeClr val="tx2"/>
          </a:solidFill>
          <a:latin typeface="Arial" pitchFamily="34" charset="0"/>
        </a:defRPr>
      </a:lvl2pPr>
      <a:lvl3pPr algn="ctr" rtl="0" fontAlgn="base">
        <a:spcBef>
          <a:spcPct val="0"/>
        </a:spcBef>
        <a:spcAft>
          <a:spcPct val="0"/>
        </a:spcAft>
        <a:defRPr sz="3900">
          <a:solidFill>
            <a:schemeClr val="tx2"/>
          </a:solidFill>
          <a:latin typeface="Arial" pitchFamily="34" charset="0"/>
        </a:defRPr>
      </a:lvl3pPr>
      <a:lvl4pPr algn="ctr" rtl="0" fontAlgn="base">
        <a:spcBef>
          <a:spcPct val="0"/>
        </a:spcBef>
        <a:spcAft>
          <a:spcPct val="0"/>
        </a:spcAft>
        <a:defRPr sz="3900">
          <a:solidFill>
            <a:schemeClr val="tx2"/>
          </a:solidFill>
          <a:latin typeface="Arial" pitchFamily="34" charset="0"/>
        </a:defRPr>
      </a:lvl4pPr>
      <a:lvl5pPr algn="ctr" rtl="0" fontAlgn="base">
        <a:spcBef>
          <a:spcPct val="0"/>
        </a:spcBef>
        <a:spcAft>
          <a:spcPct val="0"/>
        </a:spcAft>
        <a:defRPr sz="3900">
          <a:solidFill>
            <a:schemeClr val="tx2"/>
          </a:solidFill>
          <a:latin typeface="Arial" pitchFamily="34" charset="0"/>
        </a:defRPr>
      </a:lvl5pPr>
      <a:lvl6pPr marL="410291" algn="ctr" rtl="0" fontAlgn="base">
        <a:spcBef>
          <a:spcPct val="0"/>
        </a:spcBef>
        <a:spcAft>
          <a:spcPct val="0"/>
        </a:spcAft>
        <a:defRPr sz="3900">
          <a:solidFill>
            <a:schemeClr val="tx2"/>
          </a:solidFill>
          <a:latin typeface="Arial" pitchFamily="34" charset="0"/>
        </a:defRPr>
      </a:lvl6pPr>
      <a:lvl7pPr marL="820583" algn="ctr" rtl="0" fontAlgn="base">
        <a:spcBef>
          <a:spcPct val="0"/>
        </a:spcBef>
        <a:spcAft>
          <a:spcPct val="0"/>
        </a:spcAft>
        <a:defRPr sz="3900">
          <a:solidFill>
            <a:schemeClr val="tx2"/>
          </a:solidFill>
          <a:latin typeface="Arial" pitchFamily="34" charset="0"/>
        </a:defRPr>
      </a:lvl7pPr>
      <a:lvl8pPr marL="1230874" algn="ctr" rtl="0" fontAlgn="base">
        <a:spcBef>
          <a:spcPct val="0"/>
        </a:spcBef>
        <a:spcAft>
          <a:spcPct val="0"/>
        </a:spcAft>
        <a:defRPr sz="3900">
          <a:solidFill>
            <a:schemeClr val="tx2"/>
          </a:solidFill>
          <a:latin typeface="Arial" pitchFamily="34" charset="0"/>
        </a:defRPr>
      </a:lvl8pPr>
      <a:lvl9pPr marL="1641165" algn="ctr" rtl="0" fontAlgn="base">
        <a:spcBef>
          <a:spcPct val="0"/>
        </a:spcBef>
        <a:spcAft>
          <a:spcPct val="0"/>
        </a:spcAft>
        <a:defRPr sz="3900">
          <a:solidFill>
            <a:schemeClr val="tx2"/>
          </a:solidFill>
          <a:latin typeface="Arial" pitchFamily="34" charset="0"/>
        </a:defRPr>
      </a:lvl9pPr>
    </p:titleStyle>
    <p:bodyStyle>
      <a:lvl1pPr marL="307718" indent="-307718" algn="l" rtl="0" fontAlgn="base">
        <a:spcBef>
          <a:spcPct val="20000"/>
        </a:spcBef>
        <a:spcAft>
          <a:spcPct val="0"/>
        </a:spcAft>
        <a:buChar char="•"/>
        <a:defRPr sz="2900">
          <a:solidFill>
            <a:schemeClr val="tx1"/>
          </a:solidFill>
          <a:latin typeface="+mn-lt"/>
          <a:ea typeface="+mn-ea"/>
          <a:cs typeface="+mn-cs"/>
        </a:defRPr>
      </a:lvl1pPr>
      <a:lvl2pPr marL="666723" indent="-256432" algn="l" rtl="0" fontAlgn="base">
        <a:spcBef>
          <a:spcPct val="20000"/>
        </a:spcBef>
        <a:spcAft>
          <a:spcPct val="0"/>
        </a:spcAft>
        <a:buChar char="–"/>
        <a:defRPr sz="2500">
          <a:solidFill>
            <a:schemeClr val="tx1"/>
          </a:solidFill>
          <a:latin typeface="+mn-lt"/>
        </a:defRPr>
      </a:lvl2pPr>
      <a:lvl3pPr marL="1025728" indent="-205146" algn="l" rtl="0" fontAlgn="base">
        <a:spcBef>
          <a:spcPct val="20000"/>
        </a:spcBef>
        <a:spcAft>
          <a:spcPct val="0"/>
        </a:spcAft>
        <a:buChar char="•"/>
        <a:defRPr sz="2200">
          <a:solidFill>
            <a:schemeClr val="tx1"/>
          </a:solidFill>
          <a:latin typeface="+mn-lt"/>
        </a:defRPr>
      </a:lvl3pPr>
      <a:lvl4pPr marL="1436019" indent="-205146" algn="l" rtl="0" fontAlgn="base">
        <a:spcBef>
          <a:spcPct val="20000"/>
        </a:spcBef>
        <a:spcAft>
          <a:spcPct val="0"/>
        </a:spcAft>
        <a:buChar char="–"/>
        <a:defRPr sz="1800">
          <a:solidFill>
            <a:schemeClr val="tx1"/>
          </a:solidFill>
          <a:latin typeface="+mn-lt"/>
        </a:defRPr>
      </a:lvl4pPr>
      <a:lvl5pPr marL="1846311" indent="-205146" algn="l" rtl="0" fontAlgn="base">
        <a:spcBef>
          <a:spcPct val="20000"/>
        </a:spcBef>
        <a:spcAft>
          <a:spcPct val="0"/>
        </a:spcAft>
        <a:buChar char="»"/>
        <a:defRPr sz="1800">
          <a:solidFill>
            <a:schemeClr val="tx1"/>
          </a:solidFill>
          <a:latin typeface="+mn-lt"/>
        </a:defRPr>
      </a:lvl5pPr>
      <a:lvl6pPr marL="2256602" indent="-205146" algn="l" rtl="0" fontAlgn="base">
        <a:spcBef>
          <a:spcPct val="20000"/>
        </a:spcBef>
        <a:spcAft>
          <a:spcPct val="0"/>
        </a:spcAft>
        <a:buChar char="»"/>
        <a:defRPr sz="1800">
          <a:solidFill>
            <a:schemeClr val="tx1"/>
          </a:solidFill>
          <a:latin typeface="+mn-lt"/>
        </a:defRPr>
      </a:lvl6pPr>
      <a:lvl7pPr marL="2666893" indent="-205146" algn="l" rtl="0" fontAlgn="base">
        <a:spcBef>
          <a:spcPct val="20000"/>
        </a:spcBef>
        <a:spcAft>
          <a:spcPct val="0"/>
        </a:spcAft>
        <a:buChar char="»"/>
        <a:defRPr sz="1800">
          <a:solidFill>
            <a:schemeClr val="tx1"/>
          </a:solidFill>
          <a:latin typeface="+mn-lt"/>
        </a:defRPr>
      </a:lvl7pPr>
      <a:lvl8pPr marL="3077185" indent="-205146" algn="l" rtl="0" fontAlgn="base">
        <a:spcBef>
          <a:spcPct val="20000"/>
        </a:spcBef>
        <a:spcAft>
          <a:spcPct val="0"/>
        </a:spcAft>
        <a:buChar char="»"/>
        <a:defRPr sz="1800">
          <a:solidFill>
            <a:schemeClr val="tx1"/>
          </a:solidFill>
          <a:latin typeface="+mn-lt"/>
        </a:defRPr>
      </a:lvl8pPr>
      <a:lvl9pPr marL="3487476" indent="-205146" algn="l" rtl="0" fontAlgn="base">
        <a:spcBef>
          <a:spcPct val="20000"/>
        </a:spcBef>
        <a:spcAft>
          <a:spcPct val="0"/>
        </a:spcAft>
        <a:buChar char="»"/>
        <a:defRPr sz="1800">
          <a:solidFill>
            <a:schemeClr val="tx1"/>
          </a:solidFill>
          <a:latin typeface="+mn-lt"/>
        </a:defRPr>
      </a:lvl9pPr>
    </p:bodyStyle>
    <p:otherStyle>
      <a:defPPr>
        <a:defRPr lang="pl-PL"/>
      </a:defPPr>
      <a:lvl1pPr marL="0" algn="l" defTabSz="820583" rtl="0" eaLnBrk="1" latinLnBrk="0" hangingPunct="1">
        <a:defRPr sz="1600" kern="1200">
          <a:solidFill>
            <a:schemeClr val="tx1"/>
          </a:solidFill>
          <a:latin typeface="+mn-lt"/>
          <a:ea typeface="+mn-ea"/>
          <a:cs typeface="+mn-cs"/>
        </a:defRPr>
      </a:lvl1pPr>
      <a:lvl2pPr marL="410291" algn="l" defTabSz="820583" rtl="0" eaLnBrk="1" latinLnBrk="0" hangingPunct="1">
        <a:defRPr sz="1600" kern="1200">
          <a:solidFill>
            <a:schemeClr val="tx1"/>
          </a:solidFill>
          <a:latin typeface="+mn-lt"/>
          <a:ea typeface="+mn-ea"/>
          <a:cs typeface="+mn-cs"/>
        </a:defRPr>
      </a:lvl2pPr>
      <a:lvl3pPr marL="820583" algn="l" defTabSz="820583" rtl="0" eaLnBrk="1" latinLnBrk="0" hangingPunct="1">
        <a:defRPr sz="1600" kern="1200">
          <a:solidFill>
            <a:schemeClr val="tx1"/>
          </a:solidFill>
          <a:latin typeface="+mn-lt"/>
          <a:ea typeface="+mn-ea"/>
          <a:cs typeface="+mn-cs"/>
        </a:defRPr>
      </a:lvl3pPr>
      <a:lvl4pPr marL="1230874" algn="l" defTabSz="820583" rtl="0" eaLnBrk="1" latinLnBrk="0" hangingPunct="1">
        <a:defRPr sz="1600" kern="1200">
          <a:solidFill>
            <a:schemeClr val="tx1"/>
          </a:solidFill>
          <a:latin typeface="+mn-lt"/>
          <a:ea typeface="+mn-ea"/>
          <a:cs typeface="+mn-cs"/>
        </a:defRPr>
      </a:lvl4pPr>
      <a:lvl5pPr marL="1641165" algn="l" defTabSz="820583" rtl="0" eaLnBrk="1" latinLnBrk="0" hangingPunct="1">
        <a:defRPr sz="1600" kern="1200">
          <a:solidFill>
            <a:schemeClr val="tx1"/>
          </a:solidFill>
          <a:latin typeface="+mn-lt"/>
          <a:ea typeface="+mn-ea"/>
          <a:cs typeface="+mn-cs"/>
        </a:defRPr>
      </a:lvl5pPr>
      <a:lvl6pPr marL="2051456" algn="l" defTabSz="820583" rtl="0" eaLnBrk="1" latinLnBrk="0" hangingPunct="1">
        <a:defRPr sz="1600" kern="1200">
          <a:solidFill>
            <a:schemeClr val="tx1"/>
          </a:solidFill>
          <a:latin typeface="+mn-lt"/>
          <a:ea typeface="+mn-ea"/>
          <a:cs typeface="+mn-cs"/>
        </a:defRPr>
      </a:lvl6pPr>
      <a:lvl7pPr marL="2461748" algn="l" defTabSz="820583" rtl="0" eaLnBrk="1" latinLnBrk="0" hangingPunct="1">
        <a:defRPr sz="1600" kern="1200">
          <a:solidFill>
            <a:schemeClr val="tx1"/>
          </a:solidFill>
          <a:latin typeface="+mn-lt"/>
          <a:ea typeface="+mn-ea"/>
          <a:cs typeface="+mn-cs"/>
        </a:defRPr>
      </a:lvl7pPr>
      <a:lvl8pPr marL="2872039" algn="l" defTabSz="820583" rtl="0" eaLnBrk="1" latinLnBrk="0" hangingPunct="1">
        <a:defRPr sz="1600" kern="1200">
          <a:solidFill>
            <a:schemeClr val="tx1"/>
          </a:solidFill>
          <a:latin typeface="+mn-lt"/>
          <a:ea typeface="+mn-ea"/>
          <a:cs typeface="+mn-cs"/>
        </a:defRPr>
      </a:lvl8pPr>
      <a:lvl9pPr marL="3282330" algn="l" defTabSz="820583"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71040" y="568861"/>
            <a:ext cx="7806240" cy="114348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671040" y="1906761"/>
            <a:ext cx="7806240" cy="4319014"/>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mj-lt"/>
          <a:ea typeface="+mj-ea"/>
          <a:cs typeface="+mj-cs"/>
        </a:defRPr>
      </a:lvl1pPr>
      <a:lvl2pPr marL="391686"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2pPr>
      <a:lvl3pPr marL="587529"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3pPr>
      <a:lvl4pPr marL="783372"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4pPr>
      <a:lvl5pPr marL="979214"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5pPr>
      <a:lvl6pPr marL="1393941"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6pPr>
      <a:lvl7pPr marL="1808667"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7pPr>
      <a:lvl8pPr marL="2223393"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8pPr>
      <a:lvl9pPr marL="2638119" indent="-195843" algn="ctr" defTabSz="414726" rtl="0" fontAlgn="base" hangingPunct="0">
        <a:lnSpc>
          <a:spcPct val="93000"/>
        </a:lnSpc>
        <a:spcBef>
          <a:spcPct val="0"/>
        </a:spcBef>
        <a:spcAft>
          <a:spcPct val="0"/>
        </a:spcAft>
        <a:buClr>
          <a:srgbClr val="000000"/>
        </a:buClr>
        <a:buSzPct val="45000"/>
        <a:buFont typeface="Wingdings" pitchFamily="2" charset="2"/>
        <a:defRPr sz="2500" b="1">
          <a:solidFill>
            <a:srgbClr val="000000"/>
          </a:solidFill>
          <a:latin typeface="Times New Roman" pitchFamily="18" charset="0"/>
          <a:ea typeface="msgothic" charset="0"/>
          <a:cs typeface="msgothic" charset="0"/>
        </a:defRPr>
      </a:lvl9pPr>
    </p:titleStyle>
    <p:bodyStyle>
      <a:lvl1pPr marL="391686" indent="-293764" algn="l" defTabSz="414726" rtl="0" fontAlgn="base" hangingPunct="0">
        <a:lnSpc>
          <a:spcPct val="93000"/>
        </a:lnSpc>
        <a:spcBef>
          <a:spcPct val="0"/>
        </a:spcBef>
        <a:spcAft>
          <a:spcPts val="806"/>
        </a:spcAft>
        <a:buClr>
          <a:srgbClr val="000000"/>
        </a:buClr>
        <a:buSzPct val="100000"/>
        <a:buFont typeface="Arial" pitchFamily="34" charset="0"/>
        <a:buChar char="•"/>
        <a:defRPr sz="1800">
          <a:solidFill>
            <a:srgbClr val="000000"/>
          </a:solidFill>
          <a:latin typeface="+mn-lt"/>
          <a:ea typeface="+mn-ea"/>
          <a:cs typeface="+mn-cs"/>
        </a:defRPr>
      </a:lvl1pPr>
      <a:lvl2pPr marL="783372" indent="-260644" algn="l" defTabSz="414726" rtl="0" fontAlgn="base" hangingPunct="0">
        <a:lnSpc>
          <a:spcPct val="93000"/>
        </a:lnSpc>
        <a:spcBef>
          <a:spcPct val="0"/>
        </a:spcBef>
        <a:spcAft>
          <a:spcPts val="1032"/>
        </a:spcAft>
        <a:buClr>
          <a:srgbClr val="000000"/>
        </a:buClr>
        <a:buSzPct val="75000"/>
        <a:buFont typeface="Symbol" pitchFamily="18" charset="2"/>
        <a:buChar char=""/>
        <a:defRPr sz="2400">
          <a:solidFill>
            <a:srgbClr val="000000"/>
          </a:solidFill>
          <a:latin typeface="+mn-lt"/>
          <a:ea typeface="+mn-ea"/>
          <a:cs typeface="+mn-cs"/>
        </a:defRPr>
      </a:lvl2pPr>
      <a:lvl3pPr marL="1175057" indent="-195843" algn="l" defTabSz="414726" rtl="0" fontAlgn="base" hangingPunct="0">
        <a:lnSpc>
          <a:spcPct val="93000"/>
        </a:lnSpc>
        <a:spcBef>
          <a:spcPct val="0"/>
        </a:spcBef>
        <a:spcAft>
          <a:spcPts val="771"/>
        </a:spcAft>
        <a:buClr>
          <a:srgbClr val="000000"/>
        </a:buClr>
        <a:buSzPct val="45000"/>
        <a:buFont typeface="Wingdings" pitchFamily="2" charset="2"/>
        <a:buChar char=""/>
        <a:defRPr sz="2200">
          <a:solidFill>
            <a:srgbClr val="000000"/>
          </a:solidFill>
          <a:latin typeface="+mn-lt"/>
          <a:ea typeface="+mn-ea"/>
          <a:cs typeface="+mn-cs"/>
        </a:defRPr>
      </a:lvl3pPr>
      <a:lvl4pPr marL="1566743" indent="-195843" algn="l" defTabSz="414726" rtl="0" fontAlgn="base" hangingPunct="0">
        <a:lnSpc>
          <a:spcPct val="93000"/>
        </a:lnSpc>
        <a:spcBef>
          <a:spcPct val="0"/>
        </a:spcBef>
        <a:spcAft>
          <a:spcPts val="522"/>
        </a:spcAft>
        <a:buClr>
          <a:srgbClr val="000000"/>
        </a:buClr>
        <a:buSzPct val="75000"/>
        <a:buFont typeface="Symbol" pitchFamily="18" charset="2"/>
        <a:buChar char=""/>
        <a:defRPr sz="1800">
          <a:solidFill>
            <a:srgbClr val="000000"/>
          </a:solidFill>
          <a:latin typeface="+mn-lt"/>
          <a:ea typeface="+mn-ea"/>
          <a:cs typeface="+mn-cs"/>
        </a:defRPr>
      </a:lvl4pPr>
      <a:lvl5pPr marL="1958429"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5pPr>
      <a:lvl6pPr marL="2373155"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6pPr>
      <a:lvl7pPr marL="2787881"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7pPr>
      <a:lvl8pPr marL="3202607"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8pPr>
      <a:lvl9pPr marL="3617333" indent="-195843" algn="l" defTabSz="414726" rtl="0" fontAlgn="base" hangingPunct="0">
        <a:lnSpc>
          <a:spcPct val="93000"/>
        </a:lnSpc>
        <a:spcBef>
          <a:spcPct val="0"/>
        </a:spcBef>
        <a:spcAft>
          <a:spcPts val="261"/>
        </a:spcAft>
        <a:buClr>
          <a:srgbClr val="000000"/>
        </a:buClr>
        <a:buSzPct val="45000"/>
        <a:buFont typeface="Wingdings" pitchFamily="2" charset="2"/>
        <a:buChar char=""/>
        <a:defRPr sz="1800">
          <a:solidFill>
            <a:srgbClr val="000000"/>
          </a:solidFill>
          <a:latin typeface="+mn-lt"/>
          <a:ea typeface="+mn-ea"/>
          <a:cs typeface="+mn-cs"/>
        </a:defRPr>
      </a:lvl9pPr>
    </p:bodyStyle>
    <p:otherStyle>
      <a:defPPr>
        <a:defRPr lang="pl-PL"/>
      </a:defPPr>
      <a:lvl1pPr marL="0" algn="l" defTabSz="829452" rtl="0" eaLnBrk="1" latinLnBrk="0" hangingPunct="1">
        <a:defRPr sz="1600" kern="1200">
          <a:solidFill>
            <a:schemeClr val="tx1"/>
          </a:solidFill>
          <a:latin typeface="+mn-lt"/>
          <a:ea typeface="+mn-ea"/>
          <a:cs typeface="+mn-cs"/>
        </a:defRPr>
      </a:lvl1pPr>
      <a:lvl2pPr marL="414726" algn="l" defTabSz="829452" rtl="0" eaLnBrk="1" latinLnBrk="0" hangingPunct="1">
        <a:defRPr sz="1600" kern="1200">
          <a:solidFill>
            <a:schemeClr val="tx1"/>
          </a:solidFill>
          <a:latin typeface="+mn-lt"/>
          <a:ea typeface="+mn-ea"/>
          <a:cs typeface="+mn-cs"/>
        </a:defRPr>
      </a:lvl2pPr>
      <a:lvl3pPr marL="829452" algn="l" defTabSz="829452" rtl="0" eaLnBrk="1" latinLnBrk="0" hangingPunct="1">
        <a:defRPr sz="1600" kern="1200">
          <a:solidFill>
            <a:schemeClr val="tx1"/>
          </a:solidFill>
          <a:latin typeface="+mn-lt"/>
          <a:ea typeface="+mn-ea"/>
          <a:cs typeface="+mn-cs"/>
        </a:defRPr>
      </a:lvl3pPr>
      <a:lvl4pPr marL="1244178" algn="l" defTabSz="829452" rtl="0" eaLnBrk="1" latinLnBrk="0" hangingPunct="1">
        <a:defRPr sz="1600" kern="1200">
          <a:solidFill>
            <a:schemeClr val="tx1"/>
          </a:solidFill>
          <a:latin typeface="+mn-lt"/>
          <a:ea typeface="+mn-ea"/>
          <a:cs typeface="+mn-cs"/>
        </a:defRPr>
      </a:lvl4pPr>
      <a:lvl5pPr marL="1658904" algn="l" defTabSz="829452" rtl="0" eaLnBrk="1" latinLnBrk="0" hangingPunct="1">
        <a:defRPr sz="1600" kern="1200">
          <a:solidFill>
            <a:schemeClr val="tx1"/>
          </a:solidFill>
          <a:latin typeface="+mn-lt"/>
          <a:ea typeface="+mn-ea"/>
          <a:cs typeface="+mn-cs"/>
        </a:defRPr>
      </a:lvl5pPr>
      <a:lvl6pPr marL="2073631" algn="l" defTabSz="829452" rtl="0" eaLnBrk="1" latinLnBrk="0" hangingPunct="1">
        <a:defRPr sz="1600" kern="1200">
          <a:solidFill>
            <a:schemeClr val="tx1"/>
          </a:solidFill>
          <a:latin typeface="+mn-lt"/>
          <a:ea typeface="+mn-ea"/>
          <a:cs typeface="+mn-cs"/>
        </a:defRPr>
      </a:lvl6pPr>
      <a:lvl7pPr marL="2488357" algn="l" defTabSz="829452" rtl="0" eaLnBrk="1" latinLnBrk="0" hangingPunct="1">
        <a:defRPr sz="1600" kern="1200">
          <a:solidFill>
            <a:schemeClr val="tx1"/>
          </a:solidFill>
          <a:latin typeface="+mn-lt"/>
          <a:ea typeface="+mn-ea"/>
          <a:cs typeface="+mn-cs"/>
        </a:defRPr>
      </a:lvl7pPr>
      <a:lvl8pPr marL="2903083" algn="l" defTabSz="829452" rtl="0" eaLnBrk="1" latinLnBrk="0" hangingPunct="1">
        <a:defRPr sz="1600" kern="1200">
          <a:solidFill>
            <a:schemeClr val="tx1"/>
          </a:solidFill>
          <a:latin typeface="+mn-lt"/>
          <a:ea typeface="+mn-ea"/>
          <a:cs typeface="+mn-cs"/>
        </a:defRPr>
      </a:lvl8pPr>
      <a:lvl9pPr marL="3317809" algn="l" defTabSz="829452" rtl="0" eaLnBrk="1" latinLnBrk="0" hangingPunct="1">
        <a:defRPr sz="1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687D6A59-841E-4C50-9577-FF8BE13340C7}"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A2BDF7-32A3-4579-A889-A1E55C317159}" type="datetimeFigureOut">
              <a:rPr lang="pl-PL" smtClean="0">
                <a:solidFill>
                  <a:prstClr val="black">
                    <a:tint val="75000"/>
                  </a:prstClr>
                </a:solidFill>
              </a:rPr>
              <a:pPr/>
              <a:t>2017-06-23</a:t>
            </a:fld>
            <a:endParaRPr lang="pl-PL">
              <a:solidFill>
                <a:prstClr val="black">
                  <a:tint val="75000"/>
                </a:prstClr>
              </a:solidFill>
            </a:endParaRPr>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C5ED2-AA1D-4311-BB1A-4638AF830F30}" type="slidenum">
              <a:rPr lang="pl-PL" smtClean="0">
                <a:solidFill>
                  <a:prstClr val="black">
                    <a:tint val="75000"/>
                  </a:prstClr>
                </a:solidFill>
              </a:rPr>
              <a:pPr/>
              <a:t>‹#›</a:t>
            </a:fld>
            <a:endParaRPr lang="pl-PL">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13.gif"/><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1.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73.xml"/><Relationship Id="rId4" Type="http://schemas.openxmlformats.org/officeDocument/2006/relationships/image" Target="../media/image50.jpe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xml"/><Relationship Id="rId1" Type="http://schemas.openxmlformats.org/officeDocument/2006/relationships/slideLayout" Target="../slideLayouts/slideLayout89.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109.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xml"/><Relationship Id="rId1" Type="http://schemas.openxmlformats.org/officeDocument/2006/relationships/slideLayout" Target="../slideLayouts/slideLayout109.xml"/></Relationships>
</file>

<file path=ppt/slides/_rels/slide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xml"/><Relationship Id="rId1" Type="http://schemas.openxmlformats.org/officeDocument/2006/relationships/slideLayout" Target="../slideLayouts/slideLayout109.xml"/></Relationships>
</file>

<file path=ppt/slides/_rels/slide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4.xml"/></Relationships>
</file>

<file path=ppt/slides/_rels/slide6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4.xml"/></Relationships>
</file>

<file path=ppt/slides/_rels/slide7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4.xml"/></Relationships>
</file>

<file path=ppt/slides/_rels/slide8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7" name="Picture 3" descr="https://upload.wikimedia.org/wikipedia/commons/thumb/5/5c/EARTH-OVER-AFRICA-halfnight.jpg/1018px-EARTH-OVER-AFRICA-halfnight.jpg"/>
          <p:cNvPicPr>
            <a:picLocks noChangeAspect="1" noChangeArrowheads="1"/>
          </p:cNvPicPr>
          <p:nvPr/>
        </p:nvPicPr>
        <p:blipFill>
          <a:blip r:embed="rId2" cstate="print"/>
          <a:srcRect/>
          <a:stretch>
            <a:fillRect/>
          </a:stretch>
        </p:blipFill>
        <p:spPr bwMode="auto">
          <a:xfrm>
            <a:off x="3923928" y="1484784"/>
            <a:ext cx="4800492" cy="4828786"/>
          </a:xfrm>
          <a:prstGeom prst="rect">
            <a:avLst/>
          </a:prstGeom>
          <a:noFill/>
        </p:spPr>
      </p:pic>
      <p:sp>
        <p:nvSpPr>
          <p:cNvPr id="1025" name="Rectangle 1"/>
          <p:cNvSpPr>
            <a:spLocks noChangeArrowheads="1"/>
          </p:cNvSpPr>
          <p:nvPr/>
        </p:nvSpPr>
        <p:spPr bwMode="auto">
          <a:xfrm>
            <a:off x="179512" y="188640"/>
            <a:ext cx="8316416" cy="66693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3600" b="0" i="0" u="none" strike="noStrike" cap="none" normalizeH="0" baseline="0" dirty="0" smtClean="0">
                <a:ln>
                  <a:noFill/>
                </a:ln>
                <a:solidFill>
                  <a:schemeClr val="bg1"/>
                </a:solidFill>
                <a:effectLst/>
                <a:ea typeface="Times New Roman" pitchFamily="18" charset="0"/>
                <a:cs typeface="Calibri" pitchFamily="34" charset="0"/>
              </a:rPr>
              <a:t>Biosfera w epoce </a:t>
            </a:r>
            <a:r>
              <a:rPr kumimoji="0" lang="pl-PL" sz="3600" b="0" i="0" u="none" strike="noStrike" cap="none" normalizeH="0" baseline="0" dirty="0" err="1" smtClean="0">
                <a:ln>
                  <a:noFill/>
                </a:ln>
                <a:solidFill>
                  <a:schemeClr val="bg1"/>
                </a:solidFill>
                <a:effectLst/>
                <a:ea typeface="Times New Roman" pitchFamily="18" charset="0"/>
                <a:cs typeface="Calibri" pitchFamily="34" charset="0"/>
              </a:rPr>
              <a:t>antropocenu</a:t>
            </a:r>
            <a:r>
              <a:rPr kumimoji="0" lang="pl-PL" sz="3600" b="0" i="0" u="none" strike="noStrike" cap="none" normalizeH="0" baseline="0" dirty="0" smtClean="0">
                <a:ln>
                  <a:noFill/>
                </a:ln>
                <a:solidFill>
                  <a:schemeClr val="bg1"/>
                </a:solidFill>
                <a:effectLst/>
                <a:ea typeface="Times New Roman" pitchFamily="18" charset="0"/>
                <a:cs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3600" b="0" i="0" u="none" strike="noStrike" cap="none" normalizeH="0" baseline="0" dirty="0" smtClean="0">
                <a:ln>
                  <a:noFill/>
                </a:ln>
                <a:solidFill>
                  <a:schemeClr val="bg1"/>
                </a:solidFill>
                <a:effectLst/>
                <a:ea typeface="Times New Roman" pitchFamily="18" charset="0"/>
                <a:cs typeface="Calibri" pitchFamily="34" charset="0"/>
              </a:rPr>
              <a:t>rozwój myśli technicznej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sz="3600" b="0" i="0" u="none" strike="noStrike" cap="none" normalizeH="0" baseline="0" dirty="0" smtClean="0">
                <a:ln>
                  <a:noFill/>
                </a:ln>
                <a:solidFill>
                  <a:schemeClr val="bg1"/>
                </a:solidFill>
                <a:effectLst/>
                <a:ea typeface="Times New Roman" pitchFamily="18" charset="0"/>
                <a:cs typeface="Calibri" pitchFamily="34" charset="0"/>
              </a:rPr>
              <a:t>szansą czy zagrożeniem?</a:t>
            </a:r>
          </a:p>
          <a:p>
            <a:pPr marL="0" marR="0" lvl="0" indent="0" algn="l" defTabSz="914400" rtl="0" eaLnBrk="1" fontAlgn="base" latinLnBrk="0" hangingPunct="1">
              <a:lnSpc>
                <a:spcPct val="100000"/>
              </a:lnSpc>
              <a:spcBef>
                <a:spcPct val="0"/>
              </a:spcBef>
              <a:spcAft>
                <a:spcPct val="0"/>
              </a:spcAft>
              <a:buClrTx/>
              <a:buSzTx/>
              <a:buFontTx/>
              <a:buNone/>
              <a:tabLst/>
            </a:pPr>
            <a:endParaRPr lang="pl-PL" sz="2800" dirty="0">
              <a:solidFill>
                <a:schemeClr val="bg1"/>
              </a:solidFill>
              <a:ea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pl-PL" sz="2400" dirty="0" smtClean="0">
                <a:solidFill>
                  <a:schemeClr val="bg1"/>
                </a:solidFill>
                <a:cs typeface="Calibri" pitchFamily="34" charset="0"/>
              </a:rPr>
              <a:t>Krzysztof Kujawa</a:t>
            </a: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l-PL" sz="2400" b="0" i="0" u="none" strike="noStrike" cap="none" normalizeH="0" baseline="0" dirty="0" smtClean="0">
                <a:ln>
                  <a:noFill/>
                </a:ln>
                <a:solidFill>
                  <a:schemeClr val="bg1"/>
                </a:solidFill>
                <a:effectLst/>
                <a:cs typeface="Calibri" pitchFamily="34" charset="0"/>
              </a:rPr>
              <a:t>Instytut Środowiska</a:t>
            </a:r>
            <a:r>
              <a:rPr kumimoji="0" lang="pl-PL" sz="2400" b="0" i="0" u="none" strike="noStrike" cap="none" normalizeH="0" dirty="0" smtClean="0">
                <a:ln>
                  <a:noFill/>
                </a:ln>
                <a:solidFill>
                  <a:schemeClr val="bg1"/>
                </a:solidFill>
                <a:effectLst/>
                <a:cs typeface="Calibri" pitchFamily="34" charset="0"/>
              </a:rPr>
              <a:t> Rolniczego i Leśnego</a:t>
            </a:r>
          </a:p>
          <a:p>
            <a:pPr marL="0" marR="0" lvl="0" indent="0" algn="l" defTabSz="914400" rtl="0" eaLnBrk="1" fontAlgn="base" latinLnBrk="0" hangingPunct="1">
              <a:lnSpc>
                <a:spcPct val="100000"/>
              </a:lnSpc>
              <a:spcBef>
                <a:spcPct val="0"/>
              </a:spcBef>
              <a:spcAft>
                <a:spcPct val="0"/>
              </a:spcAft>
              <a:buClrTx/>
              <a:buSzTx/>
              <a:buFontTx/>
              <a:buNone/>
              <a:tabLst/>
            </a:pPr>
            <a:r>
              <a:rPr lang="pl-PL" sz="2400" baseline="0" dirty="0" smtClean="0">
                <a:solidFill>
                  <a:schemeClr val="bg1"/>
                </a:solidFill>
                <a:cs typeface="Calibri" pitchFamily="34" charset="0"/>
              </a:rPr>
              <a:t>Polskiej</a:t>
            </a:r>
            <a:r>
              <a:rPr lang="pl-PL" sz="2400" dirty="0" smtClean="0">
                <a:solidFill>
                  <a:schemeClr val="bg1"/>
                </a:solidFill>
                <a:cs typeface="Calibri" pitchFamily="34" charset="0"/>
              </a:rPr>
              <a:t> Akademii Nauk, </a:t>
            </a:r>
            <a:r>
              <a:rPr kumimoji="0" lang="pl-PL" sz="2400" b="0" i="0" u="none" strike="noStrike" cap="none" normalizeH="0" baseline="0" dirty="0" smtClean="0">
                <a:ln>
                  <a:noFill/>
                </a:ln>
                <a:solidFill>
                  <a:schemeClr val="bg1"/>
                </a:solidFill>
                <a:effectLst/>
                <a:cs typeface="Calibri" pitchFamily="34" charset="0"/>
              </a:rPr>
              <a:t>Poznań</a:t>
            </a:r>
            <a:endParaRPr kumimoji="0" lang="pl-PL" sz="2400" b="0" i="0" u="none" strike="noStrike" cap="none" normalizeH="0" baseline="0" dirty="0">
              <a:ln>
                <a:noFill/>
              </a:ln>
              <a:solidFill>
                <a:schemeClr val="bg1"/>
              </a:solidFill>
              <a:effectLst/>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pl-PL" sz="2400" dirty="0" smtClean="0">
              <a:solidFill>
                <a:schemeClr val="bg1"/>
              </a:solidFill>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l-PL" sz="2400" b="0" i="0" u="none" strike="noStrike" cap="none" normalizeH="0" baseline="0" dirty="0" smtClean="0">
              <a:ln>
                <a:noFill/>
              </a:ln>
              <a:solidFill>
                <a:schemeClr val="bg1"/>
              </a:solidFill>
              <a:effectLst/>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Moje dokumenty_KK\Praca\Konferencje\Wrocław_2017_UMED\antrop\Earth's_City_Lights_by_DMSP,_1994-1995_(large).jpg"/>
          <p:cNvPicPr>
            <a:picLocks noChangeAspect="1" noChangeArrowheads="1"/>
          </p:cNvPicPr>
          <p:nvPr/>
        </p:nvPicPr>
        <p:blipFill>
          <a:blip r:embed="rId2" cstate="print"/>
          <a:srcRect l="16667" r="16667"/>
          <a:stretch>
            <a:fillRect/>
          </a:stretch>
        </p:blipFill>
        <p:spPr bwMode="auto">
          <a:xfrm>
            <a:off x="0" y="0"/>
            <a:ext cx="9144000" cy="6858000"/>
          </a:xfrm>
          <a:prstGeom prst="rect">
            <a:avLst/>
          </a:prstGeom>
          <a:noFill/>
        </p:spPr>
      </p:pic>
      <p:sp>
        <p:nvSpPr>
          <p:cNvPr id="3" name="pole tekstowe 2"/>
          <p:cNvSpPr txBox="1"/>
          <p:nvPr/>
        </p:nvSpPr>
        <p:spPr>
          <a:xfrm>
            <a:off x="2627784" y="2780928"/>
            <a:ext cx="6516216" cy="3539430"/>
          </a:xfrm>
          <a:prstGeom prst="rect">
            <a:avLst/>
          </a:prstGeom>
          <a:solidFill>
            <a:srgbClr val="000A1E">
              <a:alpha val="65000"/>
            </a:srgbClr>
          </a:solidFill>
        </p:spPr>
        <p:txBody>
          <a:bodyPr wrap="square" rtlCol="0">
            <a:spAutoFit/>
          </a:bodyPr>
          <a:lstStyle/>
          <a:p>
            <a:r>
              <a:rPr lang="pl-PL" sz="3200" dirty="0" err="1" smtClean="0">
                <a:solidFill>
                  <a:schemeClr val="bg1"/>
                </a:solidFill>
              </a:rPr>
              <a:t>Antropocen</a:t>
            </a:r>
            <a:r>
              <a:rPr lang="pl-PL" sz="3200" dirty="0" smtClean="0">
                <a:solidFill>
                  <a:schemeClr val="bg1"/>
                </a:solidFill>
              </a:rPr>
              <a:t>:</a:t>
            </a:r>
          </a:p>
          <a:p>
            <a:pPr>
              <a:buFont typeface="Wingdings" pitchFamily="2" charset="2"/>
              <a:buChar char="q"/>
            </a:pPr>
            <a:r>
              <a:rPr lang="pl-PL" sz="3200" dirty="0" smtClean="0">
                <a:solidFill>
                  <a:schemeClr val="bg1"/>
                </a:solidFill>
              </a:rPr>
              <a:t> b. szybkie wymieranie gatunków</a:t>
            </a:r>
          </a:p>
          <a:p>
            <a:pPr>
              <a:buFont typeface="Wingdings" pitchFamily="2" charset="2"/>
              <a:buChar char="q"/>
            </a:pPr>
            <a:r>
              <a:rPr lang="pl-PL" sz="3200" dirty="0" smtClean="0">
                <a:solidFill>
                  <a:schemeClr val="bg1"/>
                </a:solidFill>
              </a:rPr>
              <a:t> wzrost temperatury globalnej</a:t>
            </a:r>
          </a:p>
          <a:p>
            <a:pPr>
              <a:buFont typeface="Wingdings" pitchFamily="2" charset="2"/>
              <a:buChar char="q"/>
            </a:pPr>
            <a:r>
              <a:rPr lang="pl-PL" sz="3200" dirty="0" smtClean="0">
                <a:solidFill>
                  <a:schemeClr val="bg1"/>
                </a:solidFill>
              </a:rPr>
              <a:t> zmiana chemizmu wód, atmosfery</a:t>
            </a:r>
          </a:p>
          <a:p>
            <a:pPr>
              <a:buFont typeface="Wingdings" pitchFamily="2" charset="2"/>
              <a:buChar char="q"/>
            </a:pPr>
            <a:r>
              <a:rPr lang="pl-PL" sz="3200" dirty="0" smtClean="0">
                <a:solidFill>
                  <a:schemeClr val="bg1"/>
                </a:solidFill>
              </a:rPr>
              <a:t> wylesianie i zmiana siedlisk</a:t>
            </a:r>
          </a:p>
          <a:p>
            <a:pPr>
              <a:buFont typeface="Wingdings" pitchFamily="2" charset="2"/>
              <a:buChar char="q"/>
            </a:pPr>
            <a:r>
              <a:rPr lang="pl-PL" sz="3200" dirty="0" smtClean="0">
                <a:solidFill>
                  <a:schemeClr val="bg1"/>
                </a:solidFill>
              </a:rPr>
              <a:t> erozja gleb</a:t>
            </a:r>
          </a:p>
          <a:p>
            <a:pPr>
              <a:buFont typeface="Wingdings" pitchFamily="2" charset="2"/>
              <a:buChar char="q"/>
            </a:pPr>
            <a:r>
              <a:rPr lang="pl-PL" sz="3200" dirty="0" smtClean="0">
                <a:solidFill>
                  <a:schemeClr val="bg1"/>
                </a:solidFill>
              </a:rPr>
              <a:t> odpady z tworzyw sztucznych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5122" name="Picture 2" descr="D:\Moje dokumenty_KK\Praca\Konferencje\Wrocław_2017_UMED\biosfera\NL78-cover.jpg"/>
          <p:cNvPicPr>
            <a:picLocks noChangeAspect="1" noChangeArrowheads="1"/>
          </p:cNvPicPr>
          <p:nvPr/>
        </p:nvPicPr>
        <p:blipFill>
          <a:blip r:embed="rId2" cstate="print"/>
          <a:srcRect t="2139" b="3744"/>
          <a:stretch>
            <a:fillRect/>
          </a:stretch>
        </p:blipFill>
        <p:spPr bwMode="auto">
          <a:xfrm>
            <a:off x="5940152" y="3356992"/>
            <a:ext cx="2376264" cy="3168352"/>
          </a:xfrm>
          <a:prstGeom prst="rect">
            <a:avLst/>
          </a:prstGeom>
          <a:noFill/>
        </p:spPr>
      </p:pic>
      <p:pic>
        <p:nvPicPr>
          <p:cNvPr id="5124" name="Picture 4" descr="D:\Moje dokumenty_KK\Praca\Konferencje\Wrocław_2017_UMED\biosfera\anthropocene_economist.jpg"/>
          <p:cNvPicPr>
            <a:picLocks noChangeAspect="1" noChangeArrowheads="1"/>
          </p:cNvPicPr>
          <p:nvPr/>
        </p:nvPicPr>
        <p:blipFill>
          <a:blip r:embed="rId3" cstate="print"/>
          <a:srcRect/>
          <a:stretch>
            <a:fillRect/>
          </a:stretch>
        </p:blipFill>
        <p:spPr bwMode="auto">
          <a:xfrm>
            <a:off x="847304" y="931976"/>
            <a:ext cx="3796704" cy="4801279"/>
          </a:xfrm>
          <a:prstGeom prst="rect">
            <a:avLst/>
          </a:prstGeom>
          <a:noFill/>
        </p:spPr>
      </p:pic>
      <p:pic>
        <p:nvPicPr>
          <p:cNvPr id="5125" name="Picture 5" descr="D:\Moje dokumenty_KK\Praca\Konferencje\Wrocław_2017_UMED\biosfera\NatureCover120315.jpg"/>
          <p:cNvPicPr>
            <a:picLocks noChangeAspect="1" noChangeArrowheads="1"/>
          </p:cNvPicPr>
          <p:nvPr/>
        </p:nvPicPr>
        <p:blipFill>
          <a:blip r:embed="rId4" cstate="print"/>
          <a:srcRect t="4651"/>
          <a:stretch>
            <a:fillRect/>
          </a:stretch>
        </p:blipFill>
        <p:spPr bwMode="auto">
          <a:xfrm>
            <a:off x="5940152" y="188640"/>
            <a:ext cx="2351403" cy="2952328"/>
          </a:xfrm>
          <a:prstGeom prst="rect">
            <a:avLst/>
          </a:prstGeom>
          <a:noFill/>
        </p:spPr>
      </p:pic>
      <p:pic>
        <p:nvPicPr>
          <p:cNvPr id="5123" name="Picture 3" descr="D:\Moje dokumenty_KK\Praca\Konferencje\Wrocław_2017_UMED\biosfera\729145.gif"/>
          <p:cNvPicPr>
            <a:picLocks noChangeAspect="1" noChangeArrowheads="1"/>
          </p:cNvPicPr>
          <p:nvPr/>
        </p:nvPicPr>
        <p:blipFill>
          <a:blip r:embed="rId5" cstate="print"/>
          <a:srcRect/>
          <a:stretch>
            <a:fillRect/>
          </a:stretch>
        </p:blipFill>
        <p:spPr bwMode="auto">
          <a:xfrm>
            <a:off x="4427984" y="1628800"/>
            <a:ext cx="1760195" cy="2376264"/>
          </a:xfrm>
          <a:prstGeom prst="rect">
            <a:avLst/>
          </a:prstGeom>
          <a:noFill/>
          <a:effectLst>
            <a:outerShdw blurRad="139700" dist="38100" dir="2700000" sx="105000" sy="105000" algn="tl" rotWithShape="0">
              <a:schemeClr val="tx1">
                <a:alpha val="60000"/>
              </a:schemeClr>
            </a:outerShdw>
          </a:effectLst>
        </p:spPr>
      </p:pic>
      <p:graphicFrame>
        <p:nvGraphicFramePr>
          <p:cNvPr id="6" name="Wykres 5"/>
          <p:cNvGraphicFramePr/>
          <p:nvPr/>
        </p:nvGraphicFramePr>
        <p:xfrm>
          <a:off x="179512" y="3645024"/>
          <a:ext cx="4572000" cy="2952328"/>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ox(in)">
                                      <p:cBhvr>
                                        <p:cTn id="7" dur="5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upload.wikimedia.org/wikipedia/commons/thumb/d/de/World_energy_consumption_by_fuel.svg/1280px-World_energy_consumption_by_fuel.svg.png"/>
          <p:cNvPicPr>
            <a:picLocks noChangeAspect="1" noChangeArrowheads="1"/>
          </p:cNvPicPr>
          <p:nvPr/>
        </p:nvPicPr>
        <p:blipFill>
          <a:blip r:embed="rId2" cstate="print"/>
          <a:srcRect t="6274" r="2306"/>
          <a:stretch>
            <a:fillRect/>
          </a:stretch>
        </p:blipFill>
        <p:spPr bwMode="auto">
          <a:xfrm>
            <a:off x="154174" y="548680"/>
            <a:ext cx="8306258" cy="5976664"/>
          </a:xfrm>
          <a:prstGeom prst="rect">
            <a:avLst/>
          </a:prstGeom>
          <a:noFill/>
        </p:spPr>
      </p:pic>
      <p:sp>
        <p:nvSpPr>
          <p:cNvPr id="5" name="Prostokąt 4"/>
          <p:cNvSpPr/>
          <p:nvPr/>
        </p:nvSpPr>
        <p:spPr>
          <a:xfrm>
            <a:off x="4959585" y="6488668"/>
            <a:ext cx="4184415" cy="369332"/>
          </a:xfrm>
          <a:prstGeom prst="rect">
            <a:avLst/>
          </a:prstGeom>
        </p:spPr>
        <p:txBody>
          <a:bodyPr wrap="none">
            <a:spAutoFit/>
          </a:bodyPr>
          <a:lstStyle/>
          <a:p>
            <a:r>
              <a:rPr lang="en-US" i="1" dirty="0" smtClean="0"/>
              <a:t>BP Statistical Review of World Energy 2016</a:t>
            </a:r>
            <a:endParaRPr lang="pl-PL" i="1" dirty="0"/>
          </a:p>
        </p:txBody>
      </p:sp>
      <p:sp>
        <p:nvSpPr>
          <p:cNvPr id="7" name="pole tekstowe 6"/>
          <p:cNvSpPr txBox="1"/>
          <p:nvPr/>
        </p:nvSpPr>
        <p:spPr>
          <a:xfrm>
            <a:off x="0" y="0"/>
            <a:ext cx="5989588" cy="584775"/>
          </a:xfrm>
          <a:prstGeom prst="rect">
            <a:avLst/>
          </a:prstGeom>
          <a:noFill/>
        </p:spPr>
        <p:txBody>
          <a:bodyPr wrap="none" rtlCol="0">
            <a:spAutoFit/>
          </a:bodyPr>
          <a:lstStyle/>
          <a:p>
            <a:r>
              <a:rPr lang="pl-PL" sz="3200" dirty="0" err="1" smtClean="0"/>
              <a:t>Antropocen</a:t>
            </a:r>
            <a:r>
              <a:rPr lang="pl-PL" sz="3200" dirty="0" smtClean="0"/>
              <a:t>: świat paliw kopalnych</a:t>
            </a:r>
            <a:endParaRPr lang="pl-PL" sz="3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b="1" dirty="0" smtClean="0"/>
              <a:t>Innowacje, 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s://upload.wikimedia.org/wikipedia/commons/thumb/9/9e/Maquina_vapor_Watt_ETSIIM.jpg/640px-Maquina_vapor_Watt_ETSIIM.jpg"/>
          <p:cNvPicPr>
            <a:picLocks noChangeAspect="1" noChangeArrowheads="1"/>
          </p:cNvPicPr>
          <p:nvPr/>
        </p:nvPicPr>
        <p:blipFill>
          <a:blip r:embed="rId2" cstate="print"/>
          <a:srcRect/>
          <a:stretch>
            <a:fillRect/>
          </a:stretch>
        </p:blipFill>
        <p:spPr bwMode="auto">
          <a:xfrm>
            <a:off x="251520" y="757808"/>
            <a:ext cx="2088232" cy="1549860"/>
          </a:xfrm>
          <a:prstGeom prst="rect">
            <a:avLst/>
          </a:prstGeom>
          <a:noFill/>
        </p:spPr>
      </p:pic>
      <p:pic>
        <p:nvPicPr>
          <p:cNvPr id="28676" name="Picture 4" descr="File:Telegraph sounder converted to telegraph key.jpg"/>
          <p:cNvPicPr>
            <a:picLocks noChangeAspect="1" noChangeArrowheads="1"/>
          </p:cNvPicPr>
          <p:nvPr/>
        </p:nvPicPr>
        <p:blipFill>
          <a:blip r:embed="rId3" cstate="print"/>
          <a:srcRect/>
          <a:stretch>
            <a:fillRect/>
          </a:stretch>
        </p:blipFill>
        <p:spPr bwMode="auto">
          <a:xfrm>
            <a:off x="251520" y="2774032"/>
            <a:ext cx="2160240" cy="1555373"/>
          </a:xfrm>
          <a:prstGeom prst="rect">
            <a:avLst/>
          </a:prstGeom>
          <a:noFill/>
        </p:spPr>
      </p:pic>
      <p:pic>
        <p:nvPicPr>
          <p:cNvPr id="28678" name="Picture 6" descr="https://upload.wikimedia.org/wikipedia/commons/thumb/9/90/Pleiades_supercomputer.jpg/640px-Pleiades_supercomputer.jpg"/>
          <p:cNvPicPr>
            <a:picLocks noChangeAspect="1" noChangeArrowheads="1"/>
          </p:cNvPicPr>
          <p:nvPr/>
        </p:nvPicPr>
        <p:blipFill>
          <a:blip r:embed="rId4" cstate="print"/>
          <a:srcRect/>
          <a:stretch>
            <a:fillRect/>
          </a:stretch>
        </p:blipFill>
        <p:spPr bwMode="auto">
          <a:xfrm>
            <a:off x="251520" y="5006280"/>
            <a:ext cx="2160239" cy="1441284"/>
          </a:xfrm>
          <a:prstGeom prst="rect">
            <a:avLst/>
          </a:prstGeom>
          <a:noFill/>
        </p:spPr>
      </p:pic>
      <p:grpSp>
        <p:nvGrpSpPr>
          <p:cNvPr id="9" name="Grupa 8"/>
          <p:cNvGrpSpPr/>
          <p:nvPr/>
        </p:nvGrpSpPr>
        <p:grpSpPr>
          <a:xfrm>
            <a:off x="2843808" y="469776"/>
            <a:ext cx="6120680" cy="6343600"/>
            <a:chOff x="2843808" y="469776"/>
            <a:chExt cx="6120680" cy="6343600"/>
          </a:xfrm>
        </p:grpSpPr>
        <p:sp>
          <p:nvSpPr>
            <p:cNvPr id="2" name="pole tekstowe 1"/>
            <p:cNvSpPr txBox="1"/>
            <p:nvPr/>
          </p:nvSpPr>
          <p:spPr>
            <a:xfrm>
              <a:off x="3851920" y="469776"/>
              <a:ext cx="3761799" cy="954107"/>
            </a:xfrm>
            <a:prstGeom prst="rect">
              <a:avLst/>
            </a:prstGeom>
            <a:noFill/>
          </p:spPr>
          <p:txBody>
            <a:bodyPr wrap="none" rtlCol="0">
              <a:spAutoFit/>
            </a:bodyPr>
            <a:lstStyle/>
            <a:p>
              <a:r>
                <a:rPr lang="pl-PL" sz="2800" dirty="0" smtClean="0"/>
                <a:t>Myśl techniczna – jeden </a:t>
              </a:r>
              <a:br>
                <a:rPr lang="pl-PL" sz="2800" dirty="0" smtClean="0"/>
              </a:br>
              <a:r>
                <a:rPr lang="pl-PL" sz="2800" dirty="0" smtClean="0"/>
                <a:t>z czynników rozwoju</a:t>
              </a:r>
            </a:p>
          </p:txBody>
        </p:sp>
        <p:graphicFrame>
          <p:nvGraphicFramePr>
            <p:cNvPr id="6" name="Wykres 5"/>
            <p:cNvGraphicFramePr/>
            <p:nvPr/>
          </p:nvGraphicFramePr>
          <p:xfrm>
            <a:off x="2843808" y="1621904"/>
            <a:ext cx="6120680" cy="5191472"/>
          </p:xfrm>
          <a:graphic>
            <a:graphicData uri="http://schemas.openxmlformats.org/drawingml/2006/chart">
              <c:chart xmlns:c="http://schemas.openxmlformats.org/drawingml/2006/chart" xmlns:r="http://schemas.openxmlformats.org/officeDocument/2006/relationships" r:id="rId5"/>
            </a:graphicData>
          </a:graphic>
        </p:graphicFrame>
        <p:sp>
          <p:nvSpPr>
            <p:cNvPr id="7" name="Prostokąt 6"/>
            <p:cNvSpPr/>
            <p:nvPr/>
          </p:nvSpPr>
          <p:spPr>
            <a:xfrm>
              <a:off x="5796136" y="5798368"/>
              <a:ext cx="2812950" cy="369332"/>
            </a:xfrm>
            <a:prstGeom prst="rect">
              <a:avLst/>
            </a:prstGeom>
          </p:spPr>
          <p:txBody>
            <a:bodyPr wrap="none">
              <a:spAutoFit/>
            </a:bodyPr>
            <a:lstStyle/>
            <a:p>
              <a:r>
                <a:rPr lang="pl-PL" dirty="0" smtClean="0"/>
                <a:t>http://www.worldbank.org/</a:t>
              </a:r>
              <a:endParaRPr lang="pl-PL" dirty="0"/>
            </a:p>
          </p:txBody>
        </p:sp>
      </p:grpSp>
      <p:sp>
        <p:nvSpPr>
          <p:cNvPr id="8" name="pole tekstowe 7"/>
          <p:cNvSpPr txBox="1"/>
          <p:nvPr/>
        </p:nvSpPr>
        <p:spPr>
          <a:xfrm>
            <a:off x="251520" y="188640"/>
            <a:ext cx="3219279" cy="461665"/>
          </a:xfrm>
          <a:prstGeom prst="rect">
            <a:avLst/>
          </a:prstGeom>
          <a:noFill/>
        </p:spPr>
        <p:txBody>
          <a:bodyPr wrap="none" rtlCol="0">
            <a:spAutoFit/>
          </a:bodyPr>
          <a:lstStyle/>
          <a:p>
            <a:r>
              <a:rPr lang="pl-PL" sz="2400" b="1" dirty="0" smtClean="0">
                <a:solidFill>
                  <a:srgbClr val="C00000"/>
                </a:solidFill>
              </a:rPr>
              <a:t>Energia to nie wszystko</a:t>
            </a:r>
            <a:endParaRPr lang="pl-PL" sz="24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Podobny obraz"/>
          <p:cNvPicPr>
            <a:picLocks noChangeAspect="1" noChangeArrowheads="1"/>
          </p:cNvPicPr>
          <p:nvPr/>
        </p:nvPicPr>
        <p:blipFill>
          <a:blip r:embed="rId2" cstate="print"/>
          <a:srcRect l="6250" t="6250"/>
          <a:stretch>
            <a:fillRect/>
          </a:stretch>
        </p:blipFill>
        <p:spPr bwMode="auto">
          <a:xfrm>
            <a:off x="0" y="0"/>
            <a:ext cx="9144000" cy="6858000"/>
          </a:xfrm>
          <a:prstGeom prst="rect">
            <a:avLst/>
          </a:prstGeom>
          <a:noFill/>
        </p:spPr>
      </p:pic>
      <p:graphicFrame>
        <p:nvGraphicFramePr>
          <p:cNvPr id="2" name="Diagram 1"/>
          <p:cNvGraphicFramePr/>
          <p:nvPr/>
        </p:nvGraphicFramePr>
        <p:xfrm>
          <a:off x="251520" y="188640"/>
          <a:ext cx="8568952" cy="612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trzałka zakrzywiona w prawo 4"/>
          <p:cNvSpPr/>
          <p:nvPr/>
        </p:nvSpPr>
        <p:spPr>
          <a:xfrm>
            <a:off x="180528" y="1844824"/>
            <a:ext cx="1043608" cy="2880320"/>
          </a:xfrm>
          <a:prstGeom prst="curvedRight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6" name="Strzałka zakrzywiona w prawo 5"/>
          <p:cNvSpPr/>
          <p:nvPr/>
        </p:nvSpPr>
        <p:spPr>
          <a:xfrm rot="10800000">
            <a:off x="2376264" y="1772816"/>
            <a:ext cx="1043608" cy="2880320"/>
          </a:xfrm>
          <a:prstGeom prst="curvedRight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grpSp>
        <p:nvGrpSpPr>
          <p:cNvPr id="11" name="Grupa 10"/>
          <p:cNvGrpSpPr/>
          <p:nvPr/>
        </p:nvGrpSpPr>
        <p:grpSpPr>
          <a:xfrm>
            <a:off x="755576" y="476672"/>
            <a:ext cx="1418456" cy="842392"/>
            <a:chOff x="755576" y="-243408"/>
            <a:chExt cx="1418456" cy="1562472"/>
          </a:xfrm>
        </p:grpSpPr>
        <p:sp>
          <p:nvSpPr>
            <p:cNvPr id="7" name="Łuk 6"/>
            <p:cNvSpPr/>
            <p:nvPr/>
          </p:nvSpPr>
          <p:spPr>
            <a:xfrm rot="5400000">
              <a:off x="647564" y="-135396"/>
              <a:ext cx="1440160" cy="1224136"/>
            </a:xfrm>
            <a:prstGeom prst="arc">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9" name="Łącznik łamany 8"/>
            <p:cNvCxnSpPr/>
            <p:nvPr/>
          </p:nvCxnSpPr>
          <p:spPr>
            <a:xfrm>
              <a:off x="1259632" y="404664"/>
              <a:ext cx="914400" cy="914400"/>
            </a:xfrm>
            <a:prstGeom prst="bentConnector3">
              <a:avLst>
                <a:gd name="adj1" fmla="val -746"/>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12" name="Grupa 11"/>
          <p:cNvGrpSpPr/>
          <p:nvPr/>
        </p:nvGrpSpPr>
        <p:grpSpPr>
          <a:xfrm>
            <a:off x="792088" y="4365104"/>
            <a:ext cx="1418456" cy="842392"/>
            <a:chOff x="755576" y="-243408"/>
            <a:chExt cx="1418456" cy="1562472"/>
          </a:xfrm>
        </p:grpSpPr>
        <p:sp>
          <p:nvSpPr>
            <p:cNvPr id="13" name="Łuk 12"/>
            <p:cNvSpPr/>
            <p:nvPr/>
          </p:nvSpPr>
          <p:spPr>
            <a:xfrm rot="5400000">
              <a:off x="647564" y="-135396"/>
              <a:ext cx="1440160" cy="1224136"/>
            </a:xfrm>
            <a:prstGeom prst="arc">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14" name="Łącznik łamany 13"/>
            <p:cNvCxnSpPr/>
            <p:nvPr/>
          </p:nvCxnSpPr>
          <p:spPr>
            <a:xfrm>
              <a:off x="1259632" y="404664"/>
              <a:ext cx="914400" cy="914400"/>
            </a:xfrm>
            <a:prstGeom prst="bentConnector3">
              <a:avLst>
                <a:gd name="adj1" fmla="val -746"/>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grpSp>
        <p:nvGrpSpPr>
          <p:cNvPr id="15" name="Grupa 14"/>
          <p:cNvGrpSpPr/>
          <p:nvPr/>
        </p:nvGrpSpPr>
        <p:grpSpPr>
          <a:xfrm>
            <a:off x="4716016" y="2060848"/>
            <a:ext cx="2880320" cy="2930624"/>
            <a:chOff x="755576" y="-243408"/>
            <a:chExt cx="1418456" cy="1562472"/>
          </a:xfrm>
        </p:grpSpPr>
        <p:sp>
          <p:nvSpPr>
            <p:cNvPr id="16" name="Łuk 15"/>
            <p:cNvSpPr/>
            <p:nvPr/>
          </p:nvSpPr>
          <p:spPr>
            <a:xfrm rot="5400000">
              <a:off x="647564" y="-135396"/>
              <a:ext cx="1440160" cy="1224136"/>
            </a:xfrm>
            <a:prstGeom prst="arc">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17" name="Łącznik łamany 16"/>
            <p:cNvCxnSpPr/>
            <p:nvPr/>
          </p:nvCxnSpPr>
          <p:spPr>
            <a:xfrm>
              <a:off x="1259632" y="404664"/>
              <a:ext cx="914400" cy="914400"/>
            </a:xfrm>
            <a:prstGeom prst="bentConnector3">
              <a:avLst>
                <a:gd name="adj1" fmla="val -746"/>
              </a:avLst>
            </a:prstGeom>
            <a:ln>
              <a:solidFill>
                <a:srgbClr val="FFFF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SPLIT_RealGDP.jpg"/>
          <p:cNvPicPr>
            <a:picLocks noChangeAspect="1"/>
          </p:cNvPicPr>
          <p:nvPr/>
        </p:nvPicPr>
        <p:blipFill>
          <a:blip r:embed="rId2" cstate="print"/>
          <a:srcRect/>
          <a:stretch>
            <a:fillRect/>
          </a:stretch>
        </p:blipFill>
        <p:spPr bwMode="auto">
          <a:xfrm>
            <a:off x="1" y="1"/>
            <a:ext cx="4427984" cy="3240120"/>
          </a:xfrm>
          <a:prstGeom prst="rect">
            <a:avLst/>
          </a:prstGeom>
          <a:noFill/>
          <a:ln w="9525">
            <a:noFill/>
            <a:miter lim="800000"/>
            <a:headEnd/>
            <a:tailEnd/>
          </a:ln>
        </p:spPr>
      </p:pic>
      <p:pic>
        <p:nvPicPr>
          <p:cNvPr id="3" name="Picture 1" descr="SPLIT_WaterUse.jpg"/>
          <p:cNvPicPr>
            <a:picLocks noChangeAspect="1"/>
          </p:cNvPicPr>
          <p:nvPr/>
        </p:nvPicPr>
        <p:blipFill>
          <a:blip r:embed="rId3" cstate="print"/>
          <a:srcRect/>
          <a:stretch>
            <a:fillRect/>
          </a:stretch>
        </p:blipFill>
        <p:spPr bwMode="auto">
          <a:xfrm>
            <a:off x="4703756" y="36514"/>
            <a:ext cx="4440243" cy="3248470"/>
          </a:xfrm>
          <a:prstGeom prst="rect">
            <a:avLst/>
          </a:prstGeom>
          <a:noFill/>
          <a:ln w="9525">
            <a:noFill/>
            <a:miter lim="800000"/>
            <a:headEnd/>
            <a:tailEnd/>
          </a:ln>
        </p:spPr>
      </p:pic>
      <p:pic>
        <p:nvPicPr>
          <p:cNvPr id="4" name="Picture 1" descr="SPLIT_Transporation.jpg"/>
          <p:cNvPicPr>
            <a:picLocks noChangeAspect="1"/>
          </p:cNvPicPr>
          <p:nvPr/>
        </p:nvPicPr>
        <p:blipFill>
          <a:blip r:embed="rId4" cstate="print"/>
          <a:srcRect/>
          <a:stretch>
            <a:fillRect/>
          </a:stretch>
        </p:blipFill>
        <p:spPr bwMode="auto">
          <a:xfrm>
            <a:off x="0" y="3323614"/>
            <a:ext cx="4427984" cy="3240270"/>
          </a:xfrm>
          <a:prstGeom prst="rect">
            <a:avLst/>
          </a:prstGeom>
          <a:noFill/>
          <a:ln w="9525">
            <a:noFill/>
            <a:miter lim="800000"/>
            <a:headEnd/>
            <a:tailEnd/>
          </a:ln>
        </p:spPr>
      </p:pic>
      <p:pic>
        <p:nvPicPr>
          <p:cNvPr id="5" name="Picture 1" descr="SPLIT_Telecommunications.jpg"/>
          <p:cNvPicPr>
            <a:picLocks noChangeAspect="1"/>
          </p:cNvPicPr>
          <p:nvPr/>
        </p:nvPicPr>
        <p:blipFill>
          <a:blip r:embed="rId5" cstate="print"/>
          <a:srcRect/>
          <a:stretch>
            <a:fillRect/>
          </a:stretch>
        </p:blipFill>
        <p:spPr bwMode="auto">
          <a:xfrm>
            <a:off x="4716016" y="3323638"/>
            <a:ext cx="4427984" cy="3239501"/>
          </a:xfrm>
          <a:prstGeom prst="rect">
            <a:avLst/>
          </a:prstGeom>
          <a:noFill/>
          <a:ln w="9525">
            <a:noFill/>
            <a:miter lim="800000"/>
            <a:headEnd/>
            <a:tailEnd/>
          </a:ln>
        </p:spPr>
      </p:pic>
      <p:sp>
        <p:nvSpPr>
          <p:cNvPr id="6" name="TextBox 3"/>
          <p:cNvSpPr txBox="1">
            <a:spLocks noChangeArrowheads="1"/>
          </p:cNvSpPr>
          <p:nvPr/>
        </p:nvSpPr>
        <p:spPr bwMode="auto">
          <a:xfrm>
            <a:off x="1450975" y="6524625"/>
            <a:ext cx="7586663" cy="261938"/>
          </a:xfrm>
          <a:prstGeom prst="rect">
            <a:avLst/>
          </a:prstGeom>
          <a:noFill/>
          <a:ln w="9525">
            <a:noFill/>
            <a:miter lim="800000"/>
            <a:headEnd/>
            <a:tailEnd/>
          </a:ln>
        </p:spPr>
        <p:txBody>
          <a:bodyPr wrap="none">
            <a:spAutoFit/>
          </a:bodyPr>
          <a:lstStyle/>
          <a:p>
            <a:r>
              <a:rPr lang="en-GB" sz="1100" dirty="0">
                <a:solidFill>
                  <a:schemeClr val="bg1"/>
                </a:solidFill>
              </a:rPr>
              <a:t>Steffen </a:t>
            </a:r>
            <a:r>
              <a:rPr lang="en-GB" sz="1100" i="1" dirty="0">
                <a:solidFill>
                  <a:schemeClr val="bg1"/>
                </a:solidFill>
              </a:rPr>
              <a:t>et al. </a:t>
            </a:r>
            <a:r>
              <a:rPr lang="en-GB" sz="1100" dirty="0">
                <a:solidFill>
                  <a:schemeClr val="bg1"/>
                </a:solidFill>
              </a:rPr>
              <a:t>The trajectory of the </a:t>
            </a:r>
            <a:r>
              <a:rPr lang="en-GB" sz="1100" dirty="0" err="1">
                <a:solidFill>
                  <a:schemeClr val="bg1"/>
                </a:solidFill>
              </a:rPr>
              <a:t>Anthropocene</a:t>
            </a:r>
            <a:r>
              <a:rPr lang="en-GB" sz="1100" dirty="0">
                <a:solidFill>
                  <a:schemeClr val="bg1"/>
                </a:solidFill>
              </a:rPr>
              <a:t>: The Great Acceleration (</a:t>
            </a:r>
            <a:r>
              <a:rPr lang="en-GB" sz="1100" i="1" dirty="0" err="1">
                <a:solidFill>
                  <a:schemeClr val="bg1"/>
                </a:solidFill>
              </a:rPr>
              <a:t>Anthropocene</a:t>
            </a:r>
            <a:r>
              <a:rPr lang="en-GB" sz="1100" i="1" dirty="0">
                <a:solidFill>
                  <a:schemeClr val="bg1"/>
                </a:solidFill>
              </a:rPr>
              <a:t> Review) </a:t>
            </a:r>
            <a:r>
              <a:rPr lang="en-GB" sz="1100" dirty="0">
                <a:solidFill>
                  <a:schemeClr val="bg1"/>
                </a:solidFill>
              </a:rPr>
              <a:t>16 January 2015. Design: </a:t>
            </a:r>
            <a:r>
              <a:rPr lang="en-GB" sz="1100" dirty="0" err="1">
                <a:solidFill>
                  <a:schemeClr val="bg1"/>
                </a:solidFill>
              </a:rPr>
              <a:t>Globaia</a:t>
            </a:r>
            <a:r>
              <a:rPr lang="en-GB" sz="1100" dirty="0">
                <a:solidFill>
                  <a:schemeClr val="bg1"/>
                </a:solidFill>
              </a:rPr>
              <a:t> </a:t>
            </a:r>
            <a:endParaRPr lang="en-US" sz="1100"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t="8001"/>
          <a:stretch>
            <a:fillRect/>
          </a:stretch>
        </p:blipFill>
        <p:spPr bwMode="auto">
          <a:xfrm>
            <a:off x="-1" y="548680"/>
            <a:ext cx="5223917" cy="6309321"/>
          </a:xfrm>
          <a:prstGeom prst="rect">
            <a:avLst/>
          </a:prstGeom>
          <a:noFill/>
          <a:ln w="9525">
            <a:noFill/>
            <a:miter lim="800000"/>
            <a:headEnd/>
            <a:tailEnd/>
          </a:ln>
        </p:spPr>
      </p:pic>
      <p:sp>
        <p:nvSpPr>
          <p:cNvPr id="14" name="pole tekstowe 13"/>
          <p:cNvSpPr txBox="1"/>
          <p:nvPr/>
        </p:nvSpPr>
        <p:spPr>
          <a:xfrm rot="18038089">
            <a:off x="2173788" y="3510601"/>
            <a:ext cx="1935402" cy="646331"/>
          </a:xfrm>
          <a:prstGeom prst="rect">
            <a:avLst/>
          </a:prstGeom>
          <a:noFill/>
        </p:spPr>
        <p:txBody>
          <a:bodyPr wrap="none" rtlCol="0">
            <a:spAutoFit/>
          </a:bodyPr>
          <a:lstStyle/>
          <a:p>
            <a:r>
              <a:rPr lang="pl-PL" sz="3600" b="1" dirty="0" smtClean="0">
                <a:solidFill>
                  <a:srgbClr val="C00000"/>
                </a:solidFill>
              </a:rPr>
              <a:t>Pędzimy!</a:t>
            </a:r>
            <a:endParaRPr lang="pl-PL" sz="3600" b="1" dirty="0">
              <a:solidFill>
                <a:srgbClr val="C00000"/>
              </a:solidFill>
            </a:endParaRPr>
          </a:p>
        </p:txBody>
      </p:sp>
      <p:grpSp>
        <p:nvGrpSpPr>
          <p:cNvPr id="6" name="Grupa 5"/>
          <p:cNvGrpSpPr/>
          <p:nvPr/>
        </p:nvGrpSpPr>
        <p:grpSpPr>
          <a:xfrm>
            <a:off x="5292080" y="1268760"/>
            <a:ext cx="3528392" cy="4832092"/>
            <a:chOff x="5292080" y="1268760"/>
            <a:chExt cx="3528392" cy="4832092"/>
          </a:xfrm>
        </p:grpSpPr>
        <p:sp>
          <p:nvSpPr>
            <p:cNvPr id="5" name="pole tekstowe 4"/>
            <p:cNvSpPr txBox="1"/>
            <p:nvPr/>
          </p:nvSpPr>
          <p:spPr>
            <a:xfrm>
              <a:off x="5436096" y="1268760"/>
              <a:ext cx="3384376" cy="4832092"/>
            </a:xfrm>
            <a:prstGeom prst="rect">
              <a:avLst/>
            </a:prstGeom>
            <a:noFill/>
          </p:spPr>
          <p:txBody>
            <a:bodyPr wrap="square" rtlCol="0">
              <a:spAutoFit/>
            </a:bodyPr>
            <a:lstStyle/>
            <a:p>
              <a:r>
                <a:rPr lang="pl-PL" sz="2800" dirty="0" smtClean="0"/>
                <a:t>…ale jak długo?</a:t>
              </a:r>
            </a:p>
            <a:p>
              <a:endParaRPr lang="pl-PL" sz="2800" dirty="0" smtClean="0"/>
            </a:p>
            <a:p>
              <a:endParaRPr lang="pl-PL" sz="2800" dirty="0" smtClean="0"/>
            </a:p>
            <a:p>
              <a:endParaRPr lang="pl-PL" sz="2800" dirty="0" smtClean="0"/>
            </a:p>
            <a:p>
              <a:endParaRPr lang="pl-PL" sz="2800" dirty="0" smtClean="0"/>
            </a:p>
            <a:p>
              <a:endParaRPr lang="pl-PL" sz="2800" dirty="0" smtClean="0"/>
            </a:p>
            <a:p>
              <a:endParaRPr lang="pl-PL" sz="2800" dirty="0" smtClean="0"/>
            </a:p>
            <a:p>
              <a:endParaRPr lang="pl-PL" sz="2800" dirty="0" smtClean="0"/>
            </a:p>
            <a:p>
              <a:endParaRPr lang="pl-PL" sz="2800" dirty="0" smtClean="0"/>
            </a:p>
            <a:p>
              <a:r>
                <a:rPr lang="pl-PL" sz="2800" dirty="0" smtClean="0"/>
                <a:t>Zasoby Ziemi mają  wymiary skończone...</a:t>
              </a:r>
            </a:p>
          </p:txBody>
        </p:sp>
        <p:pic>
          <p:nvPicPr>
            <p:cNvPr id="324610" name="Picture 2" descr="Podobny obraz"/>
            <p:cNvPicPr>
              <a:picLocks noChangeAspect="1" noChangeArrowheads="1"/>
            </p:cNvPicPr>
            <p:nvPr/>
          </p:nvPicPr>
          <p:blipFill>
            <a:blip r:embed="rId3" cstate="print"/>
            <a:srcRect/>
            <a:stretch>
              <a:fillRect/>
            </a:stretch>
          </p:blipFill>
          <p:spPr bwMode="auto">
            <a:xfrm>
              <a:off x="5292080" y="1772816"/>
              <a:ext cx="3444657" cy="3384376"/>
            </a:xfrm>
            <a:prstGeom prst="rect">
              <a:avLst/>
            </a:prstGeom>
            <a:noFill/>
          </p:spPr>
        </p:pic>
      </p:grpSp>
      <p:sp>
        <p:nvSpPr>
          <p:cNvPr id="7" name="pole tekstowe 6"/>
          <p:cNvSpPr txBox="1"/>
          <p:nvPr/>
        </p:nvSpPr>
        <p:spPr>
          <a:xfrm>
            <a:off x="0" y="1"/>
            <a:ext cx="9144000" cy="769441"/>
          </a:xfrm>
          <a:prstGeom prst="rect">
            <a:avLst/>
          </a:prstGeom>
          <a:noFill/>
        </p:spPr>
        <p:txBody>
          <a:bodyPr wrap="square" rtlCol="0">
            <a:spAutoFit/>
          </a:bodyPr>
          <a:lstStyle/>
          <a:p>
            <a:pPr algn="ctr"/>
            <a:r>
              <a:rPr lang="pl-PL" sz="4400" b="1" dirty="0" err="1" smtClean="0">
                <a:effectLst>
                  <a:outerShdw blurRad="38100" dist="38100" dir="2700000" algn="tl">
                    <a:srgbClr val="000000">
                      <a:alpha val="43137"/>
                    </a:srgbClr>
                  </a:outerShdw>
                </a:effectLst>
              </a:rPr>
              <a:t>Antropocen</a:t>
            </a:r>
            <a:r>
              <a:rPr lang="pl-PL" sz="4400" b="1" dirty="0" smtClean="0">
                <a:effectLst>
                  <a:outerShdw blurRad="38100" dist="38100" dir="2700000" algn="tl">
                    <a:srgbClr val="000000">
                      <a:alpha val="43137"/>
                    </a:srgbClr>
                  </a:outerShdw>
                </a:effectLst>
              </a:rPr>
              <a:t> = wielkie przyspieszenie</a:t>
            </a:r>
            <a:endParaRPr lang="pl-PL" sz="4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b="1" dirty="0" smtClean="0"/>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404664"/>
            <a:ext cx="9144000" cy="5721219"/>
          </a:xfrm>
          <a:prstGeom prst="rect">
            <a:avLst/>
          </a:prstGeom>
          <a:noFill/>
          <a:ln w="9525">
            <a:noFill/>
            <a:miter lim="800000"/>
            <a:headEnd/>
            <a:tailEnd/>
          </a:ln>
        </p:spPr>
      </p:pic>
      <p:sp>
        <p:nvSpPr>
          <p:cNvPr id="3" name="pole tekstowe 2"/>
          <p:cNvSpPr txBox="1"/>
          <p:nvPr/>
        </p:nvSpPr>
        <p:spPr>
          <a:xfrm rot="16200000">
            <a:off x="-892111" y="3239862"/>
            <a:ext cx="2212850" cy="430887"/>
          </a:xfrm>
          <a:prstGeom prst="rect">
            <a:avLst/>
          </a:prstGeom>
          <a:solidFill>
            <a:schemeClr val="bg1"/>
          </a:solidFill>
        </p:spPr>
        <p:txBody>
          <a:bodyPr wrap="none" tIns="0" bIns="0" rtlCol="0">
            <a:spAutoFit/>
          </a:bodyPr>
          <a:lstStyle/>
          <a:p>
            <a:r>
              <a:rPr lang="pl-PL" sz="2800" dirty="0" smtClean="0"/>
              <a:t>Liczba  odkryć</a:t>
            </a:r>
            <a:endParaRPr lang="pl-PL" sz="2800" dirty="0"/>
          </a:p>
        </p:txBody>
      </p:sp>
      <p:sp>
        <p:nvSpPr>
          <p:cNvPr id="4" name="pole tekstowe 3"/>
          <p:cNvSpPr txBox="1"/>
          <p:nvPr/>
        </p:nvSpPr>
        <p:spPr>
          <a:xfrm>
            <a:off x="370824" y="807307"/>
            <a:ext cx="365485" cy="4964692"/>
          </a:xfrm>
          <a:prstGeom prst="rect">
            <a:avLst/>
          </a:prstGeom>
          <a:solidFill>
            <a:schemeClr val="bg1"/>
          </a:solidFill>
        </p:spPr>
        <p:txBody>
          <a:bodyPr wrap="none" lIns="0" tIns="0" rIns="0" bIns="0" rtlCol="0">
            <a:spAutoFit/>
          </a:bodyPr>
          <a:lstStyle/>
          <a:p>
            <a:pPr algn="r">
              <a:lnSpc>
                <a:spcPts val="4900"/>
              </a:lnSpc>
            </a:pPr>
            <a:r>
              <a:rPr lang="pl-PL" sz="2800" dirty="0" smtClean="0"/>
              <a:t>14</a:t>
            </a:r>
          </a:p>
          <a:p>
            <a:pPr algn="r">
              <a:lnSpc>
                <a:spcPts val="4900"/>
              </a:lnSpc>
            </a:pPr>
            <a:r>
              <a:rPr lang="pl-PL" sz="2800" dirty="0" smtClean="0"/>
              <a:t>12</a:t>
            </a:r>
          </a:p>
          <a:p>
            <a:pPr algn="r">
              <a:lnSpc>
                <a:spcPts val="4900"/>
              </a:lnSpc>
            </a:pPr>
            <a:r>
              <a:rPr lang="pl-PL" sz="2800" dirty="0" smtClean="0"/>
              <a:t>10</a:t>
            </a:r>
          </a:p>
          <a:p>
            <a:pPr algn="r">
              <a:lnSpc>
                <a:spcPts val="4900"/>
              </a:lnSpc>
            </a:pPr>
            <a:r>
              <a:rPr lang="pl-PL" sz="2800" dirty="0" smtClean="0"/>
              <a:t>8</a:t>
            </a:r>
          </a:p>
          <a:p>
            <a:pPr algn="r">
              <a:lnSpc>
                <a:spcPts val="4900"/>
              </a:lnSpc>
            </a:pPr>
            <a:r>
              <a:rPr lang="pl-PL" sz="2800" dirty="0" smtClean="0"/>
              <a:t>6</a:t>
            </a:r>
          </a:p>
          <a:p>
            <a:pPr algn="r">
              <a:lnSpc>
                <a:spcPts val="4900"/>
              </a:lnSpc>
            </a:pPr>
            <a:r>
              <a:rPr lang="pl-PL" sz="2800" dirty="0" smtClean="0"/>
              <a:t>4</a:t>
            </a:r>
          </a:p>
          <a:p>
            <a:pPr algn="r">
              <a:lnSpc>
                <a:spcPts val="4900"/>
              </a:lnSpc>
            </a:pPr>
            <a:r>
              <a:rPr lang="pl-PL" sz="2800" dirty="0" smtClean="0"/>
              <a:t>2</a:t>
            </a:r>
          </a:p>
          <a:p>
            <a:pPr algn="r">
              <a:lnSpc>
                <a:spcPts val="4900"/>
              </a:lnSpc>
            </a:pPr>
            <a:r>
              <a:rPr lang="pl-PL" sz="2800" dirty="0" smtClean="0"/>
              <a:t>0</a:t>
            </a:r>
          </a:p>
        </p:txBody>
      </p:sp>
      <p:sp>
        <p:nvSpPr>
          <p:cNvPr id="5" name="pole tekstowe 4"/>
          <p:cNvSpPr txBox="1"/>
          <p:nvPr/>
        </p:nvSpPr>
        <p:spPr>
          <a:xfrm rot="16200000">
            <a:off x="4214726" y="1986074"/>
            <a:ext cx="915635" cy="8121967"/>
          </a:xfrm>
          <a:prstGeom prst="rect">
            <a:avLst/>
          </a:prstGeom>
          <a:solidFill>
            <a:schemeClr val="bg1"/>
          </a:solidFill>
        </p:spPr>
        <p:txBody>
          <a:bodyPr wrap="none" rtlCol="0">
            <a:spAutoFit/>
          </a:bodyPr>
          <a:lstStyle/>
          <a:p>
            <a:pPr>
              <a:lnSpc>
                <a:spcPts val="4500"/>
              </a:lnSpc>
            </a:pPr>
            <a:r>
              <a:rPr lang="pl-PL" sz="2800" dirty="0" smtClean="0"/>
              <a:t>1980</a:t>
            </a:r>
          </a:p>
          <a:p>
            <a:pPr>
              <a:lnSpc>
                <a:spcPts val="4500"/>
              </a:lnSpc>
            </a:pPr>
            <a:r>
              <a:rPr lang="pl-PL" sz="2800" dirty="0" smtClean="0"/>
              <a:t>1982</a:t>
            </a:r>
          </a:p>
          <a:p>
            <a:pPr>
              <a:lnSpc>
                <a:spcPts val="4500"/>
              </a:lnSpc>
            </a:pPr>
            <a:r>
              <a:rPr lang="pl-PL" sz="2800" dirty="0" smtClean="0"/>
              <a:t>1984</a:t>
            </a:r>
          </a:p>
          <a:p>
            <a:pPr>
              <a:lnSpc>
                <a:spcPts val="4500"/>
              </a:lnSpc>
            </a:pPr>
            <a:r>
              <a:rPr lang="pl-PL" sz="2800" dirty="0" smtClean="0"/>
              <a:t>1986</a:t>
            </a:r>
          </a:p>
          <a:p>
            <a:pPr>
              <a:lnSpc>
                <a:spcPts val="4500"/>
              </a:lnSpc>
            </a:pPr>
            <a:r>
              <a:rPr lang="pl-PL" sz="2800" dirty="0" smtClean="0"/>
              <a:t>1988</a:t>
            </a:r>
          </a:p>
          <a:p>
            <a:pPr>
              <a:lnSpc>
                <a:spcPts val="4500"/>
              </a:lnSpc>
            </a:pPr>
            <a:r>
              <a:rPr lang="pl-PL" sz="2800" dirty="0" smtClean="0"/>
              <a:t>1990</a:t>
            </a:r>
          </a:p>
          <a:p>
            <a:pPr>
              <a:lnSpc>
                <a:spcPts val="4500"/>
              </a:lnSpc>
            </a:pPr>
            <a:r>
              <a:rPr lang="pl-PL" sz="2800" dirty="0" smtClean="0"/>
              <a:t>1992</a:t>
            </a:r>
          </a:p>
          <a:p>
            <a:pPr>
              <a:lnSpc>
                <a:spcPts val="4500"/>
              </a:lnSpc>
            </a:pPr>
            <a:r>
              <a:rPr lang="pl-PL" sz="2800" dirty="0" smtClean="0"/>
              <a:t>1994</a:t>
            </a:r>
          </a:p>
          <a:p>
            <a:pPr>
              <a:lnSpc>
                <a:spcPts val="4500"/>
              </a:lnSpc>
            </a:pPr>
            <a:r>
              <a:rPr lang="pl-PL" sz="2800" dirty="0" smtClean="0"/>
              <a:t>1996</a:t>
            </a:r>
          </a:p>
          <a:p>
            <a:pPr>
              <a:lnSpc>
                <a:spcPts val="4500"/>
              </a:lnSpc>
            </a:pPr>
            <a:r>
              <a:rPr lang="pl-PL" sz="2800" dirty="0" smtClean="0"/>
              <a:t>1998</a:t>
            </a:r>
          </a:p>
          <a:p>
            <a:pPr>
              <a:lnSpc>
                <a:spcPts val="4500"/>
              </a:lnSpc>
            </a:pPr>
            <a:r>
              <a:rPr lang="pl-PL" sz="2800" dirty="0" smtClean="0"/>
              <a:t>2000</a:t>
            </a:r>
          </a:p>
          <a:p>
            <a:pPr>
              <a:lnSpc>
                <a:spcPts val="4500"/>
              </a:lnSpc>
            </a:pPr>
            <a:r>
              <a:rPr lang="pl-PL" sz="2800" dirty="0" smtClean="0"/>
              <a:t>2002</a:t>
            </a:r>
          </a:p>
          <a:p>
            <a:pPr>
              <a:lnSpc>
                <a:spcPts val="4500"/>
              </a:lnSpc>
            </a:pPr>
            <a:r>
              <a:rPr lang="pl-PL" sz="2800" dirty="0" smtClean="0"/>
              <a:t>2004</a:t>
            </a:r>
          </a:p>
          <a:p>
            <a:pPr>
              <a:lnSpc>
                <a:spcPts val="4500"/>
              </a:lnSpc>
            </a:pPr>
            <a:r>
              <a:rPr lang="pl-PL" sz="2800" dirty="0" smtClean="0"/>
              <a:t>2006</a:t>
            </a:r>
            <a:endParaRPr lang="pl-PL" sz="2800" dirty="0"/>
          </a:p>
        </p:txBody>
      </p:sp>
      <p:sp>
        <p:nvSpPr>
          <p:cNvPr id="6" name="pole tekstowe 5"/>
          <p:cNvSpPr txBox="1"/>
          <p:nvPr/>
        </p:nvSpPr>
        <p:spPr>
          <a:xfrm>
            <a:off x="1619672" y="332656"/>
            <a:ext cx="6399765" cy="584775"/>
          </a:xfrm>
          <a:prstGeom prst="rect">
            <a:avLst/>
          </a:prstGeom>
          <a:solidFill>
            <a:schemeClr val="bg1"/>
          </a:solidFill>
        </p:spPr>
        <p:txBody>
          <a:bodyPr wrap="none" rtlCol="0">
            <a:spAutoFit/>
          </a:bodyPr>
          <a:lstStyle/>
          <a:p>
            <a:r>
              <a:rPr lang="pl-PL" sz="3200" dirty="0" smtClean="0"/>
              <a:t>Liczba odkryć wielkich złóż rud metali</a:t>
            </a:r>
            <a:endParaRPr lang="pl-PL" sz="3200" dirty="0"/>
          </a:p>
        </p:txBody>
      </p:sp>
      <p:sp>
        <p:nvSpPr>
          <p:cNvPr id="7" name="pole tekstowe 6"/>
          <p:cNvSpPr txBox="1"/>
          <p:nvPr/>
        </p:nvSpPr>
        <p:spPr>
          <a:xfrm rot="16200000">
            <a:off x="6873956" y="3035909"/>
            <a:ext cx="4109202" cy="430887"/>
          </a:xfrm>
          <a:prstGeom prst="rect">
            <a:avLst/>
          </a:prstGeom>
          <a:solidFill>
            <a:schemeClr val="bg1"/>
          </a:solidFill>
        </p:spPr>
        <p:txBody>
          <a:bodyPr wrap="none" lIns="0" tIns="0" rIns="0" bIns="0" rtlCol="0">
            <a:spAutoFit/>
          </a:bodyPr>
          <a:lstStyle/>
          <a:p>
            <a:r>
              <a:rPr lang="pl-PL" sz="2800" dirty="0" smtClean="0"/>
              <a:t>Koszt poszukiwań (mld USD)</a:t>
            </a:r>
            <a:endParaRPr lang="pl-PL" sz="2800" dirty="0"/>
          </a:p>
        </p:txBody>
      </p:sp>
      <p:sp>
        <p:nvSpPr>
          <p:cNvPr id="8" name="pole tekstowe 7"/>
          <p:cNvSpPr txBox="1"/>
          <p:nvPr/>
        </p:nvSpPr>
        <p:spPr>
          <a:xfrm>
            <a:off x="8532440" y="836712"/>
            <a:ext cx="182742" cy="5027017"/>
          </a:xfrm>
          <a:prstGeom prst="rect">
            <a:avLst/>
          </a:prstGeom>
          <a:solidFill>
            <a:schemeClr val="bg1"/>
          </a:solidFill>
        </p:spPr>
        <p:txBody>
          <a:bodyPr wrap="none" lIns="0" tIns="0" rIns="0" bIns="0" rtlCol="0">
            <a:spAutoFit/>
          </a:bodyPr>
          <a:lstStyle/>
          <a:p>
            <a:pPr algn="r">
              <a:lnSpc>
                <a:spcPts val="4900"/>
              </a:lnSpc>
            </a:pPr>
            <a:r>
              <a:rPr lang="pl-PL" sz="2800" dirty="0" smtClean="0"/>
              <a:t>7</a:t>
            </a:r>
          </a:p>
          <a:p>
            <a:pPr algn="r">
              <a:lnSpc>
                <a:spcPts val="4900"/>
              </a:lnSpc>
            </a:pPr>
            <a:r>
              <a:rPr lang="pl-PL" sz="2800" dirty="0" smtClean="0"/>
              <a:t>6</a:t>
            </a:r>
          </a:p>
          <a:p>
            <a:pPr algn="r">
              <a:lnSpc>
                <a:spcPts val="4900"/>
              </a:lnSpc>
            </a:pPr>
            <a:r>
              <a:rPr lang="pl-PL" sz="2800" dirty="0" smtClean="0"/>
              <a:t>5</a:t>
            </a:r>
          </a:p>
          <a:p>
            <a:pPr algn="r">
              <a:lnSpc>
                <a:spcPts val="4900"/>
              </a:lnSpc>
            </a:pPr>
            <a:r>
              <a:rPr lang="pl-PL" sz="2800" dirty="0" smtClean="0"/>
              <a:t>4</a:t>
            </a:r>
          </a:p>
          <a:p>
            <a:pPr algn="r">
              <a:lnSpc>
                <a:spcPts val="4900"/>
              </a:lnSpc>
            </a:pPr>
            <a:r>
              <a:rPr lang="pl-PL" sz="2800" dirty="0" smtClean="0"/>
              <a:t>3</a:t>
            </a:r>
          </a:p>
          <a:p>
            <a:pPr algn="r">
              <a:lnSpc>
                <a:spcPts val="4900"/>
              </a:lnSpc>
            </a:pPr>
            <a:r>
              <a:rPr lang="pl-PL" sz="2800" dirty="0" smtClean="0"/>
              <a:t>2</a:t>
            </a:r>
          </a:p>
          <a:p>
            <a:pPr algn="r">
              <a:lnSpc>
                <a:spcPts val="4900"/>
              </a:lnSpc>
            </a:pPr>
            <a:r>
              <a:rPr lang="pl-PL" sz="2800" dirty="0" smtClean="0"/>
              <a:t>1</a:t>
            </a:r>
          </a:p>
          <a:p>
            <a:pPr algn="r">
              <a:lnSpc>
                <a:spcPts val="4900"/>
              </a:lnSpc>
            </a:pPr>
            <a:r>
              <a:rPr lang="pl-PL" sz="2800" dirty="0" smtClean="0"/>
              <a:t>0</a:t>
            </a:r>
          </a:p>
        </p:txBody>
      </p:sp>
      <p:sp>
        <p:nvSpPr>
          <p:cNvPr id="9" name="pole tekstowe 8"/>
          <p:cNvSpPr txBox="1"/>
          <p:nvPr/>
        </p:nvSpPr>
        <p:spPr>
          <a:xfrm>
            <a:off x="5508104" y="1131563"/>
            <a:ext cx="2376264" cy="1000274"/>
          </a:xfrm>
          <a:prstGeom prst="rect">
            <a:avLst/>
          </a:prstGeom>
          <a:solidFill>
            <a:schemeClr val="bg1"/>
          </a:solidFill>
        </p:spPr>
        <p:txBody>
          <a:bodyPr wrap="square" lIns="0" tIns="0" rIns="0" bIns="0" rtlCol="0">
            <a:spAutoFit/>
          </a:bodyPr>
          <a:lstStyle/>
          <a:p>
            <a:pPr>
              <a:lnSpc>
                <a:spcPts val="2600"/>
              </a:lnSpc>
            </a:pPr>
            <a:r>
              <a:rPr lang="pl-PL" sz="2400" dirty="0" smtClean="0"/>
              <a:t>Wielkie złoża</a:t>
            </a:r>
          </a:p>
          <a:p>
            <a:pPr>
              <a:lnSpc>
                <a:spcPts val="2600"/>
              </a:lnSpc>
            </a:pPr>
            <a:r>
              <a:rPr lang="pl-PL" sz="2400" dirty="0" smtClean="0"/>
              <a:t>Duże złoża</a:t>
            </a:r>
          </a:p>
          <a:p>
            <a:pPr>
              <a:lnSpc>
                <a:spcPts val="2600"/>
              </a:lnSpc>
            </a:pPr>
            <a:r>
              <a:rPr lang="pl-PL" sz="2400" dirty="0" smtClean="0"/>
              <a:t>Koszty poszukiwań</a:t>
            </a:r>
            <a:endParaRPr lang="pl-PL" sz="2400" dirty="0"/>
          </a:p>
        </p:txBody>
      </p:sp>
      <p:sp>
        <p:nvSpPr>
          <p:cNvPr id="11" name="pole tekstowe 10"/>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0"/>
            <a:ext cx="8229600" cy="692696"/>
          </a:xfrm>
        </p:spPr>
        <p:txBody>
          <a:bodyPr/>
          <a:lstStyle/>
          <a:p>
            <a:r>
              <a:rPr lang="pl-PL" dirty="0" smtClean="0"/>
              <a:t>Spis treści</a:t>
            </a:r>
            <a:endParaRPr lang="pl-PL" dirty="0"/>
          </a:p>
        </p:txBody>
      </p:sp>
      <p:sp>
        <p:nvSpPr>
          <p:cNvPr id="3" name="Symbol zastępczy zawartości 2"/>
          <p:cNvSpPr>
            <a:spLocks noGrp="1"/>
          </p:cNvSpPr>
          <p:nvPr>
            <p:ph idx="1"/>
          </p:nvPr>
        </p:nvSpPr>
        <p:spPr>
          <a:xfrm>
            <a:off x="467544" y="620688"/>
            <a:ext cx="8229600" cy="6237312"/>
          </a:xfrm>
        </p:spPr>
        <p:txBody>
          <a:bodyPr/>
          <a:lstStyle/>
          <a:p>
            <a:r>
              <a:rPr lang="pl-PL" dirty="0" smtClean="0"/>
              <a:t>Biosfera</a:t>
            </a:r>
          </a:p>
          <a:p>
            <a:r>
              <a:rPr lang="pl-PL" dirty="0" err="1" smtClean="0"/>
              <a:t>Antropocen</a:t>
            </a:r>
            <a:endParaRPr lang="pl-PL" dirty="0" smtClean="0"/>
          </a:p>
          <a:p>
            <a:r>
              <a:rPr lang="pl-PL" dirty="0" smtClean="0"/>
              <a:t>Innowacje, świat wykładniczego wzrostu</a:t>
            </a:r>
          </a:p>
          <a:p>
            <a:r>
              <a:rPr lang="pl-PL" dirty="0" smtClean="0"/>
              <a:t>Malejące zasoby</a:t>
            </a:r>
          </a:p>
          <a:p>
            <a:r>
              <a:rPr lang="pl-PL" dirty="0" smtClean="0"/>
              <a:t>Zanieczyszczenie środowiska</a:t>
            </a:r>
          </a:p>
          <a:p>
            <a:r>
              <a:rPr lang="pl-PL" dirty="0" smtClean="0"/>
              <a:t>Globalne ocieplenie</a:t>
            </a:r>
          </a:p>
          <a:p>
            <a:r>
              <a:rPr lang="pl-PL" dirty="0" smtClean="0"/>
              <a:t>Rewolucja energetyczna</a:t>
            </a:r>
          </a:p>
          <a:p>
            <a:r>
              <a:rPr lang="pl-PL" dirty="0" smtClean="0"/>
              <a:t>Konieczność zmiany: wzrost </a:t>
            </a:r>
            <a:r>
              <a:rPr lang="pl-PL" dirty="0" smtClean="0">
                <a:sym typeface="Wingdings" pitchFamily="2" charset="2"/>
              </a:rPr>
              <a:t> rozwój</a:t>
            </a:r>
            <a:endParaRPr lang="pl-PL" dirty="0" smtClean="0"/>
          </a:p>
          <a:p>
            <a:endParaRPr lang="pl-PL" dirty="0" smtClean="0"/>
          </a:p>
          <a:p>
            <a:endParaRPr lang="pl-PL"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p:nvPr/>
        </p:nvPicPr>
        <p:blipFill>
          <a:blip r:embed="rId2" cstate="print"/>
          <a:stretch>
            <a:fillRect/>
          </a:stretch>
        </p:blipFill>
        <p:spPr bwMode="auto">
          <a:xfrm>
            <a:off x="0" y="548680"/>
            <a:ext cx="9081516" cy="6053708"/>
          </a:xfrm>
          <a:prstGeom prst="rect">
            <a:avLst/>
          </a:prstGeom>
          <a:noFill/>
          <a:ln>
            <a:noFill/>
          </a:ln>
        </p:spPr>
      </p:pic>
      <p:sp>
        <p:nvSpPr>
          <p:cNvPr id="8" name="Prostokąt 7"/>
          <p:cNvSpPr/>
          <p:nvPr/>
        </p:nvSpPr>
        <p:spPr>
          <a:xfrm>
            <a:off x="2267744" y="476672"/>
            <a:ext cx="5400600"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rot="16200000">
            <a:off x="4213311" y="2174186"/>
            <a:ext cx="730969" cy="8510535"/>
          </a:xfrm>
          <a:prstGeom prst="rect">
            <a:avLst/>
          </a:prstGeom>
          <a:solidFill>
            <a:schemeClr val="bg1"/>
          </a:solidFill>
        </p:spPr>
        <p:txBody>
          <a:bodyPr wrap="none" lIns="0" tIns="0" rIns="0" bIns="0" rtlCol="0">
            <a:spAutoFit/>
          </a:bodyPr>
          <a:lstStyle/>
          <a:p>
            <a:pPr>
              <a:lnSpc>
                <a:spcPts val="7300"/>
              </a:lnSpc>
            </a:pPr>
            <a:r>
              <a:rPr lang="pl-PL" sz="2800" dirty="0" smtClean="0"/>
              <a:t>1930</a:t>
            </a:r>
          </a:p>
          <a:p>
            <a:pPr>
              <a:lnSpc>
                <a:spcPts val="7300"/>
              </a:lnSpc>
            </a:pPr>
            <a:r>
              <a:rPr lang="pl-PL" sz="2800" dirty="0" smtClean="0"/>
              <a:t>1940</a:t>
            </a:r>
          </a:p>
          <a:p>
            <a:pPr>
              <a:lnSpc>
                <a:spcPts val="7300"/>
              </a:lnSpc>
            </a:pPr>
            <a:r>
              <a:rPr lang="pl-PL" sz="2800" dirty="0" smtClean="0"/>
              <a:t>1950</a:t>
            </a:r>
          </a:p>
          <a:p>
            <a:pPr>
              <a:lnSpc>
                <a:spcPts val="7300"/>
              </a:lnSpc>
            </a:pPr>
            <a:r>
              <a:rPr lang="pl-PL" sz="2800" dirty="0" smtClean="0"/>
              <a:t>1960</a:t>
            </a:r>
          </a:p>
          <a:p>
            <a:pPr>
              <a:lnSpc>
                <a:spcPts val="7300"/>
              </a:lnSpc>
            </a:pPr>
            <a:r>
              <a:rPr lang="pl-PL" sz="2800" dirty="0" smtClean="0"/>
              <a:t>1970</a:t>
            </a:r>
          </a:p>
          <a:p>
            <a:pPr>
              <a:lnSpc>
                <a:spcPts val="7300"/>
              </a:lnSpc>
            </a:pPr>
            <a:r>
              <a:rPr lang="pl-PL" sz="2800" dirty="0" smtClean="0"/>
              <a:t>1980</a:t>
            </a:r>
          </a:p>
          <a:p>
            <a:pPr>
              <a:lnSpc>
                <a:spcPts val="7300"/>
              </a:lnSpc>
            </a:pPr>
            <a:r>
              <a:rPr lang="pl-PL" sz="2800" dirty="0" smtClean="0"/>
              <a:t>1990</a:t>
            </a:r>
          </a:p>
          <a:p>
            <a:pPr>
              <a:lnSpc>
                <a:spcPts val="7300"/>
              </a:lnSpc>
            </a:pPr>
            <a:r>
              <a:rPr lang="pl-PL" sz="2800" dirty="0" smtClean="0"/>
              <a:t>2000</a:t>
            </a:r>
          </a:p>
          <a:p>
            <a:pPr>
              <a:lnSpc>
                <a:spcPts val="7300"/>
              </a:lnSpc>
            </a:pPr>
            <a:r>
              <a:rPr lang="pl-PL" sz="2800" dirty="0" smtClean="0"/>
              <a:t>2010</a:t>
            </a:r>
          </a:p>
        </p:txBody>
      </p:sp>
      <p:sp>
        <p:nvSpPr>
          <p:cNvPr id="13" name="pole tekstowe 12"/>
          <p:cNvSpPr txBox="1"/>
          <p:nvPr/>
        </p:nvSpPr>
        <p:spPr>
          <a:xfrm>
            <a:off x="0" y="476672"/>
            <a:ext cx="769289" cy="5834931"/>
          </a:xfrm>
          <a:prstGeom prst="rect">
            <a:avLst/>
          </a:prstGeom>
          <a:solidFill>
            <a:schemeClr val="bg1"/>
          </a:solidFill>
        </p:spPr>
        <p:txBody>
          <a:bodyPr wrap="square" lIns="0" tIns="0" rIns="0" bIns="0" rtlCol="0">
            <a:spAutoFit/>
          </a:bodyPr>
          <a:lstStyle/>
          <a:p>
            <a:pPr algn="r">
              <a:lnSpc>
                <a:spcPts val="6500"/>
              </a:lnSpc>
            </a:pPr>
            <a:r>
              <a:rPr lang="pl-PL" sz="2400" dirty="0" smtClean="0"/>
              <a:t>   60</a:t>
            </a:r>
          </a:p>
          <a:p>
            <a:pPr algn="r">
              <a:lnSpc>
                <a:spcPts val="6500"/>
              </a:lnSpc>
            </a:pPr>
            <a:r>
              <a:rPr lang="pl-PL" sz="2400" dirty="0" smtClean="0"/>
              <a:t> 50</a:t>
            </a:r>
          </a:p>
          <a:p>
            <a:pPr algn="r">
              <a:lnSpc>
                <a:spcPts val="6500"/>
              </a:lnSpc>
            </a:pPr>
            <a:r>
              <a:rPr lang="pl-PL" sz="2400" dirty="0" smtClean="0"/>
              <a:t>40</a:t>
            </a:r>
          </a:p>
          <a:p>
            <a:pPr algn="r">
              <a:lnSpc>
                <a:spcPts val="6500"/>
              </a:lnSpc>
            </a:pPr>
            <a:r>
              <a:rPr lang="pl-PL" sz="2400" dirty="0" smtClean="0"/>
              <a:t>30</a:t>
            </a:r>
          </a:p>
          <a:p>
            <a:pPr algn="r">
              <a:lnSpc>
                <a:spcPts val="6500"/>
              </a:lnSpc>
            </a:pPr>
            <a:r>
              <a:rPr lang="pl-PL" sz="2400" dirty="0" smtClean="0"/>
              <a:t>20</a:t>
            </a:r>
          </a:p>
          <a:p>
            <a:pPr algn="r">
              <a:lnSpc>
                <a:spcPts val="6500"/>
              </a:lnSpc>
            </a:pPr>
            <a:r>
              <a:rPr lang="pl-PL" sz="2400" dirty="0" smtClean="0"/>
              <a:t>10</a:t>
            </a:r>
          </a:p>
          <a:p>
            <a:pPr algn="r">
              <a:lnSpc>
                <a:spcPts val="6500"/>
              </a:lnSpc>
            </a:pPr>
            <a:r>
              <a:rPr lang="pl-PL" sz="2400" dirty="0" smtClean="0"/>
              <a:t>0</a:t>
            </a:r>
          </a:p>
        </p:txBody>
      </p:sp>
      <p:grpSp>
        <p:nvGrpSpPr>
          <p:cNvPr id="2" name="Grupa 14"/>
          <p:cNvGrpSpPr/>
          <p:nvPr/>
        </p:nvGrpSpPr>
        <p:grpSpPr>
          <a:xfrm>
            <a:off x="4355976" y="620688"/>
            <a:ext cx="4248472" cy="3096344"/>
            <a:chOff x="4427984" y="476672"/>
            <a:chExt cx="4277122" cy="3168352"/>
          </a:xfrm>
        </p:grpSpPr>
        <p:pic>
          <p:nvPicPr>
            <p:cNvPr id="4" name="Picture 2" descr="Wydatki na poszukiwanie ropy"/>
            <p:cNvPicPr>
              <a:picLocks noChangeAspect="1" noChangeArrowheads="1"/>
            </p:cNvPicPr>
            <p:nvPr/>
          </p:nvPicPr>
          <p:blipFill>
            <a:blip r:embed="rId3" cstate="print"/>
            <a:srcRect/>
            <a:stretch>
              <a:fillRect/>
            </a:stretch>
          </p:blipFill>
          <p:spPr bwMode="auto">
            <a:xfrm>
              <a:off x="4609958" y="476672"/>
              <a:ext cx="4095148" cy="3168352"/>
            </a:xfrm>
            <a:prstGeom prst="rect">
              <a:avLst/>
            </a:prstGeom>
            <a:noFill/>
          </p:spPr>
        </p:pic>
        <p:sp>
          <p:nvSpPr>
            <p:cNvPr id="10" name="pole tekstowe 9"/>
            <p:cNvSpPr txBox="1"/>
            <p:nvPr/>
          </p:nvSpPr>
          <p:spPr>
            <a:xfrm>
              <a:off x="5148064" y="980728"/>
              <a:ext cx="3431196" cy="830997"/>
            </a:xfrm>
            <a:prstGeom prst="rect">
              <a:avLst/>
            </a:prstGeom>
            <a:noFill/>
          </p:spPr>
          <p:txBody>
            <a:bodyPr wrap="none" rtlCol="0">
              <a:spAutoFit/>
            </a:bodyPr>
            <a:lstStyle/>
            <a:p>
              <a:r>
                <a:rPr lang="pl-PL" sz="2400" b="1" dirty="0" smtClean="0"/>
                <a:t>Wydatki na poszukiwania</a:t>
              </a:r>
            </a:p>
            <a:p>
              <a:r>
                <a:rPr lang="pl-PL" sz="2400" b="1" dirty="0" smtClean="0"/>
                <a:t>ropy</a:t>
              </a:r>
              <a:endParaRPr lang="pl-PL" sz="2400" b="1" dirty="0"/>
            </a:p>
          </p:txBody>
        </p:sp>
        <p:sp>
          <p:nvSpPr>
            <p:cNvPr id="11" name="pole tekstowe 10"/>
            <p:cNvSpPr txBox="1"/>
            <p:nvPr/>
          </p:nvSpPr>
          <p:spPr>
            <a:xfrm>
              <a:off x="4427984" y="764704"/>
              <a:ext cx="601253" cy="2333972"/>
            </a:xfrm>
            <a:prstGeom prst="rect">
              <a:avLst/>
            </a:prstGeom>
            <a:solidFill>
              <a:schemeClr val="bg1"/>
            </a:solidFill>
          </p:spPr>
          <p:txBody>
            <a:bodyPr wrap="square" lIns="0" tIns="0" rIns="0" bIns="0" rtlCol="0">
              <a:spAutoFit/>
            </a:bodyPr>
            <a:lstStyle/>
            <a:p>
              <a:pPr algn="r">
                <a:lnSpc>
                  <a:spcPts val="2600"/>
                </a:lnSpc>
              </a:pPr>
              <a:r>
                <a:rPr lang="pl-PL" sz="2400" dirty="0" smtClean="0"/>
                <a:t>  700</a:t>
              </a:r>
            </a:p>
            <a:p>
              <a:pPr algn="r">
                <a:lnSpc>
                  <a:spcPts val="2600"/>
                </a:lnSpc>
              </a:pPr>
              <a:r>
                <a:rPr lang="pl-PL" sz="2400" dirty="0" smtClean="0"/>
                <a:t>600</a:t>
              </a:r>
            </a:p>
            <a:p>
              <a:pPr algn="r">
                <a:lnSpc>
                  <a:spcPts val="2600"/>
                </a:lnSpc>
              </a:pPr>
              <a:r>
                <a:rPr lang="pl-PL" sz="2400" dirty="0" smtClean="0"/>
                <a:t> 500</a:t>
              </a:r>
            </a:p>
            <a:p>
              <a:pPr algn="r">
                <a:lnSpc>
                  <a:spcPts val="2600"/>
                </a:lnSpc>
              </a:pPr>
              <a:r>
                <a:rPr lang="pl-PL" sz="2400" dirty="0" smtClean="0"/>
                <a:t>400</a:t>
              </a:r>
            </a:p>
            <a:p>
              <a:pPr algn="r">
                <a:lnSpc>
                  <a:spcPts val="2600"/>
                </a:lnSpc>
              </a:pPr>
              <a:r>
                <a:rPr lang="pl-PL" sz="2400" dirty="0" smtClean="0"/>
                <a:t>300</a:t>
              </a:r>
            </a:p>
            <a:p>
              <a:pPr algn="r">
                <a:lnSpc>
                  <a:spcPts val="2600"/>
                </a:lnSpc>
              </a:pPr>
              <a:r>
                <a:rPr lang="pl-PL" sz="2400" dirty="0" smtClean="0"/>
                <a:t>200</a:t>
              </a:r>
            </a:p>
            <a:p>
              <a:pPr algn="r">
                <a:lnSpc>
                  <a:spcPts val="2600"/>
                </a:lnSpc>
              </a:pPr>
              <a:r>
                <a:rPr lang="pl-PL" sz="2400" dirty="0" smtClean="0"/>
                <a:t>100</a:t>
              </a:r>
            </a:p>
          </p:txBody>
        </p:sp>
        <p:sp>
          <p:nvSpPr>
            <p:cNvPr id="14" name="Prostokąt 13"/>
            <p:cNvSpPr/>
            <p:nvPr/>
          </p:nvSpPr>
          <p:spPr>
            <a:xfrm>
              <a:off x="5076056" y="476672"/>
              <a:ext cx="352839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2" name="pole tekstowe 11"/>
          <p:cNvSpPr txBox="1"/>
          <p:nvPr/>
        </p:nvSpPr>
        <p:spPr>
          <a:xfrm>
            <a:off x="0" y="0"/>
            <a:ext cx="2239524" cy="461665"/>
          </a:xfrm>
          <a:prstGeom prst="rect">
            <a:avLst/>
          </a:prstGeom>
          <a:solidFill>
            <a:schemeClr val="accent6">
              <a:lumMod val="40000"/>
              <a:lumOff val="60000"/>
            </a:schemeClr>
          </a:solidFill>
        </p:spPr>
        <p:txBody>
          <a:bodyPr wrap="none" rtlCol="0">
            <a:spAutoFit/>
          </a:bodyPr>
          <a:lstStyle/>
          <a:p>
            <a:r>
              <a:rPr lang="pl-PL" sz="2400" dirty="0" smtClean="0"/>
              <a:t>Malejące zasoby</a:t>
            </a:r>
            <a:endParaRPr lang="pl-PL" sz="2400" dirty="0"/>
          </a:p>
        </p:txBody>
      </p:sp>
      <p:sp>
        <p:nvSpPr>
          <p:cNvPr id="7" name="pole tekstowe 6"/>
          <p:cNvSpPr txBox="1"/>
          <p:nvPr/>
        </p:nvSpPr>
        <p:spPr>
          <a:xfrm>
            <a:off x="971600" y="404664"/>
            <a:ext cx="7244419" cy="523220"/>
          </a:xfrm>
          <a:prstGeom prst="rect">
            <a:avLst/>
          </a:prstGeom>
          <a:noFill/>
        </p:spPr>
        <p:txBody>
          <a:bodyPr wrap="none" rtlCol="0">
            <a:spAutoFit/>
          </a:bodyPr>
          <a:lstStyle/>
          <a:p>
            <a:r>
              <a:rPr lang="pl-PL" sz="2800" b="1" dirty="0" smtClean="0"/>
              <a:t>Światowe odkrycia ropy naftowej (mld baryłek)</a:t>
            </a:r>
            <a:endParaRPr lang="pl-PL"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0" name="Picture 6" descr="Jako&amp;sacute;&amp;cacute; wydobywanego z&amp;lstrok;ota"/>
          <p:cNvPicPr>
            <a:picLocks noChangeAspect="1" noChangeArrowheads="1"/>
          </p:cNvPicPr>
          <p:nvPr/>
        </p:nvPicPr>
        <p:blipFill>
          <a:blip r:embed="rId2" cstate="print"/>
          <a:srcRect/>
          <a:stretch>
            <a:fillRect/>
          </a:stretch>
        </p:blipFill>
        <p:spPr bwMode="auto">
          <a:xfrm>
            <a:off x="395536" y="0"/>
            <a:ext cx="8208912" cy="6855473"/>
          </a:xfrm>
          <a:prstGeom prst="rect">
            <a:avLst/>
          </a:prstGeom>
          <a:noFill/>
        </p:spPr>
      </p:pic>
      <p:sp>
        <p:nvSpPr>
          <p:cNvPr id="3" name="pole tekstowe 2"/>
          <p:cNvSpPr txBox="1"/>
          <p:nvPr/>
        </p:nvSpPr>
        <p:spPr>
          <a:xfrm>
            <a:off x="2123728" y="0"/>
            <a:ext cx="5779339" cy="584775"/>
          </a:xfrm>
          <a:prstGeom prst="rect">
            <a:avLst/>
          </a:prstGeom>
          <a:solidFill>
            <a:schemeClr val="bg1"/>
          </a:solidFill>
        </p:spPr>
        <p:txBody>
          <a:bodyPr wrap="none" rtlCol="0">
            <a:spAutoFit/>
          </a:bodyPr>
          <a:lstStyle/>
          <a:p>
            <a:r>
              <a:rPr lang="pl-PL" sz="3200" dirty="0" smtClean="0"/>
              <a:t>Jakość eksploatowanych rud złota</a:t>
            </a:r>
            <a:endParaRPr lang="pl-PL" sz="3200" dirty="0"/>
          </a:p>
        </p:txBody>
      </p:sp>
      <p:sp>
        <p:nvSpPr>
          <p:cNvPr id="4" name="pole tekstowe 3"/>
          <p:cNvSpPr txBox="1"/>
          <p:nvPr/>
        </p:nvSpPr>
        <p:spPr>
          <a:xfrm rot="16200000">
            <a:off x="4149186" y="2445342"/>
            <a:ext cx="730969" cy="7747506"/>
          </a:xfrm>
          <a:prstGeom prst="rect">
            <a:avLst/>
          </a:prstGeom>
          <a:solidFill>
            <a:schemeClr val="bg1"/>
          </a:solidFill>
        </p:spPr>
        <p:txBody>
          <a:bodyPr wrap="none" lIns="0" tIns="0" rIns="0" bIns="0" rtlCol="0">
            <a:spAutoFit/>
          </a:bodyPr>
          <a:lstStyle/>
          <a:p>
            <a:pPr>
              <a:lnSpc>
                <a:spcPts val="7600"/>
              </a:lnSpc>
            </a:pPr>
            <a:r>
              <a:rPr lang="pl-PL" sz="2800" dirty="0" smtClean="0"/>
              <a:t>1830</a:t>
            </a:r>
          </a:p>
          <a:p>
            <a:pPr>
              <a:lnSpc>
                <a:spcPts val="7600"/>
              </a:lnSpc>
            </a:pPr>
            <a:r>
              <a:rPr lang="pl-PL" sz="2800" dirty="0" smtClean="0"/>
              <a:t>1855</a:t>
            </a:r>
          </a:p>
          <a:p>
            <a:pPr>
              <a:lnSpc>
                <a:spcPts val="7600"/>
              </a:lnSpc>
            </a:pPr>
            <a:r>
              <a:rPr lang="pl-PL" sz="2800" dirty="0" smtClean="0"/>
              <a:t>1880</a:t>
            </a:r>
          </a:p>
          <a:p>
            <a:pPr>
              <a:lnSpc>
                <a:spcPts val="7600"/>
              </a:lnSpc>
            </a:pPr>
            <a:r>
              <a:rPr lang="pl-PL" sz="2800" dirty="0" smtClean="0"/>
              <a:t>1905</a:t>
            </a:r>
          </a:p>
          <a:p>
            <a:pPr>
              <a:lnSpc>
                <a:spcPts val="7600"/>
              </a:lnSpc>
            </a:pPr>
            <a:r>
              <a:rPr lang="pl-PL" sz="2800" dirty="0" smtClean="0"/>
              <a:t>1930</a:t>
            </a:r>
          </a:p>
          <a:p>
            <a:pPr>
              <a:lnSpc>
                <a:spcPts val="7600"/>
              </a:lnSpc>
            </a:pPr>
            <a:r>
              <a:rPr lang="pl-PL" sz="2800" dirty="0" smtClean="0"/>
              <a:t>1955</a:t>
            </a:r>
          </a:p>
          <a:p>
            <a:pPr>
              <a:lnSpc>
                <a:spcPts val="7600"/>
              </a:lnSpc>
            </a:pPr>
            <a:r>
              <a:rPr lang="pl-PL" sz="2800" dirty="0" smtClean="0"/>
              <a:t>1980</a:t>
            </a:r>
          </a:p>
          <a:p>
            <a:pPr>
              <a:lnSpc>
                <a:spcPts val="7600"/>
              </a:lnSpc>
            </a:pPr>
            <a:r>
              <a:rPr lang="pl-PL" sz="2800" dirty="0" smtClean="0"/>
              <a:t>2005</a:t>
            </a:r>
          </a:p>
        </p:txBody>
      </p:sp>
      <p:sp>
        <p:nvSpPr>
          <p:cNvPr id="5" name="pole tekstowe 4"/>
          <p:cNvSpPr txBox="1"/>
          <p:nvPr/>
        </p:nvSpPr>
        <p:spPr>
          <a:xfrm>
            <a:off x="739810" y="580211"/>
            <a:ext cx="365549" cy="5655394"/>
          </a:xfrm>
          <a:prstGeom prst="rect">
            <a:avLst/>
          </a:prstGeom>
          <a:solidFill>
            <a:schemeClr val="bg1"/>
          </a:solidFill>
        </p:spPr>
        <p:txBody>
          <a:bodyPr wrap="none" lIns="0" tIns="0" rIns="0" bIns="0" rtlCol="0">
            <a:spAutoFit/>
          </a:bodyPr>
          <a:lstStyle/>
          <a:p>
            <a:pPr algn="r">
              <a:lnSpc>
                <a:spcPts val="4800"/>
              </a:lnSpc>
            </a:pPr>
            <a:r>
              <a:rPr lang="pl-PL" sz="2800" dirty="0" smtClean="0"/>
              <a:t>40</a:t>
            </a:r>
          </a:p>
          <a:p>
            <a:pPr algn="r">
              <a:lnSpc>
                <a:spcPts val="4800"/>
              </a:lnSpc>
            </a:pPr>
            <a:r>
              <a:rPr lang="pl-PL" sz="2800" dirty="0" smtClean="0"/>
              <a:t>35</a:t>
            </a:r>
          </a:p>
          <a:p>
            <a:pPr algn="r">
              <a:lnSpc>
                <a:spcPts val="4800"/>
              </a:lnSpc>
            </a:pPr>
            <a:r>
              <a:rPr lang="pl-PL" sz="2800" dirty="0" smtClean="0"/>
              <a:t>30</a:t>
            </a:r>
          </a:p>
          <a:p>
            <a:pPr algn="r">
              <a:lnSpc>
                <a:spcPts val="4800"/>
              </a:lnSpc>
            </a:pPr>
            <a:r>
              <a:rPr lang="pl-PL" sz="2800" dirty="0" smtClean="0"/>
              <a:t>25</a:t>
            </a:r>
          </a:p>
          <a:p>
            <a:pPr algn="r">
              <a:lnSpc>
                <a:spcPts val="4800"/>
              </a:lnSpc>
            </a:pPr>
            <a:r>
              <a:rPr lang="pl-PL" sz="2800" dirty="0" smtClean="0"/>
              <a:t>20</a:t>
            </a:r>
          </a:p>
          <a:p>
            <a:pPr algn="r">
              <a:lnSpc>
                <a:spcPts val="4800"/>
              </a:lnSpc>
            </a:pPr>
            <a:r>
              <a:rPr lang="pl-PL" sz="2800" dirty="0" smtClean="0"/>
              <a:t>15</a:t>
            </a:r>
          </a:p>
          <a:p>
            <a:pPr algn="r">
              <a:lnSpc>
                <a:spcPts val="4800"/>
              </a:lnSpc>
            </a:pPr>
            <a:r>
              <a:rPr lang="pl-PL" sz="2800" dirty="0" smtClean="0"/>
              <a:t>10</a:t>
            </a:r>
          </a:p>
          <a:p>
            <a:pPr algn="r">
              <a:lnSpc>
                <a:spcPts val="4800"/>
              </a:lnSpc>
            </a:pPr>
            <a:r>
              <a:rPr lang="pl-PL" sz="2800" dirty="0" smtClean="0"/>
              <a:t>5</a:t>
            </a:r>
          </a:p>
          <a:p>
            <a:pPr algn="r">
              <a:lnSpc>
                <a:spcPts val="4800"/>
              </a:lnSpc>
            </a:pPr>
            <a:r>
              <a:rPr lang="pl-PL" sz="2800" dirty="0" smtClean="0"/>
              <a:t>0</a:t>
            </a:r>
          </a:p>
        </p:txBody>
      </p:sp>
      <p:sp>
        <p:nvSpPr>
          <p:cNvPr id="6" name="pole tekstowe 5"/>
          <p:cNvSpPr txBox="1"/>
          <p:nvPr/>
        </p:nvSpPr>
        <p:spPr>
          <a:xfrm rot="16200000">
            <a:off x="-867147" y="3072371"/>
            <a:ext cx="2741969" cy="430887"/>
          </a:xfrm>
          <a:prstGeom prst="rect">
            <a:avLst/>
          </a:prstGeom>
          <a:solidFill>
            <a:schemeClr val="bg1"/>
          </a:solidFill>
        </p:spPr>
        <p:txBody>
          <a:bodyPr wrap="square" tIns="0" bIns="0" rtlCol="0">
            <a:spAutoFit/>
          </a:bodyPr>
          <a:lstStyle/>
          <a:p>
            <a:r>
              <a:rPr lang="pl-PL" sz="2800" dirty="0" smtClean="0"/>
              <a:t>Gramy złota/tonę</a:t>
            </a:r>
            <a:endParaRPr lang="pl-PL" sz="2800" dirty="0"/>
          </a:p>
        </p:txBody>
      </p:sp>
      <p:sp>
        <p:nvSpPr>
          <p:cNvPr id="7" name="pole tekstowe 6"/>
          <p:cNvSpPr txBox="1"/>
          <p:nvPr/>
        </p:nvSpPr>
        <p:spPr>
          <a:xfrm>
            <a:off x="6876256" y="980728"/>
            <a:ext cx="864096" cy="1426031"/>
          </a:xfrm>
          <a:prstGeom prst="rect">
            <a:avLst/>
          </a:prstGeom>
          <a:solidFill>
            <a:schemeClr val="bg1"/>
          </a:solidFill>
        </p:spPr>
        <p:txBody>
          <a:bodyPr wrap="square" rtlCol="0">
            <a:spAutoFit/>
          </a:bodyPr>
          <a:lstStyle/>
          <a:p>
            <a:pPr>
              <a:lnSpc>
                <a:spcPts val="2600"/>
              </a:lnSpc>
            </a:pPr>
            <a:r>
              <a:rPr lang="pl-PL" sz="2400" dirty="0" smtClean="0"/>
              <a:t>AUS</a:t>
            </a:r>
          </a:p>
          <a:p>
            <a:pPr>
              <a:lnSpc>
                <a:spcPts val="2600"/>
              </a:lnSpc>
            </a:pPr>
            <a:r>
              <a:rPr lang="pl-PL" sz="2400" dirty="0" smtClean="0"/>
              <a:t>BRA</a:t>
            </a:r>
          </a:p>
          <a:p>
            <a:pPr>
              <a:lnSpc>
                <a:spcPts val="2600"/>
              </a:lnSpc>
            </a:pPr>
            <a:r>
              <a:rPr lang="pl-PL" sz="2400" dirty="0" smtClean="0"/>
              <a:t>USA</a:t>
            </a:r>
          </a:p>
          <a:p>
            <a:pPr>
              <a:lnSpc>
                <a:spcPts val="2600"/>
              </a:lnSpc>
            </a:pPr>
            <a:r>
              <a:rPr lang="pl-PL" sz="2400" dirty="0" smtClean="0"/>
              <a:t>RPA</a:t>
            </a:r>
            <a:endParaRPr lang="pl-PL" sz="2400" dirty="0"/>
          </a:p>
        </p:txBody>
      </p:sp>
      <p:sp>
        <p:nvSpPr>
          <p:cNvPr id="9" name="pole tekstowe 8"/>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10" name="Prostokąt 9"/>
          <p:cNvSpPr/>
          <p:nvPr/>
        </p:nvSpPr>
        <p:spPr>
          <a:xfrm>
            <a:off x="1619672" y="476672"/>
            <a:ext cx="7344816" cy="369332"/>
          </a:xfrm>
          <a:prstGeom prst="rect">
            <a:avLst/>
          </a:prstGeom>
        </p:spPr>
        <p:txBody>
          <a:bodyPr wrap="square">
            <a:spAutoFit/>
          </a:bodyPr>
          <a:lstStyle/>
          <a:p>
            <a:r>
              <a:rPr lang="en-US" dirty="0" smtClean="0"/>
              <a:t> Gavin M. </a:t>
            </a:r>
            <a:r>
              <a:rPr lang="en-US" dirty="0" err="1" smtClean="0"/>
              <a:t>Mudd</a:t>
            </a:r>
            <a:r>
              <a:rPr lang="en-US" dirty="0" smtClean="0"/>
              <a:t>, Sustainability Reporting in the Gold Mining Industry</a:t>
            </a:r>
            <a:endParaRPr lang="pl-PL"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762649"/>
            <a:ext cx="8964488" cy="5256584"/>
          </a:xfrm>
          <a:prstGeom prst="rect">
            <a:avLst/>
          </a:prstGeom>
          <a:noFill/>
          <a:ln w="9525">
            <a:noFill/>
            <a:miter lim="800000"/>
            <a:headEnd/>
            <a:tailEnd/>
          </a:ln>
        </p:spPr>
      </p:pic>
      <p:sp>
        <p:nvSpPr>
          <p:cNvPr id="3" name="pole tekstowe 2"/>
          <p:cNvSpPr txBox="1"/>
          <p:nvPr/>
        </p:nvSpPr>
        <p:spPr>
          <a:xfrm>
            <a:off x="0" y="764704"/>
            <a:ext cx="8887705" cy="954107"/>
          </a:xfrm>
          <a:prstGeom prst="rect">
            <a:avLst/>
          </a:prstGeom>
          <a:solidFill>
            <a:schemeClr val="bg1"/>
          </a:solidFill>
        </p:spPr>
        <p:txBody>
          <a:bodyPr wrap="square" rtlCol="0">
            <a:spAutoFit/>
          </a:bodyPr>
          <a:lstStyle/>
          <a:p>
            <a:pPr algn="ctr"/>
            <a:r>
              <a:rPr lang="pl-PL" sz="2800" dirty="0" smtClean="0"/>
              <a:t>Liczba lat do wyczerpania się rezerw metali przy </a:t>
            </a:r>
            <a:r>
              <a:rPr lang="pl-PL" sz="2800" dirty="0" err="1" smtClean="0"/>
              <a:t>założeniuwzrostu</a:t>
            </a:r>
            <a:r>
              <a:rPr lang="pl-PL" sz="2800" dirty="0" smtClean="0"/>
              <a:t> wydobycia o 2% rocznie</a:t>
            </a:r>
            <a:endParaRPr lang="pl-PL" sz="2800" dirty="0"/>
          </a:p>
        </p:txBody>
      </p:sp>
      <p:sp>
        <p:nvSpPr>
          <p:cNvPr id="4" name="pole tekstowe 3"/>
          <p:cNvSpPr txBox="1"/>
          <p:nvPr/>
        </p:nvSpPr>
        <p:spPr>
          <a:xfrm rot="16200000">
            <a:off x="-133851" y="3200756"/>
            <a:ext cx="790922" cy="523220"/>
          </a:xfrm>
          <a:prstGeom prst="rect">
            <a:avLst/>
          </a:prstGeom>
          <a:solidFill>
            <a:schemeClr val="bg1"/>
          </a:solidFill>
        </p:spPr>
        <p:txBody>
          <a:bodyPr wrap="none" rtlCol="0">
            <a:spAutoFit/>
          </a:bodyPr>
          <a:lstStyle/>
          <a:p>
            <a:r>
              <a:rPr lang="pl-PL" sz="2800" dirty="0" smtClean="0"/>
              <a:t>Lata</a:t>
            </a:r>
            <a:endParaRPr lang="pl-PL" sz="2800" dirty="0"/>
          </a:p>
        </p:txBody>
      </p:sp>
      <p:sp>
        <p:nvSpPr>
          <p:cNvPr id="5" name="pole tekstowe 4"/>
          <p:cNvSpPr txBox="1"/>
          <p:nvPr/>
        </p:nvSpPr>
        <p:spPr>
          <a:xfrm>
            <a:off x="467544" y="1626745"/>
            <a:ext cx="365549" cy="3693319"/>
          </a:xfrm>
          <a:prstGeom prst="rect">
            <a:avLst/>
          </a:prstGeom>
          <a:solidFill>
            <a:schemeClr val="bg1"/>
          </a:solidFill>
        </p:spPr>
        <p:txBody>
          <a:bodyPr wrap="none" lIns="0" tIns="0" rIns="0" bIns="0" rtlCol="0">
            <a:spAutoFit/>
          </a:bodyPr>
          <a:lstStyle/>
          <a:p>
            <a:pPr algn="r">
              <a:lnSpc>
                <a:spcPts val="4800"/>
              </a:lnSpc>
            </a:pPr>
            <a:r>
              <a:rPr lang="pl-PL" sz="2800" dirty="0" smtClean="0"/>
              <a:t>50</a:t>
            </a:r>
          </a:p>
          <a:p>
            <a:pPr algn="r">
              <a:lnSpc>
                <a:spcPts val="4800"/>
              </a:lnSpc>
            </a:pPr>
            <a:r>
              <a:rPr lang="pl-PL" sz="2800" dirty="0" smtClean="0"/>
              <a:t>40</a:t>
            </a:r>
          </a:p>
          <a:p>
            <a:pPr algn="r">
              <a:lnSpc>
                <a:spcPts val="4800"/>
              </a:lnSpc>
            </a:pPr>
            <a:r>
              <a:rPr lang="pl-PL" sz="2800" dirty="0" smtClean="0"/>
              <a:t>30</a:t>
            </a:r>
          </a:p>
          <a:p>
            <a:pPr algn="r">
              <a:lnSpc>
                <a:spcPts val="4800"/>
              </a:lnSpc>
            </a:pPr>
            <a:r>
              <a:rPr lang="pl-PL" sz="2800" dirty="0" smtClean="0"/>
              <a:t>20</a:t>
            </a:r>
          </a:p>
          <a:p>
            <a:pPr algn="r">
              <a:lnSpc>
                <a:spcPts val="4800"/>
              </a:lnSpc>
            </a:pPr>
            <a:r>
              <a:rPr lang="pl-PL" sz="2800" dirty="0" smtClean="0"/>
              <a:t>10</a:t>
            </a:r>
          </a:p>
          <a:p>
            <a:pPr algn="r">
              <a:lnSpc>
                <a:spcPts val="4800"/>
              </a:lnSpc>
            </a:pPr>
            <a:r>
              <a:rPr lang="pl-PL" sz="2800" dirty="0" smtClean="0"/>
              <a:t>0</a:t>
            </a:r>
          </a:p>
        </p:txBody>
      </p:sp>
      <p:sp>
        <p:nvSpPr>
          <p:cNvPr id="6" name="pole tekstowe 5"/>
          <p:cNvSpPr txBox="1"/>
          <p:nvPr/>
        </p:nvSpPr>
        <p:spPr>
          <a:xfrm>
            <a:off x="890646" y="5123606"/>
            <a:ext cx="8136904" cy="897682"/>
          </a:xfrm>
          <a:prstGeom prst="rect">
            <a:avLst/>
          </a:prstGeom>
          <a:solidFill>
            <a:schemeClr val="bg1"/>
          </a:solidFill>
        </p:spPr>
        <p:txBody>
          <a:bodyPr wrap="square" lIns="0" tIns="0" rIns="0" bIns="0" rtlCol="0">
            <a:spAutoFit/>
          </a:bodyPr>
          <a:lstStyle/>
          <a:p>
            <a:pPr>
              <a:lnSpc>
                <a:spcPts val="2500"/>
              </a:lnSpc>
            </a:pPr>
            <a:r>
              <a:rPr lang="pl-PL" sz="2800" dirty="0" smtClean="0"/>
              <a:t>Sr    Sb    Zn    Sn     Zr    Cd   </a:t>
            </a:r>
            <a:r>
              <a:rPr lang="pl-PL" sz="2800" dirty="0" err="1" smtClean="0"/>
              <a:t>Hg</a:t>
            </a:r>
            <a:r>
              <a:rPr lang="pl-PL" sz="2800" dirty="0" smtClean="0"/>
              <a:t>   Cu   Mn   Mo   Bi    </a:t>
            </a:r>
            <a:r>
              <a:rPr lang="pl-PL" sz="2800" dirty="0" err="1" smtClean="0"/>
              <a:t>Nb</a:t>
            </a:r>
            <a:endParaRPr lang="pl-PL" sz="2800" dirty="0" smtClean="0"/>
          </a:p>
          <a:p>
            <a:pPr>
              <a:lnSpc>
                <a:spcPts val="2000"/>
              </a:lnSpc>
            </a:pPr>
            <a:r>
              <a:rPr lang="pl-PL" sz="2800" dirty="0" smtClean="0"/>
              <a:t>    Ag   Au    As    In    Pb    Ba    W     Ti     Ni    Re    Y      Fe</a:t>
            </a:r>
          </a:p>
          <a:p>
            <a:pPr>
              <a:lnSpc>
                <a:spcPts val="2500"/>
              </a:lnSpc>
            </a:pPr>
            <a:endParaRPr lang="pl-PL" sz="2800" dirty="0"/>
          </a:p>
        </p:txBody>
      </p:sp>
      <p:sp>
        <p:nvSpPr>
          <p:cNvPr id="8" name="pole tekstowe 7"/>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9" name="Prostokąt 8"/>
          <p:cNvSpPr/>
          <p:nvPr/>
        </p:nvSpPr>
        <p:spPr>
          <a:xfrm>
            <a:off x="5342959" y="6488668"/>
            <a:ext cx="3821944" cy="369332"/>
          </a:xfrm>
          <a:prstGeom prst="rect">
            <a:avLst/>
          </a:prstGeom>
        </p:spPr>
        <p:txBody>
          <a:bodyPr wrap="none">
            <a:spAutoFit/>
          </a:bodyPr>
          <a:lstStyle/>
          <a:p>
            <a:r>
              <a:rPr lang="pl-PL" i="1" dirty="0" smtClean="0"/>
              <a:t> </a:t>
            </a:r>
            <a:r>
              <a:rPr lang="pl-PL" i="1" dirty="0" err="1" smtClean="0"/>
              <a:t>Mineral</a:t>
            </a:r>
            <a:r>
              <a:rPr lang="pl-PL" i="1" dirty="0" smtClean="0"/>
              <a:t> </a:t>
            </a:r>
            <a:r>
              <a:rPr lang="pl-PL" i="1" dirty="0" err="1" smtClean="0"/>
              <a:t>Commodity</a:t>
            </a:r>
            <a:r>
              <a:rPr lang="pl-PL" i="1" dirty="0" smtClean="0"/>
              <a:t> </a:t>
            </a:r>
            <a:r>
              <a:rPr lang="pl-PL" i="1" dirty="0" err="1" smtClean="0"/>
              <a:t>Summaries</a:t>
            </a:r>
            <a:r>
              <a:rPr lang="pl-PL" i="1" dirty="0" smtClean="0"/>
              <a:t>, USGS</a:t>
            </a:r>
            <a:endParaRPr lang="pl-PL"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Moje dokumenty_KK\Praca\Konferencje\Wrocław_2017_UMED\biosfera\Rain-Forest-forest-landscape-1280x720.jpg"/>
          <p:cNvPicPr>
            <a:picLocks noChangeAspect="1" noChangeArrowheads="1"/>
          </p:cNvPicPr>
          <p:nvPr/>
        </p:nvPicPr>
        <p:blipFill>
          <a:blip r:embed="rId2" cstate="print"/>
          <a:srcRect/>
          <a:stretch>
            <a:fillRect/>
          </a:stretch>
        </p:blipFill>
        <p:spPr bwMode="auto">
          <a:xfrm>
            <a:off x="0" y="0"/>
            <a:ext cx="9150368" cy="6858000"/>
          </a:xfrm>
          <a:prstGeom prst="rect">
            <a:avLst/>
          </a:prstGeom>
          <a:noFill/>
        </p:spPr>
      </p:pic>
      <p:pic>
        <p:nvPicPr>
          <p:cNvPr id="4098" name="Picture 2" descr="D:\Moje dokumenty_KK\Praca\Konferencje\Wrocław_2017_UMED\biosfera\16145634251_696d9f038e_b.jpg"/>
          <p:cNvPicPr>
            <a:picLocks noChangeAspect="1" noChangeArrowheads="1"/>
          </p:cNvPicPr>
          <p:nvPr/>
        </p:nvPicPr>
        <p:blipFill>
          <a:blip r:embed="rId3" cstate="print"/>
          <a:srcRect/>
          <a:stretch>
            <a:fillRect/>
          </a:stretch>
        </p:blipFill>
        <p:spPr bwMode="auto">
          <a:xfrm>
            <a:off x="5652120" y="4239090"/>
            <a:ext cx="3491880" cy="2618910"/>
          </a:xfrm>
          <a:prstGeom prst="rect">
            <a:avLst/>
          </a:prstGeom>
          <a:noFill/>
        </p:spPr>
      </p:pic>
      <p:pic>
        <p:nvPicPr>
          <p:cNvPr id="4099" name="Picture 3" descr="D:\Moje dokumenty_KK\Praca\Konferencje\Wrocław_2017_UMED\biosfera\biebrza-i-narew-lotnicze.jpg"/>
          <p:cNvPicPr>
            <a:picLocks noChangeAspect="1" noChangeArrowheads="1"/>
          </p:cNvPicPr>
          <p:nvPr/>
        </p:nvPicPr>
        <p:blipFill>
          <a:blip r:embed="rId4" cstate="print"/>
          <a:srcRect/>
          <a:stretch>
            <a:fillRect/>
          </a:stretch>
        </p:blipFill>
        <p:spPr bwMode="auto">
          <a:xfrm>
            <a:off x="0" y="0"/>
            <a:ext cx="3804186" cy="2854150"/>
          </a:xfrm>
          <a:prstGeom prst="rect">
            <a:avLst/>
          </a:prstGeom>
          <a:noFill/>
        </p:spPr>
      </p:pic>
      <p:pic>
        <p:nvPicPr>
          <p:cNvPr id="4101" name="Picture 5" descr="D:\Moje dokumenty_KK\Praca\Konferencje\Wrocław_2017_UMED\biosfera\Upland_South_Africa_Savanna.jpg"/>
          <p:cNvPicPr>
            <a:picLocks noChangeAspect="1" noChangeArrowheads="1"/>
          </p:cNvPicPr>
          <p:nvPr/>
        </p:nvPicPr>
        <p:blipFill>
          <a:blip r:embed="rId5" cstate="print"/>
          <a:srcRect/>
          <a:stretch>
            <a:fillRect/>
          </a:stretch>
        </p:blipFill>
        <p:spPr bwMode="auto">
          <a:xfrm>
            <a:off x="5533515" y="0"/>
            <a:ext cx="3610485" cy="2708920"/>
          </a:xfrm>
          <a:prstGeom prst="rect">
            <a:avLst/>
          </a:prstGeom>
          <a:noFill/>
        </p:spPr>
      </p:pic>
      <p:pic>
        <p:nvPicPr>
          <p:cNvPr id="4102" name="Picture 6" descr="D:\Moje dokumenty_KK\Praca\Konferencje\Wrocław_2017_UMED\biosfera\Mount_Everest_as_seen_from_Drukair2_PLW_edit.jpg"/>
          <p:cNvPicPr>
            <a:picLocks noChangeAspect="1" noChangeArrowheads="1"/>
          </p:cNvPicPr>
          <p:nvPr/>
        </p:nvPicPr>
        <p:blipFill>
          <a:blip r:embed="rId6" cstate="print"/>
          <a:srcRect/>
          <a:stretch>
            <a:fillRect/>
          </a:stretch>
        </p:blipFill>
        <p:spPr bwMode="auto">
          <a:xfrm>
            <a:off x="0" y="4130038"/>
            <a:ext cx="3636912" cy="2727962"/>
          </a:xfrm>
          <a:prstGeom prst="rect">
            <a:avLst/>
          </a:prstGeom>
          <a:noFill/>
        </p:spPr>
      </p:pic>
      <p:sp>
        <p:nvSpPr>
          <p:cNvPr id="8" name="pole tekstowe 7"/>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9" name="pole tekstowe 8"/>
          <p:cNvSpPr txBox="1"/>
          <p:nvPr/>
        </p:nvSpPr>
        <p:spPr>
          <a:xfrm>
            <a:off x="2483768" y="2708920"/>
            <a:ext cx="3870803" cy="1446550"/>
          </a:xfrm>
          <a:prstGeom prst="rect">
            <a:avLst/>
          </a:prstGeom>
          <a:noFill/>
        </p:spPr>
        <p:txBody>
          <a:bodyPr wrap="none" rtlCol="0">
            <a:spAutoFit/>
          </a:bodyPr>
          <a:lstStyle/>
          <a:p>
            <a:r>
              <a:rPr lang="pl-PL" sz="8800" dirty="0" smtClean="0">
                <a:solidFill>
                  <a:srgbClr val="FFFF99"/>
                </a:solidFill>
                <a:effectLst>
                  <a:outerShdw blurRad="63500" dist="50800" dir="2400000" sx="102000" sy="102000" algn="tl">
                    <a:srgbClr val="000000"/>
                  </a:outerShdw>
                </a:effectLst>
              </a:rPr>
              <a:t>Biosfera</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1"/>
          <p:cNvGraphicFramePr>
            <a:graphicFrameLocks/>
          </p:cNvGraphicFramePr>
          <p:nvPr/>
        </p:nvGraphicFramePr>
        <p:xfrm>
          <a:off x="323528" y="1052736"/>
          <a:ext cx="8496944"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Prostokąt 4"/>
          <p:cNvSpPr/>
          <p:nvPr/>
        </p:nvSpPr>
        <p:spPr>
          <a:xfrm>
            <a:off x="4337720" y="6488668"/>
            <a:ext cx="4806280" cy="369332"/>
          </a:xfrm>
          <a:prstGeom prst="rect">
            <a:avLst/>
          </a:prstGeom>
        </p:spPr>
        <p:txBody>
          <a:bodyPr wrap="square">
            <a:spAutoFit/>
          </a:bodyPr>
          <a:lstStyle/>
          <a:p>
            <a:r>
              <a:rPr lang="pl-PL" i="1" dirty="0" smtClean="0"/>
              <a:t>International </a:t>
            </a:r>
            <a:r>
              <a:rPr lang="pl-PL" i="1" dirty="0" err="1" smtClean="0"/>
              <a:t>Geosphere-Biosphere</a:t>
            </a:r>
            <a:r>
              <a:rPr lang="pl-PL" i="1" dirty="0" smtClean="0"/>
              <a:t> </a:t>
            </a:r>
            <a:r>
              <a:rPr lang="pl-PL" i="1" dirty="0" err="1" smtClean="0"/>
              <a:t>Programme</a:t>
            </a:r>
            <a:endParaRPr lang="pl-PL" i="1" dirty="0"/>
          </a:p>
        </p:txBody>
      </p:sp>
      <p:pic>
        <p:nvPicPr>
          <p:cNvPr id="293890" name="Picture 2" descr="D:\Moje dokumenty_KK\Praca\Konferencje\Wrocław_2017_UMED\biosfera\Borneo_rainforest.jpg"/>
          <p:cNvPicPr>
            <a:picLocks noChangeAspect="1" noChangeArrowheads="1"/>
          </p:cNvPicPr>
          <p:nvPr/>
        </p:nvPicPr>
        <p:blipFill>
          <a:blip r:embed="rId3" cstate="print"/>
          <a:srcRect/>
          <a:stretch>
            <a:fillRect/>
          </a:stretch>
        </p:blipFill>
        <p:spPr bwMode="auto">
          <a:xfrm>
            <a:off x="2123728" y="2564904"/>
            <a:ext cx="4038601" cy="2952328"/>
          </a:xfrm>
          <a:prstGeom prst="rect">
            <a:avLst/>
          </a:prstGeom>
          <a:noFill/>
        </p:spPr>
      </p:pic>
      <p:sp>
        <p:nvSpPr>
          <p:cNvPr id="8" name="pole tekstowe 7"/>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9" name="pole tekstowe 8"/>
          <p:cNvSpPr txBox="1"/>
          <p:nvPr/>
        </p:nvSpPr>
        <p:spPr>
          <a:xfrm>
            <a:off x="1547664" y="620688"/>
            <a:ext cx="7089248" cy="523220"/>
          </a:xfrm>
          <a:prstGeom prst="rect">
            <a:avLst/>
          </a:prstGeom>
          <a:noFill/>
        </p:spPr>
        <p:txBody>
          <a:bodyPr wrap="none" rtlCol="0">
            <a:spAutoFit/>
          </a:bodyPr>
          <a:lstStyle/>
          <a:p>
            <a:r>
              <a:rPr lang="pl-PL" sz="2800" dirty="0" smtClean="0"/>
              <a:t>Zmiany w całkowitym areale lasów tropikalnych</a:t>
            </a:r>
            <a:endParaRPr lang="pl-PL"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5" name="Picture 3"/>
          <p:cNvPicPr>
            <a:picLocks noChangeAspect="1" noChangeArrowheads="1"/>
          </p:cNvPicPr>
          <p:nvPr/>
        </p:nvPicPr>
        <p:blipFill>
          <a:blip r:embed="rId2" cstate="print"/>
          <a:srcRect l="17429" r="27228" b="6250"/>
          <a:stretch>
            <a:fillRect/>
          </a:stretch>
        </p:blipFill>
        <p:spPr bwMode="auto">
          <a:xfrm>
            <a:off x="251520" y="908720"/>
            <a:ext cx="5976663" cy="5692139"/>
          </a:xfrm>
          <a:prstGeom prst="rect">
            <a:avLst/>
          </a:prstGeom>
          <a:noFill/>
          <a:ln w="9525">
            <a:noFill/>
            <a:miter lim="800000"/>
            <a:headEnd/>
            <a:tailEnd/>
          </a:ln>
        </p:spPr>
      </p:pic>
      <p:sp>
        <p:nvSpPr>
          <p:cNvPr id="6" name="pole tekstowe 5"/>
          <p:cNvSpPr txBox="1"/>
          <p:nvPr/>
        </p:nvSpPr>
        <p:spPr>
          <a:xfrm>
            <a:off x="6302966" y="6211669"/>
            <a:ext cx="2841034" cy="646331"/>
          </a:xfrm>
          <a:prstGeom prst="rect">
            <a:avLst/>
          </a:prstGeom>
          <a:noFill/>
        </p:spPr>
        <p:txBody>
          <a:bodyPr wrap="none" rtlCol="0">
            <a:spAutoFit/>
          </a:bodyPr>
          <a:lstStyle/>
          <a:p>
            <a:r>
              <a:rPr lang="pl-PL" i="1" dirty="0" smtClean="0"/>
              <a:t>Davidson i in. 2014</a:t>
            </a:r>
          </a:p>
          <a:p>
            <a:r>
              <a:rPr lang="pl-PL" i="1" dirty="0" smtClean="0"/>
              <a:t>Marine and </a:t>
            </a:r>
            <a:r>
              <a:rPr lang="pl-PL" i="1" dirty="0" err="1" smtClean="0"/>
              <a:t>Freshwater</a:t>
            </a:r>
            <a:r>
              <a:rPr lang="pl-PL" i="1" dirty="0" smtClean="0"/>
              <a:t> </a:t>
            </a:r>
            <a:r>
              <a:rPr lang="pl-PL" i="1" dirty="0" err="1" smtClean="0"/>
              <a:t>Res</a:t>
            </a:r>
            <a:r>
              <a:rPr lang="pl-PL" i="1" dirty="0" smtClean="0"/>
              <a:t>.</a:t>
            </a:r>
            <a:endParaRPr lang="pl-PL" i="1" dirty="0"/>
          </a:p>
        </p:txBody>
      </p:sp>
      <p:pic>
        <p:nvPicPr>
          <p:cNvPr id="294916" name="Picture 4"/>
          <p:cNvPicPr>
            <a:picLocks noChangeAspect="1" noChangeArrowheads="1"/>
          </p:cNvPicPr>
          <p:nvPr/>
        </p:nvPicPr>
        <p:blipFill>
          <a:blip r:embed="rId3" cstate="print"/>
          <a:srcRect/>
          <a:stretch>
            <a:fillRect/>
          </a:stretch>
        </p:blipFill>
        <p:spPr bwMode="auto">
          <a:xfrm>
            <a:off x="4860032" y="1556792"/>
            <a:ext cx="3884638" cy="2592288"/>
          </a:xfrm>
          <a:prstGeom prst="rect">
            <a:avLst/>
          </a:prstGeom>
          <a:noFill/>
          <a:ln w="9525">
            <a:noFill/>
            <a:miter lim="800000"/>
            <a:headEnd/>
            <a:tailEnd/>
          </a:ln>
        </p:spPr>
      </p:pic>
      <p:sp>
        <p:nvSpPr>
          <p:cNvPr id="8" name="Prostokąt 7"/>
          <p:cNvSpPr/>
          <p:nvPr/>
        </p:nvSpPr>
        <p:spPr>
          <a:xfrm>
            <a:off x="6337014" y="4149080"/>
            <a:ext cx="2131161" cy="338554"/>
          </a:xfrm>
          <a:prstGeom prst="rect">
            <a:avLst/>
          </a:prstGeom>
        </p:spPr>
        <p:txBody>
          <a:bodyPr wrap="none">
            <a:spAutoFit/>
          </a:bodyPr>
          <a:lstStyle/>
          <a:p>
            <a:r>
              <a:rPr lang="pl-PL" sz="1600" i="1" dirty="0" smtClean="0"/>
              <a:t>Fot. Mariusz Cieszewski</a:t>
            </a:r>
            <a:endParaRPr lang="pl-PL" sz="1600" i="1" dirty="0"/>
          </a:p>
        </p:txBody>
      </p:sp>
      <p:sp>
        <p:nvSpPr>
          <p:cNvPr id="9" name="pole tekstowe 8"/>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11" name="Prostokąt 10"/>
          <p:cNvSpPr/>
          <p:nvPr/>
        </p:nvSpPr>
        <p:spPr>
          <a:xfrm>
            <a:off x="0" y="764704"/>
            <a:ext cx="8892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p:cNvSpPr txBox="1"/>
          <p:nvPr/>
        </p:nvSpPr>
        <p:spPr>
          <a:xfrm>
            <a:off x="1331640" y="548680"/>
            <a:ext cx="7479163" cy="523220"/>
          </a:xfrm>
          <a:prstGeom prst="rect">
            <a:avLst/>
          </a:prstGeom>
          <a:noFill/>
        </p:spPr>
        <p:txBody>
          <a:bodyPr wrap="none" rtlCol="0">
            <a:spAutoFit/>
          </a:bodyPr>
          <a:lstStyle/>
          <a:p>
            <a:r>
              <a:rPr lang="pl-PL" sz="2800" dirty="0" smtClean="0"/>
              <a:t>Zmiany w całkowitym areale terenów podmokłych</a:t>
            </a:r>
            <a:endParaRPr lang="pl-PL"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a:off x="179512" y="462960"/>
            <a:ext cx="8810086" cy="6395040"/>
          </a:xfrm>
          <a:prstGeom prst="rect">
            <a:avLst/>
          </a:prstGeom>
          <a:noFill/>
          <a:ln w="9525">
            <a:noFill/>
            <a:miter lim="800000"/>
            <a:headEnd/>
            <a:tailEnd/>
          </a:ln>
          <a:effectLst/>
        </p:spPr>
      </p:pic>
      <p:pic>
        <p:nvPicPr>
          <p:cNvPr id="1028" name="Picture 4" descr="Nadmierna eksploatacja &amp;lstrok;owisk"/>
          <p:cNvPicPr>
            <a:picLocks noChangeAspect="1" noChangeArrowheads="1"/>
          </p:cNvPicPr>
          <p:nvPr/>
        </p:nvPicPr>
        <p:blipFill>
          <a:blip r:embed="rId3" cstate="print"/>
          <a:srcRect/>
          <a:stretch>
            <a:fillRect/>
          </a:stretch>
        </p:blipFill>
        <p:spPr bwMode="auto">
          <a:xfrm>
            <a:off x="2987824" y="1772816"/>
            <a:ext cx="5828288" cy="4182052"/>
          </a:xfrm>
          <a:prstGeom prst="rect">
            <a:avLst/>
          </a:prstGeom>
          <a:noFill/>
        </p:spPr>
      </p:pic>
      <p:sp>
        <p:nvSpPr>
          <p:cNvPr id="6" name="pole tekstowe 5"/>
          <p:cNvSpPr txBox="1"/>
          <p:nvPr/>
        </p:nvSpPr>
        <p:spPr>
          <a:xfrm>
            <a:off x="2915816" y="0"/>
            <a:ext cx="3504806" cy="523220"/>
          </a:xfrm>
          <a:prstGeom prst="rect">
            <a:avLst/>
          </a:prstGeom>
          <a:noFill/>
        </p:spPr>
        <p:txBody>
          <a:bodyPr wrap="none" rtlCol="0">
            <a:spAutoFit/>
          </a:bodyPr>
          <a:lstStyle/>
          <a:p>
            <a:r>
              <a:rPr lang="pl-PL" sz="2800" dirty="0" smtClean="0">
                <a:solidFill>
                  <a:prstClr val="black"/>
                </a:solidFill>
              </a:rPr>
              <a:t>Połowy ryb na  Świecie</a:t>
            </a:r>
            <a:endParaRPr lang="pl-PL" sz="2800" dirty="0">
              <a:solidFill>
                <a:prstClr val="black"/>
              </a:solidFill>
            </a:endParaRPr>
          </a:p>
        </p:txBody>
      </p:sp>
      <p:sp>
        <p:nvSpPr>
          <p:cNvPr id="7" name="pole tekstowe 6"/>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dissolv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srcRect/>
          <a:stretch>
            <a:fillRect/>
          </a:stretch>
        </p:blipFill>
        <p:spPr bwMode="auto">
          <a:xfrm>
            <a:off x="0" y="130175"/>
            <a:ext cx="9144000" cy="6727825"/>
          </a:xfrm>
          <a:prstGeom prst="rect">
            <a:avLst/>
          </a:prstGeom>
          <a:noFill/>
          <a:ln w="9525">
            <a:noFill/>
            <a:miter lim="800000"/>
            <a:headEnd/>
            <a:tailEnd/>
          </a:ln>
        </p:spPr>
      </p:pic>
      <p:sp>
        <p:nvSpPr>
          <p:cNvPr id="3" name="pole tekstowe 2"/>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0" descr="D:\Moje dokumenty_KK\Praca\Konferencje\Wrocław_2017_UMED\antrop\_50.jpg"/>
          <p:cNvPicPr>
            <a:picLocks noChangeAspect="1" noChangeArrowheads="1"/>
          </p:cNvPicPr>
          <p:nvPr/>
        </p:nvPicPr>
        <p:blipFill>
          <a:blip r:embed="rId2" cstate="print"/>
          <a:srcRect/>
          <a:stretch>
            <a:fillRect/>
          </a:stretch>
        </p:blipFill>
        <p:spPr bwMode="auto">
          <a:xfrm>
            <a:off x="1115616" y="1628800"/>
            <a:ext cx="6984776" cy="3714257"/>
          </a:xfrm>
          <a:prstGeom prst="rect">
            <a:avLst/>
          </a:prstGeom>
          <a:noFill/>
        </p:spPr>
      </p:pic>
      <p:pic>
        <p:nvPicPr>
          <p:cNvPr id="6155" name="Picture 11" descr="D:\Moje dokumenty_KK\Praca\Konferencje\Wrocław_2017_UMED\antrop\0.jpg"/>
          <p:cNvPicPr>
            <a:picLocks noChangeAspect="1" noChangeArrowheads="1"/>
          </p:cNvPicPr>
          <p:nvPr/>
        </p:nvPicPr>
        <p:blipFill>
          <a:blip r:embed="rId3" cstate="print"/>
          <a:srcRect/>
          <a:stretch>
            <a:fillRect/>
          </a:stretch>
        </p:blipFill>
        <p:spPr bwMode="auto">
          <a:xfrm>
            <a:off x="1115616" y="1628801"/>
            <a:ext cx="6992993" cy="3706040"/>
          </a:xfrm>
          <a:prstGeom prst="rect">
            <a:avLst/>
          </a:prstGeom>
          <a:noFill/>
        </p:spPr>
      </p:pic>
      <p:sp>
        <p:nvSpPr>
          <p:cNvPr id="4" name="pole tekstowe 3"/>
          <p:cNvSpPr txBox="1"/>
          <p:nvPr/>
        </p:nvSpPr>
        <p:spPr>
          <a:xfrm>
            <a:off x="1043608" y="548680"/>
            <a:ext cx="7084760" cy="461665"/>
          </a:xfrm>
          <a:prstGeom prst="rect">
            <a:avLst/>
          </a:prstGeom>
          <a:noFill/>
        </p:spPr>
        <p:txBody>
          <a:bodyPr wrap="none" rtlCol="0">
            <a:spAutoFit/>
          </a:bodyPr>
          <a:lstStyle/>
          <a:p>
            <a:r>
              <a:rPr lang="pl-PL" sz="2400" dirty="0" smtClean="0"/>
              <a:t>Rozmieszczenie obszarów  zmienionych przez człowieka</a:t>
            </a:r>
            <a:endParaRPr lang="pl-PL" sz="2400" dirty="0"/>
          </a:p>
        </p:txBody>
      </p:sp>
      <p:sp>
        <p:nvSpPr>
          <p:cNvPr id="5" name="pole tekstowe 4"/>
          <p:cNvSpPr txBox="1"/>
          <p:nvPr/>
        </p:nvSpPr>
        <p:spPr>
          <a:xfrm>
            <a:off x="1115616" y="4005064"/>
            <a:ext cx="1584176" cy="461665"/>
          </a:xfrm>
          <a:prstGeom prst="rect">
            <a:avLst/>
          </a:prstGeom>
          <a:solidFill>
            <a:srgbClr val="D4F9FA"/>
          </a:solidFill>
        </p:spPr>
        <p:txBody>
          <a:bodyPr wrap="square" lIns="0" rIns="0" rtlCol="0">
            <a:spAutoFit/>
          </a:bodyPr>
          <a:lstStyle/>
          <a:p>
            <a:pPr algn="r"/>
            <a:r>
              <a:rPr lang="pl-PL" sz="2400" dirty="0" smtClean="0"/>
              <a:t>Obecnie  </a:t>
            </a:r>
            <a:endParaRPr lang="pl-PL" sz="2400" dirty="0"/>
          </a:p>
        </p:txBody>
      </p:sp>
      <p:sp>
        <p:nvSpPr>
          <p:cNvPr id="6" name="pole tekstowe 5"/>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0" descr="D:\Moje dokumenty_KK\Praca\Konferencje\Wrocław_2017_UMED\antrop\_50.jpg"/>
          <p:cNvPicPr>
            <a:picLocks noChangeAspect="1" noChangeArrowheads="1"/>
          </p:cNvPicPr>
          <p:nvPr/>
        </p:nvPicPr>
        <p:blipFill>
          <a:blip r:embed="rId2" cstate="print"/>
          <a:srcRect/>
          <a:stretch>
            <a:fillRect/>
          </a:stretch>
        </p:blipFill>
        <p:spPr bwMode="auto">
          <a:xfrm>
            <a:off x="1115616" y="1628800"/>
            <a:ext cx="6984776" cy="3714257"/>
          </a:xfrm>
          <a:prstGeom prst="rect">
            <a:avLst/>
          </a:prstGeom>
          <a:noFill/>
        </p:spPr>
      </p:pic>
      <p:sp>
        <p:nvSpPr>
          <p:cNvPr id="3" name="pole tekstowe 2"/>
          <p:cNvSpPr txBox="1"/>
          <p:nvPr/>
        </p:nvSpPr>
        <p:spPr>
          <a:xfrm>
            <a:off x="1043608" y="548680"/>
            <a:ext cx="7084760" cy="461665"/>
          </a:xfrm>
          <a:prstGeom prst="rect">
            <a:avLst/>
          </a:prstGeom>
          <a:noFill/>
        </p:spPr>
        <p:txBody>
          <a:bodyPr wrap="none" rtlCol="0">
            <a:spAutoFit/>
          </a:bodyPr>
          <a:lstStyle/>
          <a:p>
            <a:r>
              <a:rPr lang="pl-PL" sz="2400" dirty="0" smtClean="0"/>
              <a:t>Rozmieszczenie obszarów  zmienionych przez człowieka</a:t>
            </a:r>
            <a:endParaRPr lang="pl-PL" sz="2400" dirty="0"/>
          </a:p>
        </p:txBody>
      </p:sp>
      <p:sp>
        <p:nvSpPr>
          <p:cNvPr id="4" name="pole tekstowe 3"/>
          <p:cNvSpPr txBox="1"/>
          <p:nvPr/>
        </p:nvSpPr>
        <p:spPr>
          <a:xfrm>
            <a:off x="1115616" y="4005064"/>
            <a:ext cx="1656184" cy="461665"/>
          </a:xfrm>
          <a:prstGeom prst="rect">
            <a:avLst/>
          </a:prstGeom>
          <a:solidFill>
            <a:srgbClr val="D4F9FA"/>
          </a:solidFill>
        </p:spPr>
        <p:txBody>
          <a:bodyPr wrap="square" lIns="0" rIns="0" rtlCol="0">
            <a:spAutoFit/>
          </a:bodyPr>
          <a:lstStyle/>
          <a:p>
            <a:pPr algn="r"/>
            <a:r>
              <a:rPr lang="pl-PL" sz="2400" dirty="0" smtClean="0"/>
              <a:t>Za 50 lat</a:t>
            </a:r>
            <a:endParaRPr lang="pl-PL" sz="2400" dirty="0"/>
          </a:p>
        </p:txBody>
      </p:sp>
      <p:sp>
        <p:nvSpPr>
          <p:cNvPr id="5" name="pole tekstowe 4"/>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620688"/>
            <a:ext cx="8229600" cy="6237312"/>
          </a:xfrm>
        </p:spPr>
        <p:txBody>
          <a:bodyPr/>
          <a:lstStyle/>
          <a:p>
            <a:r>
              <a:rPr lang="pl-PL" b="1" dirty="0" smtClean="0"/>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p>
          <a:p>
            <a:endParaRPr lang="pl-PL"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http://www.livingplanetindex.org/assets/cms/images/Figure_02_The_Global_Living_Planet_Index-279.png"/>
          <p:cNvPicPr>
            <a:picLocks noChangeAspect="1" noChangeArrowheads="1"/>
          </p:cNvPicPr>
          <p:nvPr/>
        </p:nvPicPr>
        <p:blipFill>
          <a:blip r:embed="rId2" cstate="print"/>
          <a:srcRect/>
          <a:stretch>
            <a:fillRect/>
          </a:stretch>
        </p:blipFill>
        <p:spPr bwMode="auto">
          <a:xfrm>
            <a:off x="251520" y="1412776"/>
            <a:ext cx="8500403" cy="4984804"/>
          </a:xfrm>
          <a:prstGeom prst="rect">
            <a:avLst/>
          </a:prstGeom>
          <a:noFill/>
        </p:spPr>
      </p:pic>
      <p:sp>
        <p:nvSpPr>
          <p:cNvPr id="3" name="pole tekstowe 2"/>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
        <p:nvSpPr>
          <p:cNvPr id="4" name="pole tekstowe 3"/>
          <p:cNvSpPr txBox="1"/>
          <p:nvPr/>
        </p:nvSpPr>
        <p:spPr>
          <a:xfrm>
            <a:off x="53306" y="476672"/>
            <a:ext cx="8919173" cy="954107"/>
          </a:xfrm>
          <a:prstGeom prst="rect">
            <a:avLst/>
          </a:prstGeom>
          <a:noFill/>
        </p:spPr>
        <p:txBody>
          <a:bodyPr wrap="none" rtlCol="0">
            <a:spAutoFit/>
          </a:bodyPr>
          <a:lstStyle/>
          <a:p>
            <a:pPr algn="ctr"/>
            <a:r>
              <a:rPr lang="pl-PL" sz="2800" dirty="0" smtClean="0"/>
              <a:t>Zmiany w wielkości populacji zwierząt kręgowych na świecie</a:t>
            </a:r>
          </a:p>
          <a:p>
            <a:pPr algn="ctr"/>
            <a:r>
              <a:rPr lang="pl-PL" sz="2800" dirty="0" err="1" smtClean="0"/>
              <a:t>Living</a:t>
            </a:r>
            <a:r>
              <a:rPr lang="pl-PL" sz="2800" dirty="0" smtClean="0"/>
              <a:t> Planet </a:t>
            </a:r>
            <a:r>
              <a:rPr lang="pl-PL" sz="2800" dirty="0" err="1" smtClean="0"/>
              <a:t>Index</a:t>
            </a:r>
            <a:r>
              <a:rPr lang="pl-PL" sz="2800" dirty="0" smtClean="0"/>
              <a:t> (LPI)</a:t>
            </a:r>
            <a:endParaRPr lang="pl-PL" sz="2800" dirty="0"/>
          </a:p>
        </p:txBody>
      </p:sp>
      <p:sp>
        <p:nvSpPr>
          <p:cNvPr id="5" name="pole tekstowe 4"/>
          <p:cNvSpPr txBox="1"/>
          <p:nvPr/>
        </p:nvSpPr>
        <p:spPr>
          <a:xfrm>
            <a:off x="4211960" y="1700808"/>
            <a:ext cx="3980385" cy="1569660"/>
          </a:xfrm>
          <a:prstGeom prst="rect">
            <a:avLst/>
          </a:prstGeom>
          <a:noFill/>
        </p:spPr>
        <p:txBody>
          <a:bodyPr wrap="none" rtlCol="0">
            <a:spAutoFit/>
          </a:bodyPr>
          <a:lstStyle/>
          <a:p>
            <a:pPr>
              <a:buFont typeface="Arial" pitchFamily="34" charset="0"/>
              <a:buChar char="•"/>
            </a:pPr>
            <a:r>
              <a:rPr lang="pl-PL" sz="2400" dirty="0" smtClean="0"/>
              <a:t> 18 000 populacji</a:t>
            </a:r>
          </a:p>
          <a:p>
            <a:pPr>
              <a:buFont typeface="Arial" pitchFamily="34" charset="0"/>
              <a:buChar char="•"/>
            </a:pPr>
            <a:r>
              <a:rPr lang="pl-PL" sz="2400" dirty="0" smtClean="0"/>
              <a:t> &gt; 3600 gatunków</a:t>
            </a:r>
          </a:p>
          <a:p>
            <a:pPr>
              <a:buFont typeface="Arial" pitchFamily="34" charset="0"/>
              <a:buChar char="•"/>
            </a:pPr>
            <a:r>
              <a:rPr lang="pl-PL" sz="2400" dirty="0" smtClean="0"/>
              <a:t> ssaki, ptaki, gady, płazy i ryby</a:t>
            </a:r>
          </a:p>
          <a:p>
            <a:pPr>
              <a:buFont typeface="Arial" pitchFamily="34" charset="0"/>
              <a:buChar char="•"/>
            </a:pPr>
            <a:r>
              <a:rPr lang="pl-PL" sz="2400" dirty="0" smtClean="0"/>
              <a:t> WWF i </a:t>
            </a:r>
            <a:r>
              <a:rPr lang="pl-PL" sz="2400" dirty="0" err="1" smtClean="0"/>
              <a:t>Zool</a:t>
            </a:r>
            <a:r>
              <a:rPr lang="pl-PL" sz="2400" dirty="0" smtClean="0"/>
              <a:t>. </a:t>
            </a:r>
            <a:r>
              <a:rPr lang="pl-PL" sz="2400" dirty="0" err="1" smtClean="0"/>
              <a:t>Soc</a:t>
            </a:r>
            <a:r>
              <a:rPr lang="pl-PL" sz="2400" dirty="0" smtClean="0"/>
              <a:t>. of London</a:t>
            </a:r>
            <a:endParaRPr lang="pl-PL" sz="2400" dirty="0"/>
          </a:p>
        </p:txBody>
      </p:sp>
      <p:sp>
        <p:nvSpPr>
          <p:cNvPr id="6" name="Prostokąt 5"/>
          <p:cNvSpPr/>
          <p:nvPr/>
        </p:nvSpPr>
        <p:spPr>
          <a:xfrm>
            <a:off x="6453776" y="6488668"/>
            <a:ext cx="2690224" cy="369332"/>
          </a:xfrm>
          <a:prstGeom prst="rect">
            <a:avLst/>
          </a:prstGeom>
        </p:spPr>
        <p:txBody>
          <a:bodyPr wrap="none">
            <a:spAutoFit/>
          </a:bodyPr>
          <a:lstStyle/>
          <a:p>
            <a:r>
              <a:rPr lang="pl-PL" i="1" dirty="0" err="1" smtClean="0"/>
              <a:t>www.livingplanetindex.org</a:t>
            </a:r>
            <a:endParaRPr lang="pl-PL" i="1" dirty="0"/>
          </a:p>
        </p:txBody>
      </p:sp>
      <p:sp>
        <p:nvSpPr>
          <p:cNvPr id="7" name="pole tekstowe 6"/>
          <p:cNvSpPr txBox="1"/>
          <p:nvPr/>
        </p:nvSpPr>
        <p:spPr>
          <a:xfrm>
            <a:off x="1115616" y="4941168"/>
            <a:ext cx="5635325" cy="769441"/>
          </a:xfrm>
          <a:prstGeom prst="rect">
            <a:avLst/>
          </a:prstGeom>
          <a:noFill/>
        </p:spPr>
        <p:txBody>
          <a:bodyPr wrap="none" rtlCol="0">
            <a:spAutoFit/>
          </a:bodyPr>
          <a:lstStyle/>
          <a:p>
            <a:r>
              <a:rPr lang="pl-PL" sz="4400" b="1" dirty="0" smtClean="0">
                <a:solidFill>
                  <a:srgbClr val="C00000"/>
                </a:solidFill>
                <a:effectLst>
                  <a:outerShdw blurRad="38100" dist="38100" dir="2700000" algn="tl">
                    <a:srgbClr val="000000">
                      <a:alpha val="43137"/>
                    </a:srgbClr>
                  </a:outerShdw>
                </a:effectLst>
              </a:rPr>
              <a:t>42 lata – spadek o 53 %</a:t>
            </a:r>
            <a:endParaRPr lang="pl-PL" sz="4400"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ecologyandsociety.org/vol19/iss4/art50/figure3.png"/>
          <p:cNvPicPr>
            <a:picLocks noChangeAspect="1" noChangeArrowheads="1"/>
          </p:cNvPicPr>
          <p:nvPr/>
        </p:nvPicPr>
        <p:blipFill>
          <a:blip r:embed="rId2" cstate="print"/>
          <a:srcRect b="49921"/>
          <a:stretch>
            <a:fillRect/>
          </a:stretch>
        </p:blipFill>
        <p:spPr bwMode="auto">
          <a:xfrm>
            <a:off x="1187624" y="188564"/>
            <a:ext cx="7956376" cy="5977285"/>
          </a:xfrm>
          <a:prstGeom prst="rect">
            <a:avLst/>
          </a:prstGeom>
          <a:noFill/>
          <a:ln w="9525">
            <a:noFill/>
            <a:miter lim="800000"/>
            <a:headEnd/>
            <a:tailEnd/>
          </a:ln>
        </p:spPr>
      </p:pic>
      <p:sp>
        <p:nvSpPr>
          <p:cNvPr id="70659" name="Prostokąt 3"/>
          <p:cNvSpPr>
            <a:spLocks noChangeArrowheads="1"/>
          </p:cNvSpPr>
          <p:nvPr/>
        </p:nvSpPr>
        <p:spPr bwMode="auto">
          <a:xfrm>
            <a:off x="6804025" y="188913"/>
            <a:ext cx="2160588" cy="1938992"/>
          </a:xfrm>
          <a:prstGeom prst="rect">
            <a:avLst/>
          </a:prstGeom>
          <a:noFill/>
          <a:ln w="9525">
            <a:noFill/>
            <a:miter lim="800000"/>
            <a:headEnd/>
            <a:tailEnd/>
          </a:ln>
        </p:spPr>
        <p:txBody>
          <a:bodyPr>
            <a:spAutoFit/>
          </a:bodyPr>
          <a:lstStyle/>
          <a:p>
            <a:pPr fontAlgn="base">
              <a:spcBef>
                <a:spcPct val="0"/>
              </a:spcBef>
              <a:spcAft>
                <a:spcPct val="0"/>
              </a:spcAft>
            </a:pPr>
            <a:r>
              <a:rPr lang="en-US" sz="2000" dirty="0" err="1" smtClean="0">
                <a:solidFill>
                  <a:prstClr val="black"/>
                </a:solidFill>
                <a:cs typeface="Arial" charset="0"/>
              </a:rPr>
              <a:t>Seppelt</a:t>
            </a:r>
            <a:r>
              <a:rPr lang="pl-PL" sz="2000" dirty="0" smtClean="0">
                <a:solidFill>
                  <a:prstClr val="black"/>
                </a:solidFill>
                <a:cs typeface="Arial" charset="0"/>
              </a:rPr>
              <a:t> i in. </a:t>
            </a:r>
            <a:r>
              <a:rPr lang="en-US" sz="2000" dirty="0" smtClean="0">
                <a:solidFill>
                  <a:prstClr val="black"/>
                </a:solidFill>
                <a:cs typeface="Arial" charset="0"/>
              </a:rPr>
              <a:t>2014. Synchronized peak-rate years of global resources use. </a:t>
            </a:r>
            <a:r>
              <a:rPr lang="en-US" sz="2000" i="1" dirty="0" smtClean="0">
                <a:solidFill>
                  <a:prstClr val="black"/>
                </a:solidFill>
                <a:cs typeface="Arial" charset="0"/>
              </a:rPr>
              <a:t>Ecology and Society</a:t>
            </a:r>
            <a:r>
              <a:rPr lang="en-US" sz="2000" dirty="0" smtClean="0">
                <a:solidFill>
                  <a:prstClr val="black"/>
                </a:solidFill>
                <a:cs typeface="Arial" charset="0"/>
              </a:rPr>
              <a:t> </a:t>
            </a:r>
            <a:r>
              <a:rPr lang="en-US" sz="2000" b="1" dirty="0" smtClean="0">
                <a:solidFill>
                  <a:prstClr val="black"/>
                </a:solidFill>
                <a:cs typeface="Arial" charset="0"/>
              </a:rPr>
              <a:t>19</a:t>
            </a:r>
            <a:r>
              <a:rPr lang="en-US" sz="2000" dirty="0" smtClean="0">
                <a:solidFill>
                  <a:prstClr val="black"/>
                </a:solidFill>
                <a:cs typeface="Arial" charset="0"/>
              </a:rPr>
              <a:t>(4)</a:t>
            </a:r>
            <a:endParaRPr lang="pl-PL" sz="2000" dirty="0" smtClean="0">
              <a:solidFill>
                <a:prstClr val="black"/>
              </a:solidFill>
              <a:cs typeface="Arial" charset="0"/>
            </a:endParaRPr>
          </a:p>
        </p:txBody>
      </p:sp>
      <p:pic>
        <p:nvPicPr>
          <p:cNvPr id="70660" name="Picture 2" descr="http://www.ecologyandsociety.org/vol19/iss4/art50/figure3.png"/>
          <p:cNvPicPr>
            <a:picLocks noChangeAspect="1" noChangeArrowheads="1"/>
          </p:cNvPicPr>
          <p:nvPr/>
        </p:nvPicPr>
        <p:blipFill>
          <a:blip r:embed="rId2" cstate="print"/>
          <a:srcRect t="94919"/>
          <a:stretch>
            <a:fillRect/>
          </a:stretch>
        </p:blipFill>
        <p:spPr bwMode="auto">
          <a:xfrm>
            <a:off x="923925" y="5949950"/>
            <a:ext cx="8220075" cy="627063"/>
          </a:xfrm>
          <a:prstGeom prst="rect">
            <a:avLst/>
          </a:prstGeom>
          <a:noFill/>
          <a:ln w="9525">
            <a:noFill/>
            <a:miter lim="800000"/>
            <a:headEnd/>
            <a:tailEnd/>
          </a:ln>
        </p:spPr>
      </p:pic>
      <p:sp>
        <p:nvSpPr>
          <p:cNvPr id="70661" name="pole tekstowe 7"/>
          <p:cNvSpPr txBox="1">
            <a:spLocks noChangeArrowheads="1"/>
          </p:cNvSpPr>
          <p:nvPr/>
        </p:nvSpPr>
        <p:spPr bwMode="auto">
          <a:xfrm>
            <a:off x="539113" y="393077"/>
            <a:ext cx="2008627" cy="5412187"/>
          </a:xfrm>
          <a:prstGeom prst="rect">
            <a:avLst/>
          </a:prstGeom>
          <a:solidFill>
            <a:schemeClr val="bg1"/>
          </a:solidFill>
          <a:ln w="9525">
            <a:noFill/>
            <a:miter lim="800000"/>
            <a:headEnd/>
            <a:tailEnd/>
          </a:ln>
        </p:spPr>
        <p:txBody>
          <a:bodyPr wrap="none">
            <a:spAutoFit/>
          </a:bodyPr>
          <a:lstStyle/>
          <a:p>
            <a:pPr algn="r" fontAlgn="base">
              <a:lnSpc>
                <a:spcPts val="3800"/>
              </a:lnSpc>
              <a:spcBef>
                <a:spcPct val="0"/>
              </a:spcBef>
              <a:spcAft>
                <a:spcPct val="0"/>
              </a:spcAft>
            </a:pPr>
            <a:r>
              <a:rPr lang="pl-PL" sz="2400" dirty="0" smtClean="0">
                <a:solidFill>
                  <a:prstClr val="black"/>
                </a:solidFill>
                <a:cs typeface="Arial" charset="0"/>
              </a:rPr>
              <a:t>T. uprawne</a:t>
            </a:r>
          </a:p>
          <a:p>
            <a:pPr algn="r" fontAlgn="base">
              <a:lnSpc>
                <a:spcPts val="3800"/>
              </a:lnSpc>
              <a:spcBef>
                <a:spcPct val="0"/>
              </a:spcBef>
              <a:spcAft>
                <a:spcPct val="0"/>
              </a:spcAft>
            </a:pPr>
            <a:r>
              <a:rPr lang="pl-PL" sz="2400" dirty="0" smtClean="0">
                <a:solidFill>
                  <a:prstClr val="black"/>
                </a:solidFill>
                <a:cs typeface="Arial" charset="0"/>
              </a:rPr>
              <a:t>T. nawodnione</a:t>
            </a:r>
          </a:p>
          <a:p>
            <a:pPr algn="r" fontAlgn="base">
              <a:lnSpc>
                <a:spcPts val="3800"/>
              </a:lnSpc>
              <a:spcBef>
                <a:spcPct val="0"/>
              </a:spcBef>
              <a:spcAft>
                <a:spcPct val="0"/>
              </a:spcAft>
            </a:pPr>
            <a:r>
              <a:rPr lang="pl-PL" sz="2400" dirty="0" smtClean="0">
                <a:solidFill>
                  <a:prstClr val="black"/>
                </a:solidFill>
                <a:cs typeface="Arial" charset="0"/>
              </a:rPr>
              <a:t>Torf</a:t>
            </a:r>
          </a:p>
          <a:p>
            <a:pPr algn="r" fontAlgn="base">
              <a:lnSpc>
                <a:spcPts val="3800"/>
              </a:lnSpc>
              <a:spcBef>
                <a:spcPct val="0"/>
              </a:spcBef>
              <a:spcAft>
                <a:spcPct val="0"/>
              </a:spcAft>
            </a:pPr>
            <a:r>
              <a:rPr lang="pl-PL" sz="2400" dirty="0" smtClean="0">
                <a:solidFill>
                  <a:prstClr val="black"/>
                </a:solidFill>
                <a:cs typeface="Arial" charset="0"/>
              </a:rPr>
              <a:t>Maniok</a:t>
            </a:r>
          </a:p>
          <a:p>
            <a:pPr algn="r" fontAlgn="base">
              <a:lnSpc>
                <a:spcPts val="3800"/>
              </a:lnSpc>
              <a:spcBef>
                <a:spcPct val="0"/>
              </a:spcBef>
              <a:spcAft>
                <a:spcPct val="0"/>
              </a:spcAft>
            </a:pPr>
            <a:r>
              <a:rPr lang="pl-PL" sz="2400" dirty="0" smtClean="0">
                <a:solidFill>
                  <a:prstClr val="black"/>
                </a:solidFill>
                <a:cs typeface="Arial" charset="0"/>
              </a:rPr>
              <a:t>Bawełna</a:t>
            </a:r>
          </a:p>
          <a:p>
            <a:pPr algn="r" fontAlgn="base">
              <a:lnSpc>
                <a:spcPts val="3800"/>
              </a:lnSpc>
              <a:spcBef>
                <a:spcPct val="0"/>
              </a:spcBef>
              <a:spcAft>
                <a:spcPct val="0"/>
              </a:spcAft>
            </a:pPr>
            <a:r>
              <a:rPr lang="pl-PL" sz="2400" dirty="0" smtClean="0">
                <a:solidFill>
                  <a:prstClr val="black"/>
                </a:solidFill>
                <a:cs typeface="Arial" charset="0"/>
              </a:rPr>
              <a:t>Mleczarnie</a:t>
            </a:r>
          </a:p>
          <a:p>
            <a:pPr algn="r" fontAlgn="base">
              <a:lnSpc>
                <a:spcPts val="3800"/>
              </a:lnSpc>
              <a:spcBef>
                <a:spcPct val="0"/>
              </a:spcBef>
              <a:spcAft>
                <a:spcPct val="0"/>
              </a:spcAft>
            </a:pPr>
            <a:r>
              <a:rPr lang="pl-PL" sz="2400" dirty="0" smtClean="0">
                <a:solidFill>
                  <a:prstClr val="black"/>
                </a:solidFill>
                <a:cs typeface="Arial" charset="0"/>
              </a:rPr>
              <a:t>Jaja</a:t>
            </a:r>
          </a:p>
          <a:p>
            <a:pPr algn="r" fontAlgn="base">
              <a:lnSpc>
                <a:spcPts val="3800"/>
              </a:lnSpc>
              <a:spcBef>
                <a:spcPct val="0"/>
              </a:spcBef>
              <a:spcAft>
                <a:spcPct val="0"/>
              </a:spcAft>
            </a:pPr>
            <a:r>
              <a:rPr lang="pl-PL" sz="2400" dirty="0" smtClean="0">
                <a:solidFill>
                  <a:prstClr val="black"/>
                </a:solidFill>
                <a:cs typeface="Arial" charset="0"/>
              </a:rPr>
              <a:t>Nawozy (N)</a:t>
            </a:r>
          </a:p>
          <a:p>
            <a:pPr algn="r" fontAlgn="base">
              <a:lnSpc>
                <a:spcPts val="3800"/>
              </a:lnSpc>
              <a:spcBef>
                <a:spcPct val="0"/>
              </a:spcBef>
              <a:spcAft>
                <a:spcPct val="0"/>
              </a:spcAft>
            </a:pPr>
            <a:r>
              <a:rPr lang="pl-PL" sz="2400" dirty="0" smtClean="0">
                <a:solidFill>
                  <a:prstClr val="black"/>
                </a:solidFill>
                <a:cs typeface="Arial" charset="0"/>
              </a:rPr>
              <a:t>Połowy ryb</a:t>
            </a:r>
          </a:p>
          <a:p>
            <a:pPr algn="r" fontAlgn="base">
              <a:lnSpc>
                <a:spcPts val="3800"/>
              </a:lnSpc>
              <a:spcBef>
                <a:spcPct val="0"/>
              </a:spcBef>
              <a:spcAft>
                <a:spcPct val="0"/>
              </a:spcAft>
            </a:pPr>
            <a:r>
              <a:rPr lang="pl-PL" sz="2400" dirty="0" smtClean="0">
                <a:solidFill>
                  <a:prstClr val="black"/>
                </a:solidFill>
                <a:cs typeface="Arial" charset="0"/>
              </a:rPr>
              <a:t>Kukurydza</a:t>
            </a:r>
          </a:p>
          <a:p>
            <a:pPr algn="r" fontAlgn="base">
              <a:lnSpc>
                <a:spcPts val="3800"/>
              </a:lnSpc>
              <a:spcBef>
                <a:spcPct val="0"/>
              </a:spcBef>
              <a:spcAft>
                <a:spcPct val="0"/>
              </a:spcAft>
            </a:pPr>
            <a:r>
              <a:rPr lang="pl-PL" sz="2400" dirty="0" smtClean="0">
                <a:solidFill>
                  <a:prstClr val="black"/>
                </a:solidFill>
                <a:cs typeface="Arial" charset="0"/>
              </a:rPr>
              <a:t>Mięso</a:t>
            </a:r>
          </a:p>
        </p:txBody>
      </p:sp>
      <p:sp>
        <p:nvSpPr>
          <p:cNvPr id="70662" name="pole tekstowe 8"/>
          <p:cNvSpPr txBox="1">
            <a:spLocks noChangeArrowheads="1"/>
          </p:cNvSpPr>
          <p:nvPr/>
        </p:nvSpPr>
        <p:spPr bwMode="auto">
          <a:xfrm>
            <a:off x="2220913" y="6115050"/>
            <a:ext cx="4752975" cy="735013"/>
          </a:xfrm>
          <a:prstGeom prst="rect">
            <a:avLst/>
          </a:prstGeom>
          <a:solidFill>
            <a:schemeClr val="bg1"/>
          </a:solidFill>
          <a:ln w="9525">
            <a:noFill/>
            <a:miter lim="800000"/>
            <a:headEnd/>
            <a:tailEnd/>
          </a:ln>
        </p:spPr>
        <p:txBody>
          <a:bodyPr>
            <a:spAutoFit/>
          </a:bodyPr>
          <a:lstStyle/>
          <a:p>
            <a:pPr fontAlgn="base">
              <a:lnSpc>
                <a:spcPts val="2500"/>
              </a:lnSpc>
              <a:spcBef>
                <a:spcPct val="0"/>
              </a:spcBef>
              <a:spcAft>
                <a:spcPct val="0"/>
              </a:spcAft>
            </a:pPr>
            <a:r>
              <a:rPr lang="pl-PL" sz="2400" smtClean="0">
                <a:solidFill>
                  <a:prstClr val="black"/>
                </a:solidFill>
                <a:cs typeface="Arial" charset="0"/>
              </a:rPr>
              <a:t>      1925    1950    1975   2000    2025</a:t>
            </a:r>
          </a:p>
          <a:p>
            <a:pPr fontAlgn="base">
              <a:lnSpc>
                <a:spcPts val="2500"/>
              </a:lnSpc>
              <a:spcBef>
                <a:spcPct val="0"/>
              </a:spcBef>
              <a:spcAft>
                <a:spcPct val="0"/>
              </a:spcAft>
            </a:pPr>
            <a:r>
              <a:rPr lang="pl-PL" sz="2400" smtClean="0">
                <a:solidFill>
                  <a:prstClr val="black"/>
                </a:solidFill>
                <a:cs typeface="Arial" charset="0"/>
              </a:rPr>
              <a:t>     Rok szczytowego tempa wzrostu</a:t>
            </a:r>
          </a:p>
        </p:txBody>
      </p:sp>
      <p:sp>
        <p:nvSpPr>
          <p:cNvPr id="7" name="pole tekstowe 6"/>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ecologyandsociety.org/vol19/iss4/art50/figure3.png"/>
          <p:cNvPicPr>
            <a:picLocks noChangeAspect="1" noChangeArrowheads="1"/>
          </p:cNvPicPr>
          <p:nvPr/>
        </p:nvPicPr>
        <p:blipFill>
          <a:blip r:embed="rId2" cstate="print"/>
          <a:srcRect t="53758"/>
          <a:stretch>
            <a:fillRect/>
          </a:stretch>
        </p:blipFill>
        <p:spPr bwMode="auto">
          <a:xfrm>
            <a:off x="944563" y="661988"/>
            <a:ext cx="8199437" cy="5686425"/>
          </a:xfrm>
          <a:prstGeom prst="rect">
            <a:avLst/>
          </a:prstGeom>
          <a:noFill/>
          <a:ln w="9525">
            <a:noFill/>
            <a:miter lim="800000"/>
            <a:headEnd/>
            <a:tailEnd/>
          </a:ln>
        </p:spPr>
      </p:pic>
      <p:pic>
        <p:nvPicPr>
          <p:cNvPr id="71683" name="Picture 2" descr="http://www.ecologyandsociety.org/vol19/iss4/art50/figure3.png"/>
          <p:cNvPicPr>
            <a:picLocks noChangeAspect="1" noChangeArrowheads="1"/>
          </p:cNvPicPr>
          <p:nvPr/>
        </p:nvPicPr>
        <p:blipFill>
          <a:blip r:embed="rId2" cstate="print"/>
          <a:srcRect t="94919"/>
          <a:stretch>
            <a:fillRect/>
          </a:stretch>
        </p:blipFill>
        <p:spPr bwMode="auto">
          <a:xfrm>
            <a:off x="1476375" y="7100888"/>
            <a:ext cx="5715000" cy="436562"/>
          </a:xfrm>
          <a:prstGeom prst="rect">
            <a:avLst/>
          </a:prstGeom>
          <a:noFill/>
          <a:ln w="9525">
            <a:noFill/>
            <a:miter lim="800000"/>
            <a:headEnd/>
            <a:tailEnd/>
          </a:ln>
        </p:spPr>
      </p:pic>
      <p:sp>
        <p:nvSpPr>
          <p:cNvPr id="71684" name="pole tekstowe 5"/>
          <p:cNvSpPr txBox="1">
            <a:spLocks noChangeArrowheads="1"/>
          </p:cNvSpPr>
          <p:nvPr/>
        </p:nvSpPr>
        <p:spPr bwMode="auto">
          <a:xfrm>
            <a:off x="119063" y="692150"/>
            <a:ext cx="2174875" cy="5094288"/>
          </a:xfrm>
          <a:prstGeom prst="rect">
            <a:avLst/>
          </a:prstGeom>
          <a:solidFill>
            <a:schemeClr val="bg1"/>
          </a:solidFill>
          <a:ln w="9525">
            <a:noFill/>
            <a:miter lim="800000"/>
            <a:headEnd/>
            <a:tailEnd/>
          </a:ln>
        </p:spPr>
        <p:txBody>
          <a:bodyPr wrap="none">
            <a:spAutoFit/>
          </a:bodyPr>
          <a:lstStyle/>
          <a:p>
            <a:pPr algn="r" fontAlgn="base">
              <a:lnSpc>
                <a:spcPts val="3900"/>
              </a:lnSpc>
              <a:spcBef>
                <a:spcPct val="0"/>
              </a:spcBef>
              <a:spcAft>
                <a:spcPct val="0"/>
              </a:spcAft>
            </a:pPr>
            <a:r>
              <a:rPr lang="pl-PL" sz="2400" smtClean="0">
                <a:solidFill>
                  <a:prstClr val="black"/>
                </a:solidFill>
                <a:cs typeface="Arial" charset="0"/>
              </a:rPr>
              <a:t>Mleko</a:t>
            </a:r>
          </a:p>
          <a:p>
            <a:pPr algn="r" fontAlgn="base">
              <a:lnSpc>
                <a:spcPts val="3900"/>
              </a:lnSpc>
              <a:spcBef>
                <a:spcPct val="0"/>
              </a:spcBef>
              <a:spcAft>
                <a:spcPct val="0"/>
              </a:spcAft>
            </a:pPr>
            <a:r>
              <a:rPr lang="pl-PL" sz="2400" smtClean="0">
                <a:solidFill>
                  <a:prstClr val="black"/>
                </a:solidFill>
                <a:cs typeface="Arial" charset="0"/>
              </a:rPr>
              <a:t>Olej palmowy</a:t>
            </a:r>
          </a:p>
          <a:p>
            <a:pPr algn="r" fontAlgn="base">
              <a:lnSpc>
                <a:spcPts val="3900"/>
              </a:lnSpc>
              <a:spcBef>
                <a:spcPct val="0"/>
              </a:spcBef>
              <a:spcAft>
                <a:spcPct val="0"/>
              </a:spcAft>
            </a:pPr>
            <a:r>
              <a:rPr lang="pl-PL" sz="2400" smtClean="0">
                <a:solidFill>
                  <a:prstClr val="black"/>
                </a:solidFill>
                <a:cs typeface="Arial" charset="0"/>
              </a:rPr>
              <a:t>Ryż</a:t>
            </a:r>
          </a:p>
          <a:p>
            <a:pPr algn="r" fontAlgn="base">
              <a:lnSpc>
                <a:spcPts val="3900"/>
              </a:lnSpc>
              <a:spcBef>
                <a:spcPct val="0"/>
              </a:spcBef>
              <a:spcAft>
                <a:spcPct val="0"/>
              </a:spcAft>
            </a:pPr>
            <a:r>
              <a:rPr lang="pl-PL" sz="2400" smtClean="0">
                <a:solidFill>
                  <a:prstClr val="black"/>
                </a:solidFill>
                <a:cs typeface="Arial" charset="0"/>
              </a:rPr>
              <a:t>Soja</a:t>
            </a:r>
          </a:p>
          <a:p>
            <a:pPr algn="r" fontAlgn="base">
              <a:lnSpc>
                <a:spcPts val="3900"/>
              </a:lnSpc>
              <a:spcBef>
                <a:spcPct val="0"/>
              </a:spcBef>
              <a:spcAft>
                <a:spcPct val="0"/>
              </a:spcAft>
            </a:pPr>
            <a:r>
              <a:rPr lang="pl-PL" sz="2400" smtClean="0">
                <a:solidFill>
                  <a:prstClr val="black"/>
                </a:solidFill>
                <a:cs typeface="Arial" charset="0"/>
              </a:rPr>
              <a:t>Trzcina cukrowa</a:t>
            </a:r>
          </a:p>
          <a:p>
            <a:pPr algn="r" fontAlgn="base">
              <a:lnSpc>
                <a:spcPts val="3900"/>
              </a:lnSpc>
              <a:spcBef>
                <a:spcPct val="0"/>
              </a:spcBef>
              <a:spcAft>
                <a:spcPct val="0"/>
              </a:spcAft>
            </a:pPr>
            <a:r>
              <a:rPr lang="pl-PL" sz="2400" smtClean="0">
                <a:solidFill>
                  <a:prstClr val="black"/>
                </a:solidFill>
                <a:cs typeface="Arial" charset="0"/>
              </a:rPr>
              <a:t>Warzywa</a:t>
            </a:r>
          </a:p>
          <a:p>
            <a:pPr algn="r" fontAlgn="base">
              <a:lnSpc>
                <a:spcPts val="3900"/>
              </a:lnSpc>
              <a:spcBef>
                <a:spcPct val="0"/>
              </a:spcBef>
              <a:spcAft>
                <a:spcPct val="0"/>
              </a:spcAft>
            </a:pPr>
            <a:r>
              <a:rPr lang="pl-PL" sz="2400" smtClean="0">
                <a:solidFill>
                  <a:prstClr val="black"/>
                </a:solidFill>
                <a:cs typeface="Arial" charset="0"/>
              </a:rPr>
              <a:t>Pszenica</a:t>
            </a:r>
          </a:p>
          <a:p>
            <a:pPr algn="r" fontAlgn="base">
              <a:lnSpc>
                <a:spcPts val="3900"/>
              </a:lnSpc>
              <a:spcBef>
                <a:spcPct val="0"/>
              </a:spcBef>
              <a:spcAft>
                <a:spcPct val="0"/>
              </a:spcAft>
            </a:pPr>
            <a:r>
              <a:rPr lang="pl-PL" sz="2400" smtClean="0">
                <a:solidFill>
                  <a:prstClr val="black"/>
                </a:solidFill>
                <a:cs typeface="Arial" charset="0"/>
              </a:rPr>
              <a:t>Drewno</a:t>
            </a:r>
          </a:p>
          <a:p>
            <a:pPr algn="r" fontAlgn="base">
              <a:lnSpc>
                <a:spcPts val="3900"/>
              </a:lnSpc>
              <a:spcBef>
                <a:spcPct val="0"/>
              </a:spcBef>
              <a:spcAft>
                <a:spcPct val="0"/>
              </a:spcAft>
            </a:pPr>
            <a:r>
              <a:rPr lang="pl-PL" sz="2400" smtClean="0">
                <a:solidFill>
                  <a:prstClr val="black"/>
                </a:solidFill>
                <a:cs typeface="Arial" charset="0"/>
              </a:rPr>
              <a:t>PKB</a:t>
            </a:r>
          </a:p>
          <a:p>
            <a:pPr algn="r" fontAlgn="base">
              <a:lnSpc>
                <a:spcPts val="3900"/>
              </a:lnSpc>
              <a:spcBef>
                <a:spcPct val="0"/>
              </a:spcBef>
              <a:spcAft>
                <a:spcPct val="0"/>
              </a:spcAft>
            </a:pPr>
            <a:r>
              <a:rPr lang="pl-PL" sz="2400" smtClean="0">
                <a:solidFill>
                  <a:prstClr val="black"/>
                </a:solidFill>
                <a:cs typeface="Arial" charset="0"/>
              </a:rPr>
              <a:t>Liczba ludzi</a:t>
            </a:r>
          </a:p>
        </p:txBody>
      </p:sp>
      <p:sp>
        <p:nvSpPr>
          <p:cNvPr id="71685" name="pole tekstowe 6"/>
          <p:cNvSpPr txBox="1">
            <a:spLocks noChangeArrowheads="1"/>
          </p:cNvSpPr>
          <p:nvPr/>
        </p:nvSpPr>
        <p:spPr bwMode="auto">
          <a:xfrm>
            <a:off x="2339305" y="5877272"/>
            <a:ext cx="4752975" cy="735013"/>
          </a:xfrm>
          <a:prstGeom prst="rect">
            <a:avLst/>
          </a:prstGeom>
          <a:solidFill>
            <a:schemeClr val="bg1"/>
          </a:solidFill>
          <a:ln w="9525">
            <a:noFill/>
            <a:miter lim="800000"/>
            <a:headEnd/>
            <a:tailEnd/>
          </a:ln>
        </p:spPr>
        <p:txBody>
          <a:bodyPr>
            <a:spAutoFit/>
          </a:bodyPr>
          <a:lstStyle/>
          <a:p>
            <a:pPr fontAlgn="base">
              <a:lnSpc>
                <a:spcPts val="2500"/>
              </a:lnSpc>
              <a:spcBef>
                <a:spcPct val="0"/>
              </a:spcBef>
              <a:spcAft>
                <a:spcPct val="0"/>
              </a:spcAft>
            </a:pPr>
            <a:r>
              <a:rPr lang="pl-PL" sz="2400" dirty="0" smtClean="0">
                <a:solidFill>
                  <a:prstClr val="black"/>
                </a:solidFill>
                <a:cs typeface="Arial" charset="0"/>
              </a:rPr>
              <a:t>      1925    1950    1975   2000    2025</a:t>
            </a:r>
          </a:p>
          <a:p>
            <a:pPr fontAlgn="base">
              <a:lnSpc>
                <a:spcPts val="2500"/>
              </a:lnSpc>
              <a:spcBef>
                <a:spcPct val="0"/>
              </a:spcBef>
              <a:spcAft>
                <a:spcPct val="0"/>
              </a:spcAft>
            </a:pPr>
            <a:r>
              <a:rPr lang="pl-PL" sz="2400" dirty="0" smtClean="0">
                <a:solidFill>
                  <a:prstClr val="black"/>
                </a:solidFill>
                <a:cs typeface="Arial" charset="0"/>
              </a:rPr>
              <a:t>     Rok szczytowego tempa wzrostu</a:t>
            </a:r>
          </a:p>
        </p:txBody>
      </p:sp>
      <p:sp>
        <p:nvSpPr>
          <p:cNvPr id="8" name="Prostokąt 7"/>
          <p:cNvSpPr/>
          <p:nvPr/>
        </p:nvSpPr>
        <p:spPr>
          <a:xfrm>
            <a:off x="6732588" y="333375"/>
            <a:ext cx="2087562" cy="1439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solidFill>
                <a:prstClr val="white"/>
              </a:solidFill>
            </a:endParaRPr>
          </a:p>
        </p:txBody>
      </p:sp>
      <p:sp>
        <p:nvSpPr>
          <p:cNvPr id="7" name="Prostokąt 3"/>
          <p:cNvSpPr>
            <a:spLocks noChangeArrowheads="1"/>
          </p:cNvSpPr>
          <p:nvPr/>
        </p:nvSpPr>
        <p:spPr bwMode="auto">
          <a:xfrm>
            <a:off x="6804025" y="188913"/>
            <a:ext cx="2160588" cy="1938992"/>
          </a:xfrm>
          <a:prstGeom prst="rect">
            <a:avLst/>
          </a:prstGeom>
          <a:noFill/>
          <a:ln w="9525">
            <a:noFill/>
            <a:miter lim="800000"/>
            <a:headEnd/>
            <a:tailEnd/>
          </a:ln>
        </p:spPr>
        <p:txBody>
          <a:bodyPr>
            <a:spAutoFit/>
          </a:bodyPr>
          <a:lstStyle/>
          <a:p>
            <a:pPr fontAlgn="base">
              <a:spcBef>
                <a:spcPct val="0"/>
              </a:spcBef>
              <a:spcAft>
                <a:spcPct val="0"/>
              </a:spcAft>
            </a:pPr>
            <a:r>
              <a:rPr lang="en-US" sz="2000" dirty="0" err="1" smtClean="0">
                <a:solidFill>
                  <a:prstClr val="black"/>
                </a:solidFill>
                <a:cs typeface="Arial" charset="0"/>
              </a:rPr>
              <a:t>Seppelt</a:t>
            </a:r>
            <a:r>
              <a:rPr lang="pl-PL" sz="2000" dirty="0" smtClean="0">
                <a:solidFill>
                  <a:prstClr val="black"/>
                </a:solidFill>
                <a:cs typeface="Arial" charset="0"/>
              </a:rPr>
              <a:t> i in. </a:t>
            </a:r>
            <a:r>
              <a:rPr lang="en-US" sz="2000" dirty="0" smtClean="0">
                <a:solidFill>
                  <a:prstClr val="black"/>
                </a:solidFill>
                <a:cs typeface="Arial" charset="0"/>
              </a:rPr>
              <a:t>2014. Synchronized peak-rate years of global resources use. </a:t>
            </a:r>
            <a:r>
              <a:rPr lang="en-US" sz="2000" i="1" dirty="0" smtClean="0">
                <a:solidFill>
                  <a:prstClr val="black"/>
                </a:solidFill>
                <a:cs typeface="Arial" charset="0"/>
              </a:rPr>
              <a:t>Ecology and Society</a:t>
            </a:r>
            <a:r>
              <a:rPr lang="en-US" sz="2000" dirty="0" smtClean="0">
                <a:solidFill>
                  <a:prstClr val="black"/>
                </a:solidFill>
                <a:cs typeface="Arial" charset="0"/>
              </a:rPr>
              <a:t> </a:t>
            </a:r>
            <a:r>
              <a:rPr lang="en-US" sz="2000" b="1" dirty="0" smtClean="0">
                <a:solidFill>
                  <a:prstClr val="black"/>
                </a:solidFill>
                <a:cs typeface="Arial" charset="0"/>
              </a:rPr>
              <a:t>19</a:t>
            </a:r>
            <a:r>
              <a:rPr lang="en-US" sz="2000" dirty="0" smtClean="0">
                <a:solidFill>
                  <a:prstClr val="black"/>
                </a:solidFill>
                <a:cs typeface="Arial" charset="0"/>
              </a:rPr>
              <a:t>(4)</a:t>
            </a:r>
            <a:endParaRPr lang="pl-PL" sz="2000" dirty="0" smtClean="0">
              <a:solidFill>
                <a:prstClr val="black"/>
              </a:solidFill>
              <a:cs typeface="Arial" charset="0"/>
            </a:endParaRPr>
          </a:p>
        </p:txBody>
      </p:sp>
      <p:sp>
        <p:nvSpPr>
          <p:cNvPr id="9" name="pole tekstowe 8"/>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Moje dokumenty_KK\Praca\Konferencje\Wrocław_2017_UMED\biosfera\Rain-Forest-forest-landscape-1280x720.jpg"/>
          <p:cNvPicPr>
            <a:picLocks noChangeAspect="1" noChangeArrowheads="1"/>
          </p:cNvPicPr>
          <p:nvPr/>
        </p:nvPicPr>
        <p:blipFill>
          <a:blip r:embed="rId2" cstate="print"/>
          <a:srcRect/>
          <a:stretch>
            <a:fillRect/>
          </a:stretch>
        </p:blipFill>
        <p:spPr bwMode="auto">
          <a:xfrm>
            <a:off x="0" y="0"/>
            <a:ext cx="9150368" cy="6858000"/>
          </a:xfrm>
          <a:prstGeom prst="rect">
            <a:avLst/>
          </a:prstGeom>
          <a:noFill/>
        </p:spPr>
      </p:pic>
      <p:pic>
        <p:nvPicPr>
          <p:cNvPr id="4098" name="Picture 2" descr="D:\Moje dokumenty_KK\Praca\Konferencje\Wrocław_2017_UMED\biosfera\16145634251_696d9f038e_b.jpg"/>
          <p:cNvPicPr>
            <a:picLocks noChangeAspect="1" noChangeArrowheads="1"/>
          </p:cNvPicPr>
          <p:nvPr/>
        </p:nvPicPr>
        <p:blipFill>
          <a:blip r:embed="rId3" cstate="print"/>
          <a:srcRect/>
          <a:stretch>
            <a:fillRect/>
          </a:stretch>
        </p:blipFill>
        <p:spPr bwMode="auto">
          <a:xfrm>
            <a:off x="5652120" y="4239090"/>
            <a:ext cx="3491880" cy="2618910"/>
          </a:xfrm>
          <a:prstGeom prst="rect">
            <a:avLst/>
          </a:prstGeom>
          <a:noFill/>
        </p:spPr>
      </p:pic>
      <p:pic>
        <p:nvPicPr>
          <p:cNvPr id="4099" name="Picture 3" descr="D:\Moje dokumenty_KK\Praca\Konferencje\Wrocław_2017_UMED\biosfera\biebrza-i-narew-lotnicze.jpg"/>
          <p:cNvPicPr>
            <a:picLocks noChangeAspect="1" noChangeArrowheads="1"/>
          </p:cNvPicPr>
          <p:nvPr/>
        </p:nvPicPr>
        <p:blipFill>
          <a:blip r:embed="rId4" cstate="print"/>
          <a:srcRect/>
          <a:stretch>
            <a:fillRect/>
          </a:stretch>
        </p:blipFill>
        <p:spPr bwMode="auto">
          <a:xfrm>
            <a:off x="0" y="0"/>
            <a:ext cx="3804186" cy="2854150"/>
          </a:xfrm>
          <a:prstGeom prst="rect">
            <a:avLst/>
          </a:prstGeom>
          <a:noFill/>
        </p:spPr>
      </p:pic>
      <p:pic>
        <p:nvPicPr>
          <p:cNvPr id="4101" name="Picture 5" descr="D:\Moje dokumenty_KK\Praca\Konferencje\Wrocław_2017_UMED\biosfera\Upland_South_Africa_Savanna.jpg"/>
          <p:cNvPicPr>
            <a:picLocks noChangeAspect="1" noChangeArrowheads="1"/>
          </p:cNvPicPr>
          <p:nvPr/>
        </p:nvPicPr>
        <p:blipFill>
          <a:blip r:embed="rId5" cstate="print"/>
          <a:srcRect/>
          <a:stretch>
            <a:fillRect/>
          </a:stretch>
        </p:blipFill>
        <p:spPr bwMode="auto">
          <a:xfrm>
            <a:off x="5533515" y="0"/>
            <a:ext cx="3610485" cy="2708920"/>
          </a:xfrm>
          <a:prstGeom prst="rect">
            <a:avLst/>
          </a:prstGeom>
          <a:noFill/>
        </p:spPr>
      </p:pic>
      <p:pic>
        <p:nvPicPr>
          <p:cNvPr id="4102" name="Picture 6" descr="D:\Moje dokumenty_KK\Praca\Konferencje\Wrocław_2017_UMED\biosfera\Mount_Everest_as_seen_from_Drukair2_PLW_edit.jpg"/>
          <p:cNvPicPr>
            <a:picLocks noChangeAspect="1" noChangeArrowheads="1"/>
          </p:cNvPicPr>
          <p:nvPr/>
        </p:nvPicPr>
        <p:blipFill>
          <a:blip r:embed="rId6" cstate="print"/>
          <a:srcRect/>
          <a:stretch>
            <a:fillRect/>
          </a:stretch>
        </p:blipFill>
        <p:spPr bwMode="auto">
          <a:xfrm>
            <a:off x="0" y="4130038"/>
            <a:ext cx="3636912" cy="2727962"/>
          </a:xfrm>
          <a:prstGeom prst="rect">
            <a:avLst/>
          </a:prstGeom>
          <a:noFill/>
        </p:spPr>
      </p:pic>
      <p:sp>
        <p:nvSpPr>
          <p:cNvPr id="10" name="pole tekstowe 9"/>
          <p:cNvSpPr txBox="1"/>
          <p:nvPr/>
        </p:nvSpPr>
        <p:spPr>
          <a:xfrm>
            <a:off x="251520" y="2564904"/>
            <a:ext cx="8640960" cy="2400657"/>
          </a:xfrm>
          <a:prstGeom prst="rect">
            <a:avLst/>
          </a:prstGeom>
          <a:solidFill>
            <a:srgbClr val="CCFF99"/>
          </a:solidFill>
        </p:spPr>
        <p:txBody>
          <a:bodyPr wrap="square" rtlCol="0">
            <a:spAutoFit/>
          </a:bodyPr>
          <a:lstStyle/>
          <a:p>
            <a:pPr algn="ctr"/>
            <a:r>
              <a:rPr lang="pl-PL" sz="4400" dirty="0" smtClean="0">
                <a:effectLst>
                  <a:outerShdw blurRad="38100" dist="38100" dir="2700000" algn="tl">
                    <a:srgbClr val="000000">
                      <a:alpha val="43137"/>
                    </a:srgbClr>
                  </a:outerShdw>
                </a:effectLst>
              </a:rPr>
              <a:t>Usługi </a:t>
            </a:r>
            <a:r>
              <a:rPr lang="pl-PL" sz="4400" dirty="0" err="1" smtClean="0">
                <a:effectLst>
                  <a:outerShdw blurRad="38100" dist="38100" dir="2700000" algn="tl">
                    <a:srgbClr val="000000">
                      <a:alpha val="43137"/>
                    </a:srgbClr>
                  </a:outerShdw>
                </a:effectLst>
              </a:rPr>
              <a:t>ekosystemowe</a:t>
            </a:r>
            <a:r>
              <a:rPr lang="pl-PL" sz="4400" dirty="0" smtClean="0">
                <a:effectLst>
                  <a:outerShdw blurRad="38100" dist="38100" dir="2700000" algn="tl">
                    <a:srgbClr val="000000">
                      <a:alpha val="43137"/>
                    </a:srgbClr>
                  </a:outerShdw>
                </a:effectLst>
              </a:rPr>
              <a:t>:</a:t>
            </a:r>
          </a:p>
          <a:p>
            <a:pPr algn="ctr"/>
            <a:r>
              <a:rPr lang="pl-PL" sz="4400" b="1" dirty="0" smtClean="0">
                <a:solidFill>
                  <a:srgbClr val="C00000"/>
                </a:solidFill>
                <a:effectLst>
                  <a:outerShdw blurRad="38100" dist="38100" dir="2700000" algn="tl">
                    <a:srgbClr val="000000">
                      <a:alpha val="43137"/>
                    </a:srgbClr>
                  </a:outerShdw>
                </a:effectLst>
              </a:rPr>
              <a:t>2011: 125 bln USD/rok</a:t>
            </a:r>
          </a:p>
          <a:p>
            <a:pPr algn="ctr"/>
            <a:r>
              <a:rPr lang="pl-PL" sz="4400" b="1" dirty="0" smtClean="0">
                <a:solidFill>
                  <a:srgbClr val="C00000"/>
                </a:solidFill>
                <a:effectLst>
                  <a:outerShdw blurRad="38100" dist="38100" dir="2700000" algn="tl">
                    <a:srgbClr val="000000">
                      <a:alpha val="43137"/>
                    </a:srgbClr>
                  </a:outerShdw>
                </a:effectLst>
              </a:rPr>
              <a:t>1997-2011: utrata 4-20 bln USD/rok</a:t>
            </a:r>
            <a:r>
              <a:rPr lang="pl-PL" sz="6000" dirty="0" smtClean="0"/>
              <a:t/>
            </a:r>
            <a:br>
              <a:rPr lang="pl-PL" sz="6000" dirty="0" smtClean="0"/>
            </a:br>
            <a:r>
              <a:rPr lang="pl-PL" dirty="0" smtClean="0"/>
              <a:t>(</a:t>
            </a:r>
            <a:r>
              <a:rPr lang="pl-PL" i="1" dirty="0" err="1" smtClean="0"/>
              <a:t>Costanza</a:t>
            </a:r>
            <a:r>
              <a:rPr lang="pl-PL" i="1" dirty="0" smtClean="0"/>
              <a:t> i in. 2014, w: Global Environment </a:t>
            </a:r>
            <a:r>
              <a:rPr lang="pl-PL" i="1" dirty="0" err="1" smtClean="0"/>
              <a:t>Change</a:t>
            </a:r>
            <a:r>
              <a:rPr lang="pl-PL" dirty="0" smtClean="0"/>
              <a:t>)</a:t>
            </a:r>
            <a:endParaRPr lang="pl-PL" dirty="0"/>
          </a:p>
        </p:txBody>
      </p:sp>
      <p:sp>
        <p:nvSpPr>
          <p:cNvPr id="8" name="pole tekstowe 7"/>
          <p:cNvSpPr txBox="1"/>
          <p:nvPr/>
        </p:nvSpPr>
        <p:spPr>
          <a:xfrm>
            <a:off x="0" y="0"/>
            <a:ext cx="1899174" cy="400110"/>
          </a:xfrm>
          <a:prstGeom prst="rect">
            <a:avLst/>
          </a:prstGeom>
          <a:solidFill>
            <a:schemeClr val="accent6">
              <a:lumMod val="40000"/>
              <a:lumOff val="60000"/>
            </a:schemeClr>
          </a:solidFill>
        </p:spPr>
        <p:txBody>
          <a:bodyPr wrap="none" rtlCol="0">
            <a:spAutoFit/>
          </a:bodyPr>
          <a:lstStyle/>
          <a:p>
            <a:r>
              <a:rPr lang="pl-PL" sz="2000" dirty="0" smtClean="0"/>
              <a:t>Malejące zasoby</a:t>
            </a:r>
            <a:endParaRPr lang="pl-P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dissolve">
                                      <p:cBhvr>
                                        <p:cTn id="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dirty="0" smtClean="0">
                <a:solidFill>
                  <a:schemeClr val="bg1">
                    <a:lumMod val="65000"/>
                  </a:schemeClr>
                </a:solidFill>
              </a:rPr>
              <a:t>Malejące zasoby</a:t>
            </a:r>
          </a:p>
          <a:p>
            <a:r>
              <a:rPr lang="pl-PL" b="1" dirty="0" smtClean="0"/>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2" name="Picture 3"/>
          <p:cNvPicPr>
            <a:picLocks noChangeAspect="1" noChangeArrowheads="1"/>
          </p:cNvPicPr>
          <p:nvPr/>
        </p:nvPicPr>
        <p:blipFill>
          <a:blip r:embed="rId3" cstate="print"/>
          <a:srcRect/>
          <a:stretch>
            <a:fillRect/>
          </a:stretch>
        </p:blipFill>
        <p:spPr bwMode="auto">
          <a:xfrm>
            <a:off x="1109520" y="1"/>
            <a:ext cx="6771872" cy="6858000"/>
          </a:xfrm>
          <a:prstGeom prst="rect">
            <a:avLst/>
          </a:prstGeom>
          <a:noFill/>
          <a:ln w="9525">
            <a:noFill/>
            <a:miter lim="800000"/>
            <a:headEnd/>
            <a:tailEnd/>
          </a:ln>
        </p:spPr>
      </p:pic>
      <p:sp>
        <p:nvSpPr>
          <p:cNvPr id="7" name="Łuk 6"/>
          <p:cNvSpPr/>
          <p:nvPr/>
        </p:nvSpPr>
        <p:spPr>
          <a:xfrm rot="5996246">
            <a:off x="1518826" y="-11228"/>
            <a:ext cx="4176464" cy="3888432"/>
          </a:xfrm>
          <a:prstGeom prst="arc">
            <a:avLst/>
          </a:prstGeom>
          <a:ln w="60325">
            <a:solidFill>
              <a:srgbClr val="FF0000"/>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 name="pole tekstowe 3"/>
          <p:cNvSpPr txBox="1"/>
          <p:nvPr/>
        </p:nvSpPr>
        <p:spPr>
          <a:xfrm>
            <a:off x="3707904" y="4005064"/>
            <a:ext cx="1688283" cy="523220"/>
          </a:xfrm>
          <a:prstGeom prst="rect">
            <a:avLst/>
          </a:prstGeom>
          <a:noFill/>
        </p:spPr>
        <p:txBody>
          <a:bodyPr wrap="none" rtlCol="0">
            <a:spAutoFit/>
          </a:bodyPr>
          <a:lstStyle/>
          <a:p>
            <a:r>
              <a:rPr lang="pl-PL" sz="2800" b="1" dirty="0" smtClean="0">
                <a:solidFill>
                  <a:srgbClr val="FF0000"/>
                </a:solidFill>
              </a:rPr>
              <a:t>Suma PKB</a:t>
            </a:r>
            <a:endParaRPr lang="pl-PL" sz="2800" b="1" dirty="0">
              <a:solidFill>
                <a:srgbClr val="FF0000"/>
              </a:solidFill>
            </a:endParaRPr>
          </a:p>
        </p:txBody>
      </p:sp>
      <p:sp>
        <p:nvSpPr>
          <p:cNvPr id="5" name="Prostokąt 4"/>
          <p:cNvSpPr/>
          <p:nvPr/>
        </p:nvSpPr>
        <p:spPr>
          <a:xfrm>
            <a:off x="6119664" y="6488668"/>
            <a:ext cx="3024336" cy="369332"/>
          </a:xfrm>
          <a:prstGeom prst="rect">
            <a:avLst/>
          </a:prstGeom>
        </p:spPr>
        <p:txBody>
          <a:bodyPr wrap="square">
            <a:spAutoFit/>
          </a:bodyPr>
          <a:lstStyle/>
          <a:p>
            <a:r>
              <a:rPr lang="pl-PL" i="1" dirty="0" smtClean="0">
                <a:solidFill>
                  <a:schemeClr val="bg1"/>
                </a:solidFill>
              </a:rPr>
              <a:t>http://ziemianarozdrozu.pl/</a:t>
            </a:r>
            <a:endParaRPr lang="pl-PL" i="1" dirty="0">
              <a:solidFill>
                <a:schemeClr val="bg1"/>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cstate="print"/>
          <a:srcRect/>
          <a:stretch>
            <a:fillRect/>
          </a:stretch>
        </p:blipFill>
        <p:spPr bwMode="auto">
          <a:xfrm>
            <a:off x="0" y="692696"/>
            <a:ext cx="9144000" cy="5526088"/>
          </a:xfrm>
          <a:prstGeom prst="rect">
            <a:avLst/>
          </a:prstGeom>
          <a:noFill/>
          <a:ln w="9525">
            <a:noFill/>
            <a:miter lim="800000"/>
            <a:headEnd/>
            <a:tailEnd/>
          </a:ln>
        </p:spPr>
      </p:pic>
      <p:sp>
        <p:nvSpPr>
          <p:cNvPr id="3" name="pole tekstowe 2"/>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
        <p:nvSpPr>
          <p:cNvPr id="4" name="Prostokąt 3"/>
          <p:cNvSpPr/>
          <p:nvPr/>
        </p:nvSpPr>
        <p:spPr>
          <a:xfrm>
            <a:off x="5918245" y="6488668"/>
            <a:ext cx="3097707" cy="369332"/>
          </a:xfrm>
          <a:prstGeom prst="rect">
            <a:avLst/>
          </a:prstGeom>
        </p:spPr>
        <p:txBody>
          <a:bodyPr wrap="none">
            <a:spAutoFit/>
          </a:bodyPr>
          <a:lstStyle/>
          <a:p>
            <a:r>
              <a:rPr lang="pl-PL" i="1" dirty="0" smtClean="0"/>
              <a:t>EEA 2015, </a:t>
            </a:r>
            <a:r>
              <a:rPr lang="en-US" i="1" dirty="0" smtClean="0"/>
              <a:t>Air Quality in Europe</a:t>
            </a:r>
            <a:endParaRPr lang="pl-PL" i="1"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Obraz 3"/>
          <p:cNvPicPr>
            <a:picLocks noChangeAspect="1"/>
          </p:cNvPicPr>
          <p:nvPr/>
        </p:nvPicPr>
        <p:blipFill>
          <a:blip r:embed="rId2" cstate="print"/>
          <a:srcRect/>
          <a:stretch>
            <a:fillRect/>
          </a:stretch>
        </p:blipFill>
        <p:spPr bwMode="auto">
          <a:xfrm>
            <a:off x="0" y="836712"/>
            <a:ext cx="9144000" cy="5664200"/>
          </a:xfrm>
          <a:prstGeom prst="rect">
            <a:avLst/>
          </a:prstGeom>
          <a:noFill/>
          <a:ln w="9525">
            <a:noFill/>
            <a:miter lim="800000"/>
            <a:headEnd/>
            <a:tailEnd/>
          </a:ln>
        </p:spPr>
      </p:pic>
      <p:sp>
        <p:nvSpPr>
          <p:cNvPr id="4" name="pole tekstowe 3"/>
          <p:cNvSpPr txBox="1"/>
          <p:nvPr/>
        </p:nvSpPr>
        <p:spPr>
          <a:xfrm>
            <a:off x="1187624" y="404664"/>
            <a:ext cx="7151894" cy="584775"/>
          </a:xfrm>
          <a:prstGeom prst="rect">
            <a:avLst/>
          </a:prstGeom>
          <a:noFill/>
        </p:spPr>
        <p:txBody>
          <a:bodyPr wrap="none" rtlCol="0">
            <a:spAutoFit/>
          </a:bodyPr>
          <a:lstStyle/>
          <a:p>
            <a:r>
              <a:rPr lang="pl-PL" sz="3200" dirty="0" smtClean="0">
                <a:solidFill>
                  <a:prstClr val="black"/>
                </a:solidFill>
              </a:rPr>
              <a:t>Stężenie </a:t>
            </a:r>
            <a:r>
              <a:rPr lang="pl-PL" sz="3200" dirty="0" err="1" smtClean="0">
                <a:solidFill>
                  <a:prstClr val="black"/>
                </a:solidFill>
              </a:rPr>
              <a:t>benzo</a:t>
            </a:r>
            <a:r>
              <a:rPr lang="pl-PL" sz="3200" dirty="0" smtClean="0">
                <a:solidFill>
                  <a:prstClr val="black"/>
                </a:solidFill>
              </a:rPr>
              <a:t>(a)</a:t>
            </a:r>
            <a:r>
              <a:rPr lang="pl-PL" sz="3200" dirty="0" err="1" smtClean="0">
                <a:solidFill>
                  <a:prstClr val="black"/>
                </a:solidFill>
              </a:rPr>
              <a:t>pirenu</a:t>
            </a:r>
            <a:r>
              <a:rPr lang="pl-PL" sz="3200" dirty="0" smtClean="0">
                <a:solidFill>
                  <a:prstClr val="black"/>
                </a:solidFill>
              </a:rPr>
              <a:t> w krajach Europy</a:t>
            </a:r>
            <a:endParaRPr lang="pl-PL" sz="3200" dirty="0">
              <a:solidFill>
                <a:prstClr val="black"/>
              </a:solidFill>
            </a:endParaRPr>
          </a:p>
        </p:txBody>
      </p:sp>
      <p:sp>
        <p:nvSpPr>
          <p:cNvPr id="5" name="pole tekstowe 4"/>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1F1F1F"/>
        </a:solidFill>
        <a:effectLst/>
      </p:bgPr>
    </p:bg>
    <p:spTree>
      <p:nvGrpSpPr>
        <p:cNvPr id="1" name=""/>
        <p:cNvGrpSpPr/>
        <p:nvPr/>
      </p:nvGrpSpPr>
      <p:grpSpPr>
        <a:xfrm>
          <a:off x="0" y="0"/>
          <a:ext cx="0" cy="0"/>
          <a:chOff x="0" y="0"/>
          <a:chExt cx="0" cy="0"/>
        </a:xfrm>
      </p:grpSpPr>
      <p:pic>
        <p:nvPicPr>
          <p:cNvPr id="22529" name="Picture 1" descr="BIO_Coastal_Nitrogen.jpg"/>
          <p:cNvPicPr>
            <a:picLocks noChangeAspect="1"/>
          </p:cNvPicPr>
          <p:nvPr/>
        </p:nvPicPr>
        <p:blipFill>
          <a:blip r:embed="rId2" cstate="print"/>
          <a:srcRect/>
          <a:stretch>
            <a:fillRect/>
          </a:stretch>
        </p:blipFill>
        <p:spPr bwMode="auto">
          <a:xfrm>
            <a:off x="251520" y="352286"/>
            <a:ext cx="8892480" cy="6505714"/>
          </a:xfrm>
          <a:prstGeom prst="rect">
            <a:avLst/>
          </a:prstGeom>
          <a:noFill/>
          <a:ln w="9525">
            <a:noFill/>
            <a:miter lim="800000"/>
            <a:headEnd/>
            <a:tailEnd/>
          </a:ln>
        </p:spPr>
      </p:pic>
      <p:sp>
        <p:nvSpPr>
          <p:cNvPr id="22530" name="TextBox 3"/>
          <p:cNvSpPr txBox="1">
            <a:spLocks noChangeArrowheads="1"/>
          </p:cNvSpPr>
          <p:nvPr/>
        </p:nvSpPr>
        <p:spPr bwMode="auto">
          <a:xfrm>
            <a:off x="1557337" y="6596062"/>
            <a:ext cx="7586663" cy="261938"/>
          </a:xfrm>
          <a:prstGeom prst="rect">
            <a:avLst/>
          </a:prstGeom>
          <a:noFill/>
          <a:ln w="9525">
            <a:noFill/>
            <a:miter lim="800000"/>
            <a:headEnd/>
            <a:tailEnd/>
          </a:ln>
        </p:spPr>
        <p:txBody>
          <a:bodyPr wrap="none">
            <a:spAutoFit/>
          </a:bodyPr>
          <a:lstStyle/>
          <a:p>
            <a:pPr defTabSz="457200" fontAlgn="base">
              <a:spcBef>
                <a:spcPct val="0"/>
              </a:spcBef>
              <a:spcAft>
                <a:spcPct val="0"/>
              </a:spcAft>
            </a:pPr>
            <a:r>
              <a:rPr lang="en-GB" sz="1100" dirty="0" smtClean="0">
                <a:solidFill>
                  <a:prstClr val="white"/>
                </a:solidFill>
                <a:ea typeface="MS PGothic" pitchFamily="34" charset="-128"/>
              </a:rPr>
              <a:t>Steffen </a:t>
            </a:r>
            <a:r>
              <a:rPr lang="en-GB" sz="1100" i="1" dirty="0" smtClean="0">
                <a:solidFill>
                  <a:prstClr val="white"/>
                </a:solidFill>
                <a:ea typeface="MS PGothic" pitchFamily="34" charset="-128"/>
              </a:rPr>
              <a:t>et al. </a:t>
            </a:r>
            <a:r>
              <a:rPr lang="en-GB" sz="1100" dirty="0" smtClean="0">
                <a:solidFill>
                  <a:prstClr val="white"/>
                </a:solidFill>
                <a:ea typeface="MS PGothic" pitchFamily="34" charset="-128"/>
              </a:rPr>
              <a:t>The trajectory of the </a:t>
            </a:r>
            <a:r>
              <a:rPr lang="en-GB" sz="1100" dirty="0" err="1" smtClean="0">
                <a:solidFill>
                  <a:prstClr val="white"/>
                </a:solidFill>
                <a:ea typeface="MS PGothic" pitchFamily="34" charset="-128"/>
              </a:rPr>
              <a:t>Anthropocene</a:t>
            </a:r>
            <a:r>
              <a:rPr lang="en-GB" sz="1100" dirty="0" smtClean="0">
                <a:solidFill>
                  <a:prstClr val="white"/>
                </a:solidFill>
                <a:ea typeface="MS PGothic" pitchFamily="34" charset="-128"/>
              </a:rPr>
              <a:t>: The Great Acceleration (</a:t>
            </a:r>
            <a:r>
              <a:rPr lang="en-GB" sz="1100" i="1" dirty="0" err="1" smtClean="0">
                <a:solidFill>
                  <a:prstClr val="white"/>
                </a:solidFill>
                <a:ea typeface="MS PGothic" pitchFamily="34" charset="-128"/>
              </a:rPr>
              <a:t>Anthropocene</a:t>
            </a:r>
            <a:r>
              <a:rPr lang="en-GB" sz="1100" i="1" dirty="0" smtClean="0">
                <a:solidFill>
                  <a:prstClr val="white"/>
                </a:solidFill>
                <a:ea typeface="MS PGothic" pitchFamily="34" charset="-128"/>
              </a:rPr>
              <a:t> Review) </a:t>
            </a:r>
            <a:r>
              <a:rPr lang="en-GB" sz="1100" dirty="0" smtClean="0">
                <a:solidFill>
                  <a:prstClr val="white"/>
                </a:solidFill>
                <a:ea typeface="MS PGothic" pitchFamily="34" charset="-128"/>
              </a:rPr>
              <a:t>16 January 2015. Design: </a:t>
            </a:r>
            <a:r>
              <a:rPr lang="en-GB" sz="1100" dirty="0" err="1" smtClean="0">
                <a:solidFill>
                  <a:prstClr val="white"/>
                </a:solidFill>
                <a:ea typeface="MS PGothic" pitchFamily="34" charset="-128"/>
              </a:rPr>
              <a:t>Globaia</a:t>
            </a:r>
            <a:r>
              <a:rPr lang="en-GB" sz="1100" dirty="0" smtClean="0">
                <a:solidFill>
                  <a:prstClr val="white"/>
                </a:solidFill>
                <a:ea typeface="MS PGothic" pitchFamily="34" charset="-128"/>
              </a:rPr>
              <a:t> </a:t>
            </a:r>
            <a:endParaRPr lang="en-US" sz="1100" dirty="0" smtClean="0">
              <a:solidFill>
                <a:prstClr val="white"/>
              </a:solidFill>
              <a:ea typeface="MS PGothic" pitchFamily="34" charset="-128"/>
            </a:endParaRPr>
          </a:p>
        </p:txBody>
      </p:sp>
      <p:sp>
        <p:nvSpPr>
          <p:cNvPr id="4" name="pole tekstowe 3"/>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https://www.esrl.noaa.gov/gmd/webdata/ccgg/trends/co2_data_mlo.png"/>
          <p:cNvPicPr>
            <a:picLocks noChangeAspect="1" noChangeArrowheads="1"/>
          </p:cNvPicPr>
          <p:nvPr/>
        </p:nvPicPr>
        <p:blipFill>
          <a:blip r:embed="rId2" cstate="print"/>
          <a:srcRect/>
          <a:stretch>
            <a:fillRect/>
          </a:stretch>
        </p:blipFill>
        <p:spPr bwMode="auto">
          <a:xfrm>
            <a:off x="404154" y="0"/>
            <a:ext cx="8739846" cy="6858000"/>
          </a:xfrm>
          <a:prstGeom prst="rect">
            <a:avLst/>
          </a:prstGeom>
          <a:noFill/>
        </p:spPr>
      </p:pic>
      <p:sp>
        <p:nvSpPr>
          <p:cNvPr id="6" name="pole tekstowe 5"/>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Moje dokumenty_KK\Praca\Konferencje\Wrocław_2017_UMED\biosfera\Rain-Forest-forest-landscape-1280x720.jpg"/>
          <p:cNvPicPr>
            <a:picLocks noChangeAspect="1" noChangeArrowheads="1"/>
          </p:cNvPicPr>
          <p:nvPr/>
        </p:nvPicPr>
        <p:blipFill>
          <a:blip r:embed="rId2" cstate="print"/>
          <a:srcRect/>
          <a:stretch>
            <a:fillRect/>
          </a:stretch>
        </p:blipFill>
        <p:spPr bwMode="auto">
          <a:xfrm>
            <a:off x="0" y="0"/>
            <a:ext cx="9150368" cy="6858000"/>
          </a:xfrm>
          <a:prstGeom prst="rect">
            <a:avLst/>
          </a:prstGeom>
          <a:noFill/>
        </p:spPr>
      </p:pic>
      <p:grpSp>
        <p:nvGrpSpPr>
          <p:cNvPr id="10" name="Grupa 9"/>
          <p:cNvGrpSpPr/>
          <p:nvPr/>
        </p:nvGrpSpPr>
        <p:grpSpPr>
          <a:xfrm>
            <a:off x="0" y="0"/>
            <a:ext cx="9144000" cy="6858000"/>
            <a:chOff x="0" y="0"/>
            <a:chExt cx="9144000" cy="6858000"/>
          </a:xfrm>
        </p:grpSpPr>
        <p:pic>
          <p:nvPicPr>
            <p:cNvPr id="4098" name="Picture 2" descr="D:\Moje dokumenty_KK\Praca\Konferencje\Wrocław_2017_UMED\biosfera\16145634251_696d9f038e_b.jpg"/>
            <p:cNvPicPr>
              <a:picLocks noChangeAspect="1" noChangeArrowheads="1"/>
            </p:cNvPicPr>
            <p:nvPr/>
          </p:nvPicPr>
          <p:blipFill>
            <a:blip r:embed="rId3" cstate="print"/>
            <a:srcRect/>
            <a:stretch>
              <a:fillRect/>
            </a:stretch>
          </p:blipFill>
          <p:spPr bwMode="auto">
            <a:xfrm>
              <a:off x="5652120" y="4239090"/>
              <a:ext cx="3491880" cy="2618910"/>
            </a:xfrm>
            <a:prstGeom prst="rect">
              <a:avLst/>
            </a:prstGeom>
            <a:noFill/>
          </p:spPr>
        </p:pic>
        <p:pic>
          <p:nvPicPr>
            <p:cNvPr id="4099" name="Picture 3" descr="D:\Moje dokumenty_KK\Praca\Konferencje\Wrocław_2017_UMED\biosfera\biebrza-i-narew-lotnicze.jpg"/>
            <p:cNvPicPr>
              <a:picLocks noChangeAspect="1" noChangeArrowheads="1"/>
            </p:cNvPicPr>
            <p:nvPr/>
          </p:nvPicPr>
          <p:blipFill>
            <a:blip r:embed="rId4" cstate="print"/>
            <a:srcRect/>
            <a:stretch>
              <a:fillRect/>
            </a:stretch>
          </p:blipFill>
          <p:spPr bwMode="auto">
            <a:xfrm>
              <a:off x="0" y="0"/>
              <a:ext cx="3804186" cy="2854150"/>
            </a:xfrm>
            <a:prstGeom prst="rect">
              <a:avLst/>
            </a:prstGeom>
            <a:noFill/>
          </p:spPr>
        </p:pic>
        <p:pic>
          <p:nvPicPr>
            <p:cNvPr id="4101" name="Picture 5" descr="D:\Moje dokumenty_KK\Praca\Konferencje\Wrocław_2017_UMED\biosfera\Upland_South_Africa_Savanna.jpg"/>
            <p:cNvPicPr>
              <a:picLocks noChangeAspect="1" noChangeArrowheads="1"/>
            </p:cNvPicPr>
            <p:nvPr/>
          </p:nvPicPr>
          <p:blipFill>
            <a:blip r:embed="rId5" cstate="print"/>
            <a:srcRect/>
            <a:stretch>
              <a:fillRect/>
            </a:stretch>
          </p:blipFill>
          <p:spPr bwMode="auto">
            <a:xfrm>
              <a:off x="5533515" y="0"/>
              <a:ext cx="3610485" cy="2708920"/>
            </a:xfrm>
            <a:prstGeom prst="rect">
              <a:avLst/>
            </a:prstGeom>
            <a:noFill/>
          </p:spPr>
        </p:pic>
        <p:pic>
          <p:nvPicPr>
            <p:cNvPr id="4102" name="Picture 6" descr="D:\Moje dokumenty_KK\Praca\Konferencje\Wrocław_2017_UMED\biosfera\Mount_Everest_as_seen_from_Drukair2_PLW_edit.jpg"/>
            <p:cNvPicPr>
              <a:picLocks noChangeAspect="1" noChangeArrowheads="1"/>
            </p:cNvPicPr>
            <p:nvPr/>
          </p:nvPicPr>
          <p:blipFill>
            <a:blip r:embed="rId6" cstate="print"/>
            <a:srcRect/>
            <a:stretch>
              <a:fillRect/>
            </a:stretch>
          </p:blipFill>
          <p:spPr bwMode="auto">
            <a:xfrm>
              <a:off x="0" y="4130038"/>
              <a:ext cx="3636912" cy="2727962"/>
            </a:xfrm>
            <a:prstGeom prst="rect">
              <a:avLst/>
            </a:prstGeom>
            <a:noFill/>
          </p:spPr>
        </p:pic>
      </p:grpSp>
      <p:sp>
        <p:nvSpPr>
          <p:cNvPr id="9" name="pole tekstowe 8"/>
          <p:cNvSpPr txBox="1"/>
          <p:nvPr/>
        </p:nvSpPr>
        <p:spPr>
          <a:xfrm>
            <a:off x="2627784" y="44624"/>
            <a:ext cx="3870803" cy="1723549"/>
          </a:xfrm>
          <a:prstGeom prst="rect">
            <a:avLst/>
          </a:prstGeom>
          <a:noFill/>
        </p:spPr>
        <p:txBody>
          <a:bodyPr wrap="none" rtlCol="0">
            <a:spAutoFit/>
          </a:bodyPr>
          <a:lstStyle/>
          <a:p>
            <a:r>
              <a:rPr lang="pl-PL" sz="8800" dirty="0" smtClean="0">
                <a:solidFill>
                  <a:srgbClr val="FFFF99"/>
                </a:solidFill>
                <a:effectLst>
                  <a:outerShdw blurRad="63500" dist="50800" dir="2400000" sx="102000" sy="102000" algn="tl">
                    <a:srgbClr val="000000"/>
                  </a:outerShdw>
                </a:effectLst>
              </a:rPr>
              <a:t>Biosfera</a:t>
            </a:r>
          </a:p>
          <a:p>
            <a:r>
              <a:rPr lang="pl-PL" dirty="0" smtClean="0">
                <a:solidFill>
                  <a:srgbClr val="FFFF99"/>
                </a:solidFill>
                <a:effectLst>
                  <a:outerShdw blurRad="63500" dist="50800" dir="2400000" sx="102000" sy="102000" algn="tl">
                    <a:srgbClr val="000000"/>
                  </a:outerShdw>
                </a:effectLst>
              </a:rPr>
              <a:t>Fot. </a:t>
            </a:r>
            <a:r>
              <a:rPr lang="pl-PL" dirty="0" err="1" smtClean="0">
                <a:solidFill>
                  <a:srgbClr val="FFFF99"/>
                </a:solidFill>
                <a:effectLst>
                  <a:outerShdw blurRad="63500" dist="50800" dir="2400000" sx="102000" sy="102000" algn="tl">
                    <a:srgbClr val="000000"/>
                  </a:outerShdw>
                </a:effectLst>
              </a:rPr>
              <a:t>Wikimedia</a:t>
            </a:r>
            <a:endParaRPr lang="pl-PL" dirty="0">
              <a:solidFill>
                <a:srgbClr val="FFFF99"/>
              </a:solidFill>
              <a:effectLst>
                <a:outerShdw blurRad="63500" dist="50800" dir="2400000" sx="102000" sy="102000" algn="tl">
                  <a:srgbClr val="000000"/>
                </a:outerShdw>
              </a:effectLst>
            </a:endParaRPr>
          </a:p>
        </p:txBody>
      </p:sp>
      <p:sp>
        <p:nvSpPr>
          <p:cNvPr id="12" name="pole tekstowe 11"/>
          <p:cNvSpPr txBox="1"/>
          <p:nvPr/>
        </p:nvSpPr>
        <p:spPr>
          <a:xfrm>
            <a:off x="827584" y="2564904"/>
            <a:ext cx="7704856" cy="1815882"/>
          </a:xfrm>
          <a:prstGeom prst="rect">
            <a:avLst/>
          </a:prstGeom>
          <a:solidFill>
            <a:srgbClr val="001800">
              <a:alpha val="80000"/>
            </a:srgbClr>
          </a:solidFill>
        </p:spPr>
        <p:txBody>
          <a:bodyPr wrap="square" rtlCol="0">
            <a:spAutoFit/>
          </a:bodyPr>
          <a:lstStyle/>
          <a:p>
            <a:pPr>
              <a:buFont typeface="Wingdings" pitchFamily="2" charset="2"/>
              <a:buChar char="Ø"/>
            </a:pPr>
            <a:endParaRPr lang="pl-PL" sz="2800" dirty="0">
              <a:solidFill>
                <a:srgbClr val="FFFF99"/>
              </a:solidFill>
            </a:endParaRPr>
          </a:p>
          <a:p>
            <a:pPr>
              <a:buFont typeface="Wingdings" pitchFamily="2" charset="2"/>
              <a:buChar char="Ø"/>
            </a:pPr>
            <a:r>
              <a:rPr lang="pl-PL" sz="2800" dirty="0" smtClean="0">
                <a:solidFill>
                  <a:srgbClr val="FFFF99"/>
                </a:solidFill>
              </a:rPr>
              <a:t> Suma wszystkich organizmów wraz z przestrzenią, w której żyją</a:t>
            </a:r>
            <a:endParaRPr lang="pl-PL" sz="2800" dirty="0">
              <a:solidFill>
                <a:srgbClr val="FFFF99"/>
              </a:solidFill>
            </a:endParaRPr>
          </a:p>
          <a:p>
            <a:pPr>
              <a:buFont typeface="Wingdings" pitchFamily="2" charset="2"/>
              <a:buChar char="Ø"/>
            </a:pPr>
            <a:r>
              <a:rPr lang="pl-PL" sz="2800" dirty="0" smtClean="0">
                <a:solidFill>
                  <a:srgbClr val="FFFF99"/>
                </a:solidFill>
              </a:rPr>
              <a:t> System ekologiczny, „super-organizm”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grpSp>
        <p:nvGrpSpPr>
          <p:cNvPr id="2" name="Grupa 14"/>
          <p:cNvGrpSpPr/>
          <p:nvPr/>
        </p:nvGrpSpPr>
        <p:grpSpPr>
          <a:xfrm>
            <a:off x="1187624" y="836712"/>
            <a:ext cx="7956376" cy="6021288"/>
            <a:chOff x="1187624" y="836712"/>
            <a:chExt cx="7956376" cy="6021288"/>
          </a:xfrm>
        </p:grpSpPr>
        <p:sp>
          <p:nvSpPr>
            <p:cNvPr id="7" name="Prostokąt 6"/>
            <p:cNvSpPr/>
            <p:nvPr/>
          </p:nvSpPr>
          <p:spPr>
            <a:xfrm>
              <a:off x="5432150" y="6488668"/>
              <a:ext cx="3711850" cy="369332"/>
            </a:xfrm>
            <a:prstGeom prst="rect">
              <a:avLst/>
            </a:prstGeom>
          </p:spPr>
          <p:txBody>
            <a:bodyPr wrap="none">
              <a:spAutoFit/>
            </a:bodyPr>
            <a:lstStyle/>
            <a:p>
              <a:r>
                <a:rPr lang="en-US" i="1" dirty="0" smtClean="0"/>
                <a:t>U.S. Global Change Research Program</a:t>
              </a:r>
              <a:endParaRPr lang="pl-PL" i="1" dirty="0"/>
            </a:p>
          </p:txBody>
        </p:sp>
        <p:grpSp>
          <p:nvGrpSpPr>
            <p:cNvPr id="3" name="Grupa 13"/>
            <p:cNvGrpSpPr/>
            <p:nvPr/>
          </p:nvGrpSpPr>
          <p:grpSpPr>
            <a:xfrm>
              <a:off x="1187624" y="836712"/>
              <a:ext cx="6587730" cy="3930940"/>
              <a:chOff x="1187624" y="836712"/>
              <a:chExt cx="6587730" cy="3930940"/>
            </a:xfrm>
          </p:grpSpPr>
          <p:sp>
            <p:nvSpPr>
              <p:cNvPr id="8" name="pole tekstowe 7"/>
              <p:cNvSpPr txBox="1"/>
              <p:nvPr/>
            </p:nvSpPr>
            <p:spPr>
              <a:xfrm>
                <a:off x="1187624" y="836712"/>
                <a:ext cx="5707909" cy="954107"/>
              </a:xfrm>
              <a:prstGeom prst="rect">
                <a:avLst/>
              </a:prstGeom>
              <a:noFill/>
            </p:spPr>
            <p:txBody>
              <a:bodyPr wrap="none" rtlCol="0">
                <a:spAutoFit/>
              </a:bodyPr>
              <a:lstStyle/>
              <a:p>
                <a:pPr algn="ctr"/>
                <a:r>
                  <a:rPr lang="pl-PL" sz="2800" dirty="0" smtClean="0"/>
                  <a:t>Koncentracja CO</a:t>
                </a:r>
                <a:r>
                  <a:rPr lang="pl-PL" sz="2800" baseline="-25000" dirty="0" smtClean="0"/>
                  <a:t>2</a:t>
                </a:r>
                <a:r>
                  <a:rPr lang="pl-PL" sz="2800" dirty="0" smtClean="0"/>
                  <a:t> (ppm)w atmosferze </a:t>
                </a:r>
              </a:p>
              <a:p>
                <a:pPr algn="ctr"/>
                <a:r>
                  <a:rPr lang="pl-PL" sz="2800" dirty="0" smtClean="0"/>
                  <a:t>w okresie ostatnich 800 000 lat</a:t>
                </a:r>
                <a:endParaRPr lang="pl-PL" sz="2800" dirty="0"/>
              </a:p>
            </p:txBody>
          </p:sp>
          <p:grpSp>
            <p:nvGrpSpPr>
              <p:cNvPr id="4" name="Grupa 12"/>
              <p:cNvGrpSpPr/>
              <p:nvPr/>
            </p:nvGrpSpPr>
            <p:grpSpPr>
              <a:xfrm>
                <a:off x="1331640" y="2276872"/>
                <a:ext cx="6443714" cy="2490780"/>
                <a:chOff x="1331640" y="2276872"/>
                <a:chExt cx="6443714" cy="2490780"/>
              </a:xfrm>
            </p:grpSpPr>
            <p:pic>
              <p:nvPicPr>
                <p:cNvPr id="50178" name="Picture 2" descr="800,000 Year record of CO2 Concentration"/>
                <p:cNvPicPr>
                  <a:picLocks noChangeAspect="1" noChangeArrowheads="1"/>
                </p:cNvPicPr>
                <p:nvPr/>
              </p:nvPicPr>
              <p:blipFill>
                <a:blip r:embed="rId2" cstate="print"/>
                <a:srcRect t="48529" r="3714"/>
                <a:stretch>
                  <a:fillRect/>
                </a:stretch>
              </p:blipFill>
              <p:spPr bwMode="auto">
                <a:xfrm>
                  <a:off x="1331640" y="2420888"/>
                  <a:ext cx="6443714" cy="2346764"/>
                </a:xfrm>
                <a:prstGeom prst="rect">
                  <a:avLst/>
                </a:prstGeom>
                <a:noFill/>
              </p:spPr>
            </p:pic>
            <p:sp>
              <p:nvSpPr>
                <p:cNvPr id="9" name="Elipsa 8"/>
                <p:cNvSpPr/>
                <p:nvPr/>
              </p:nvSpPr>
              <p:spPr>
                <a:xfrm>
                  <a:off x="7056208" y="2463066"/>
                  <a:ext cx="108080" cy="101838"/>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5364088" y="2276872"/>
                  <a:ext cx="1656184" cy="646331"/>
                </a:xfrm>
                <a:prstGeom prst="rect">
                  <a:avLst/>
                </a:prstGeom>
                <a:solidFill>
                  <a:schemeClr val="bg1"/>
                </a:solidFill>
              </p:spPr>
              <p:txBody>
                <a:bodyPr wrap="square" rtlCol="0">
                  <a:spAutoFit/>
                </a:bodyPr>
                <a:lstStyle/>
                <a:p>
                  <a:pPr algn="r"/>
                  <a:r>
                    <a:rPr lang="pl-PL" dirty="0" smtClean="0"/>
                    <a:t>2017</a:t>
                  </a:r>
                </a:p>
                <a:p>
                  <a:pPr algn="r"/>
                  <a:r>
                    <a:rPr lang="pl-PL" dirty="0" smtClean="0"/>
                    <a:t>2008</a:t>
                  </a:r>
                  <a:endParaRPr lang="pl-PL" dirty="0"/>
                </a:p>
              </p:txBody>
            </p:sp>
            <p:sp>
              <p:nvSpPr>
                <p:cNvPr id="12" name="Elipsa 11"/>
                <p:cNvSpPr/>
                <p:nvPr/>
              </p:nvSpPr>
              <p:spPr>
                <a:xfrm>
                  <a:off x="7056938" y="2579044"/>
                  <a:ext cx="108080" cy="101838"/>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Ocean - Ocena - panoramio.jpg"/>
          <p:cNvPicPr>
            <a:picLocks noChangeAspect="1" noChangeArrowheads="1"/>
          </p:cNvPicPr>
          <p:nvPr/>
        </p:nvPicPr>
        <p:blipFill>
          <a:blip r:embed="rId2" cstate="print"/>
          <a:srcRect/>
          <a:stretch>
            <a:fillRect/>
          </a:stretch>
        </p:blipFill>
        <p:spPr bwMode="auto">
          <a:xfrm>
            <a:off x="0" y="-18001"/>
            <a:ext cx="9168001" cy="6876001"/>
          </a:xfrm>
          <a:prstGeom prst="rect">
            <a:avLst/>
          </a:prstGeom>
          <a:noFill/>
        </p:spPr>
      </p:pic>
      <p:sp>
        <p:nvSpPr>
          <p:cNvPr id="3" name="pole tekstowe 2"/>
          <p:cNvSpPr txBox="1"/>
          <p:nvPr/>
        </p:nvSpPr>
        <p:spPr>
          <a:xfrm>
            <a:off x="467544" y="548680"/>
            <a:ext cx="7149650" cy="584775"/>
          </a:xfrm>
          <a:prstGeom prst="rect">
            <a:avLst/>
          </a:prstGeom>
          <a:noFill/>
        </p:spPr>
        <p:txBody>
          <a:bodyPr wrap="none" rtlCol="0">
            <a:spAutoFit/>
          </a:bodyPr>
          <a:lstStyle/>
          <a:p>
            <a:r>
              <a:rPr lang="pl-PL" sz="3200" b="1" dirty="0" smtClean="0"/>
              <a:t>Wzrost kwasowości wód oceanów i mórz</a:t>
            </a:r>
            <a:endParaRPr lang="pl-PL" sz="3200" b="1" dirty="0"/>
          </a:p>
        </p:txBody>
      </p:sp>
      <p:sp>
        <p:nvSpPr>
          <p:cNvPr id="4" name="pole tekstowe 3"/>
          <p:cNvSpPr txBox="1"/>
          <p:nvPr/>
        </p:nvSpPr>
        <p:spPr>
          <a:xfrm>
            <a:off x="7164288" y="980728"/>
            <a:ext cx="1483291" cy="1107996"/>
          </a:xfrm>
          <a:prstGeom prst="rect">
            <a:avLst/>
          </a:prstGeom>
          <a:noFill/>
        </p:spPr>
        <p:txBody>
          <a:bodyPr wrap="none" rtlCol="0">
            <a:spAutoFit/>
          </a:bodyPr>
          <a:lstStyle/>
          <a:p>
            <a:r>
              <a:rPr lang="pl-PL" sz="6600" b="1" dirty="0" smtClean="0">
                <a:solidFill>
                  <a:schemeClr val="accent6">
                    <a:lumMod val="20000"/>
                    <a:lumOff val="80000"/>
                  </a:schemeClr>
                </a:solidFill>
              </a:rPr>
              <a:t>CO</a:t>
            </a:r>
            <a:r>
              <a:rPr lang="pl-PL" sz="6600" b="1" baseline="-25000" dirty="0" smtClean="0">
                <a:solidFill>
                  <a:schemeClr val="accent6">
                    <a:lumMod val="20000"/>
                    <a:lumOff val="80000"/>
                  </a:schemeClr>
                </a:solidFill>
              </a:rPr>
              <a:t>2</a:t>
            </a:r>
            <a:endParaRPr lang="pl-PL" sz="6600" b="1" baseline="-25000" dirty="0">
              <a:solidFill>
                <a:schemeClr val="accent6">
                  <a:lumMod val="20000"/>
                  <a:lumOff val="80000"/>
                </a:schemeClr>
              </a:solidFill>
            </a:endParaRPr>
          </a:p>
        </p:txBody>
      </p:sp>
      <p:sp>
        <p:nvSpPr>
          <p:cNvPr id="5" name="Strzałka w dół 4"/>
          <p:cNvSpPr/>
          <p:nvPr/>
        </p:nvSpPr>
        <p:spPr>
          <a:xfrm rot="2420662">
            <a:off x="6205548" y="1738318"/>
            <a:ext cx="141110" cy="3096344"/>
          </a:xfrm>
          <a:prstGeom prst="downArrow">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p:cNvSpPr txBox="1"/>
          <p:nvPr/>
        </p:nvSpPr>
        <p:spPr>
          <a:xfrm>
            <a:off x="467544" y="4734342"/>
            <a:ext cx="6510950" cy="1569660"/>
          </a:xfrm>
          <a:prstGeom prst="rect">
            <a:avLst/>
          </a:prstGeom>
          <a:noFill/>
        </p:spPr>
        <p:txBody>
          <a:bodyPr wrap="none" rtlCol="0">
            <a:spAutoFit/>
          </a:bodyPr>
          <a:lstStyle/>
          <a:p>
            <a:r>
              <a:rPr lang="pl-PL" sz="4800" b="1" dirty="0" smtClean="0">
                <a:solidFill>
                  <a:schemeClr val="accent6">
                    <a:lumMod val="20000"/>
                    <a:lumOff val="80000"/>
                  </a:schemeClr>
                </a:solidFill>
              </a:rPr>
              <a:t>Rozpuszczanie w wodzie </a:t>
            </a:r>
          </a:p>
          <a:p>
            <a:r>
              <a:rPr lang="pl-PL" sz="4800" b="1" dirty="0" smtClean="0">
                <a:solidFill>
                  <a:schemeClr val="accent6">
                    <a:lumMod val="20000"/>
                    <a:lumOff val="80000"/>
                  </a:schemeClr>
                </a:solidFill>
              </a:rPr>
              <a:t>i obniżanie się </a:t>
            </a:r>
            <a:r>
              <a:rPr lang="pl-PL" sz="4800" b="1" dirty="0" err="1" smtClean="0">
                <a:solidFill>
                  <a:schemeClr val="accent6">
                    <a:lumMod val="20000"/>
                    <a:lumOff val="80000"/>
                  </a:schemeClr>
                </a:solidFill>
              </a:rPr>
              <a:t>pH</a:t>
            </a:r>
            <a:endParaRPr lang="pl-PL" sz="4800" b="1" baseline="-25000" dirty="0">
              <a:solidFill>
                <a:schemeClr val="accent6">
                  <a:lumMod val="20000"/>
                  <a:lumOff val="80000"/>
                </a:schemeClr>
              </a:solidFill>
            </a:endParaRPr>
          </a:p>
        </p:txBody>
      </p:sp>
      <p:sp>
        <p:nvSpPr>
          <p:cNvPr id="9" name="pole tekstowe 8"/>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www.sciencemag.org/sites/default/files/styles/article_main_medium/public/highwire/large/352/6281/15-F1.large.jpg?itok=7H3_7kaD"/>
          <p:cNvPicPr>
            <a:picLocks noChangeAspect="1" noChangeArrowheads="1"/>
          </p:cNvPicPr>
          <p:nvPr/>
        </p:nvPicPr>
        <p:blipFill>
          <a:blip r:embed="rId2" cstate="print"/>
          <a:srcRect/>
          <a:stretch>
            <a:fillRect/>
          </a:stretch>
        </p:blipFill>
        <p:spPr bwMode="auto">
          <a:xfrm>
            <a:off x="11976" y="1722578"/>
            <a:ext cx="9132024" cy="5135422"/>
          </a:xfrm>
          <a:prstGeom prst="rect">
            <a:avLst/>
          </a:prstGeom>
          <a:noFill/>
        </p:spPr>
      </p:pic>
      <p:sp>
        <p:nvSpPr>
          <p:cNvPr id="3" name="pole tekstowe 2"/>
          <p:cNvSpPr txBox="1"/>
          <p:nvPr/>
        </p:nvSpPr>
        <p:spPr>
          <a:xfrm>
            <a:off x="4740167" y="1772816"/>
            <a:ext cx="4403833" cy="1384995"/>
          </a:xfrm>
          <a:prstGeom prst="rect">
            <a:avLst/>
          </a:prstGeom>
          <a:noFill/>
        </p:spPr>
        <p:txBody>
          <a:bodyPr wrap="none" rtlCol="0">
            <a:spAutoFit/>
          </a:bodyPr>
          <a:lstStyle/>
          <a:p>
            <a:pPr algn="r"/>
            <a:r>
              <a:rPr lang="pl-PL" sz="2800" b="1" dirty="0" smtClean="0">
                <a:solidFill>
                  <a:srgbClr val="FFFFCC"/>
                </a:solidFill>
              </a:rPr>
              <a:t>1-3 mln gatunków, </a:t>
            </a:r>
          </a:p>
          <a:p>
            <a:pPr algn="r"/>
            <a:r>
              <a:rPr lang="pl-PL" sz="2800" b="1" dirty="0" smtClean="0">
                <a:solidFill>
                  <a:srgbClr val="FFFFCC"/>
                </a:solidFill>
              </a:rPr>
              <a:t>¼ wszystkich gatunków ryb</a:t>
            </a:r>
          </a:p>
          <a:p>
            <a:pPr algn="r"/>
            <a:r>
              <a:rPr lang="pl-PL" sz="2800" b="1" dirty="0" smtClean="0">
                <a:solidFill>
                  <a:srgbClr val="FFFFCC"/>
                </a:solidFill>
              </a:rPr>
              <a:t>Podstawa życia 30 mln ludzi</a:t>
            </a:r>
            <a:endParaRPr lang="pl-PL" sz="2800" b="1" dirty="0">
              <a:solidFill>
                <a:srgbClr val="FFFFCC"/>
              </a:solidFill>
            </a:endParaRPr>
          </a:p>
        </p:txBody>
      </p:sp>
      <p:sp>
        <p:nvSpPr>
          <p:cNvPr id="4" name="pole tekstowe 3"/>
          <p:cNvSpPr txBox="1"/>
          <p:nvPr/>
        </p:nvSpPr>
        <p:spPr>
          <a:xfrm>
            <a:off x="755576" y="476672"/>
            <a:ext cx="6904904" cy="1077218"/>
          </a:xfrm>
          <a:prstGeom prst="rect">
            <a:avLst/>
          </a:prstGeom>
          <a:noFill/>
        </p:spPr>
        <p:txBody>
          <a:bodyPr wrap="none" rtlCol="0">
            <a:spAutoFit/>
          </a:bodyPr>
          <a:lstStyle/>
          <a:p>
            <a:r>
              <a:rPr lang="pl-PL" sz="3200" dirty="0" smtClean="0"/>
              <a:t>Wzrost kwasowości i temperatury wody </a:t>
            </a:r>
          </a:p>
          <a:p>
            <a:r>
              <a:rPr lang="pl-PL" sz="3200" dirty="0" smtClean="0"/>
              <a:t>zagraża np. rafom koralowym</a:t>
            </a:r>
            <a:endParaRPr lang="pl-PL" sz="3200" dirty="0"/>
          </a:p>
        </p:txBody>
      </p:sp>
      <p:sp>
        <p:nvSpPr>
          <p:cNvPr id="6" name="pole tekstowe 5"/>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2" descr="https://upload.wikimedia.org/wikipedia/commons/6/64/Beach_strewn_with_plastic_debris_%288080500982%29.jpg"/>
          <p:cNvPicPr>
            <a:picLocks noChangeAspect="1" noChangeArrowheads="1"/>
          </p:cNvPicPr>
          <p:nvPr/>
        </p:nvPicPr>
        <p:blipFill>
          <a:blip r:embed="rId2" cstate="print"/>
          <a:srcRect r="11584"/>
          <a:stretch>
            <a:fillRect/>
          </a:stretch>
        </p:blipFill>
        <p:spPr bwMode="auto">
          <a:xfrm>
            <a:off x="0" y="0"/>
            <a:ext cx="9144000" cy="6858000"/>
          </a:xfrm>
          <a:prstGeom prst="rect">
            <a:avLst/>
          </a:prstGeom>
          <a:noFill/>
        </p:spPr>
      </p:pic>
      <p:sp>
        <p:nvSpPr>
          <p:cNvPr id="5" name="pole tekstowe 4"/>
          <p:cNvSpPr txBox="1"/>
          <p:nvPr/>
        </p:nvSpPr>
        <p:spPr>
          <a:xfrm>
            <a:off x="3923928" y="404664"/>
            <a:ext cx="4886659" cy="523220"/>
          </a:xfrm>
          <a:prstGeom prst="rect">
            <a:avLst/>
          </a:prstGeom>
          <a:noFill/>
        </p:spPr>
        <p:txBody>
          <a:bodyPr wrap="none" rtlCol="0">
            <a:spAutoFit/>
          </a:bodyPr>
          <a:lstStyle/>
          <a:p>
            <a:r>
              <a:rPr lang="pl-PL" sz="2800" b="1" dirty="0" smtClean="0">
                <a:solidFill>
                  <a:srgbClr val="FFFF99"/>
                </a:solidFill>
                <a:effectLst>
                  <a:outerShdw blurRad="38100" dist="38100" dir="2700000" algn="tl">
                    <a:srgbClr val="000000">
                      <a:alpha val="43137"/>
                    </a:srgbClr>
                  </a:outerShdw>
                </a:effectLst>
              </a:rPr>
              <a:t>Tworzywa sztuczne w oceanach</a:t>
            </a:r>
            <a:endParaRPr lang="pl-PL" sz="2800" b="1" dirty="0">
              <a:solidFill>
                <a:srgbClr val="FFFF99"/>
              </a:solidFill>
              <a:effectLst>
                <a:outerShdw blurRad="38100" dist="38100" dir="2700000" algn="tl">
                  <a:srgbClr val="000000">
                    <a:alpha val="43137"/>
                  </a:srgbClr>
                </a:outerShdw>
              </a:effectLst>
            </a:endParaRPr>
          </a:p>
        </p:txBody>
      </p:sp>
      <p:sp>
        <p:nvSpPr>
          <p:cNvPr id="6" name="pole tekstowe 5"/>
          <p:cNvSpPr txBox="1"/>
          <p:nvPr/>
        </p:nvSpPr>
        <p:spPr>
          <a:xfrm>
            <a:off x="0" y="0"/>
            <a:ext cx="1913985" cy="400110"/>
          </a:xfrm>
          <a:prstGeom prst="rect">
            <a:avLst/>
          </a:prstGeom>
          <a:solidFill>
            <a:schemeClr val="bg2">
              <a:lumMod val="50000"/>
            </a:schemeClr>
          </a:solidFill>
        </p:spPr>
        <p:txBody>
          <a:bodyPr wrap="none" rtlCol="0">
            <a:spAutoFit/>
          </a:bodyPr>
          <a:lstStyle/>
          <a:p>
            <a:r>
              <a:rPr lang="pl-PL" sz="2000" dirty="0" smtClean="0"/>
              <a:t>Zanieczyszczenia</a:t>
            </a:r>
            <a:endParaRPr lang="pl-PL" sz="20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0" y="548680"/>
            <a:ext cx="9144000" cy="836712"/>
          </a:xfrm>
          <a:prstGeom prst="rect">
            <a:avLst/>
          </a:prstGeom>
          <a:noFill/>
          <a:ln w="9525">
            <a:noFill/>
            <a:round/>
            <a:headEnd/>
            <a:tailEnd/>
          </a:ln>
          <a:effectLst/>
        </p:spPr>
        <p:txBody>
          <a:bodyPr lIns="0" tIns="0" rIns="0" bIns="0"/>
          <a:lstStyle/>
          <a:p>
            <a:pPr algn="ctr" defTabSz="414683" fontAlgn="base" hangingPunct="0">
              <a:lnSpc>
                <a:spcPct val="93000"/>
              </a:lnSpc>
              <a:spcBef>
                <a:spcPct val="0"/>
              </a:spcBef>
              <a:spcAft>
                <a:spcPct val="0"/>
              </a:spcAft>
              <a:buClr>
                <a:srgbClr val="000000"/>
              </a:buClr>
              <a:buSzPct val="45000"/>
              <a:tabLst>
                <a:tab pos="656582" algn="l"/>
                <a:tab pos="1313162" algn="l"/>
                <a:tab pos="1969745" algn="l"/>
                <a:tab pos="2626327" algn="l"/>
                <a:tab pos="3282907" algn="l"/>
                <a:tab pos="3939490" algn="l"/>
                <a:tab pos="4596072" algn="l"/>
                <a:tab pos="5252653" algn="l"/>
                <a:tab pos="5909234" algn="l"/>
                <a:tab pos="6565817" algn="l"/>
                <a:tab pos="7222398" algn="l"/>
                <a:tab pos="7878979" algn="l"/>
              </a:tabLst>
            </a:pPr>
            <a:r>
              <a:rPr lang="pl-PL" sz="2800" dirty="0" smtClean="0">
                <a:solidFill>
                  <a:srgbClr val="000000"/>
                </a:solidFill>
                <a:latin typeface="Arial" pitchFamily="34" charset="0"/>
              </a:rPr>
              <a:t>Odpady z tworzyw sztucznych trafiające do wód z pasa lądu o szerokości 50 km (192 kraje)</a:t>
            </a:r>
            <a:endParaRPr lang="en-GB" sz="2800" dirty="0" smtClean="0">
              <a:solidFill>
                <a:srgbClr val="000000"/>
              </a:solidFill>
              <a:latin typeface="Arial"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7729920" y="5943506"/>
            <a:ext cx="1226880" cy="652388"/>
          </a:xfrm>
          <a:prstGeom prst="rect">
            <a:avLst/>
          </a:prstGeom>
          <a:noFill/>
          <a:ln w="9525">
            <a:noFill/>
            <a:round/>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1115616" y="1412776"/>
            <a:ext cx="6207840" cy="4893634"/>
          </a:xfrm>
          <a:prstGeom prst="rect">
            <a:avLst/>
          </a:prstGeom>
          <a:noFill/>
          <a:ln w="9525">
            <a:noFill/>
            <a:round/>
            <a:headEnd/>
            <a:tailEnd/>
          </a:ln>
          <a:effectLst/>
        </p:spPr>
      </p:pic>
      <p:sp>
        <p:nvSpPr>
          <p:cNvPr id="3076" name="Text Box 4"/>
          <p:cNvSpPr txBox="1">
            <a:spLocks noChangeArrowheads="1"/>
          </p:cNvSpPr>
          <p:nvPr/>
        </p:nvSpPr>
        <p:spPr bwMode="auto">
          <a:xfrm>
            <a:off x="1835696" y="6525344"/>
            <a:ext cx="5472608" cy="332656"/>
          </a:xfrm>
          <a:prstGeom prst="rect">
            <a:avLst/>
          </a:prstGeom>
          <a:noFill/>
          <a:ln w="9525">
            <a:noFill/>
            <a:round/>
            <a:headEnd/>
            <a:tailEnd/>
          </a:ln>
          <a:effectLst/>
        </p:spPr>
        <p:txBody>
          <a:bodyPr lIns="0" tIns="0" rIns="0" bIns="0"/>
          <a:lstStyle/>
          <a:p>
            <a:pPr defTabSz="414683" fontAlgn="base" hangingPunct="0">
              <a:lnSpc>
                <a:spcPct val="93000"/>
              </a:lnSpc>
              <a:spcBef>
                <a:spcPct val="0"/>
              </a:spcBef>
              <a:spcAft>
                <a:spcPct val="0"/>
              </a:spcAft>
              <a:buClr>
                <a:srgbClr val="000000"/>
              </a:buClr>
              <a:buSzPct val="45000"/>
              <a:tabLst>
                <a:tab pos="656582" algn="l"/>
                <a:tab pos="1313162" algn="l"/>
                <a:tab pos="1969745" algn="l"/>
                <a:tab pos="2626327" algn="l"/>
                <a:tab pos="3282907" algn="l"/>
              </a:tabLst>
            </a:pPr>
            <a:r>
              <a:rPr lang="en-GB" i="1" dirty="0" smtClean="0">
                <a:solidFill>
                  <a:srgbClr val="000000"/>
                </a:solidFill>
                <a:latin typeface="Arial" pitchFamily="34" charset="0"/>
              </a:rPr>
              <a:t>Jenna R. </a:t>
            </a:r>
            <a:r>
              <a:rPr lang="en-GB" i="1" dirty="0" err="1" smtClean="0">
                <a:solidFill>
                  <a:srgbClr val="000000"/>
                </a:solidFill>
                <a:latin typeface="Arial" pitchFamily="34" charset="0"/>
              </a:rPr>
              <a:t>Jambeck</a:t>
            </a:r>
            <a:r>
              <a:rPr lang="en-GB" i="1" dirty="0" smtClean="0">
                <a:solidFill>
                  <a:srgbClr val="000000"/>
                </a:solidFill>
                <a:latin typeface="Arial" pitchFamily="34" charset="0"/>
              </a:rPr>
              <a:t> et al. Science 2015;347:768-771</a:t>
            </a:r>
          </a:p>
        </p:txBody>
      </p:sp>
      <p:sp>
        <p:nvSpPr>
          <p:cNvPr id="3077" name="Text Box 5"/>
          <p:cNvSpPr txBox="1">
            <a:spLocks noChangeArrowheads="1"/>
          </p:cNvSpPr>
          <p:nvPr/>
        </p:nvSpPr>
        <p:spPr bwMode="auto">
          <a:xfrm>
            <a:off x="97920" y="6613176"/>
            <a:ext cx="4930560" cy="3470764"/>
          </a:xfrm>
          <a:prstGeom prst="rect">
            <a:avLst/>
          </a:prstGeom>
          <a:noFill/>
          <a:ln w="9525">
            <a:noFill/>
            <a:round/>
            <a:headEnd/>
            <a:tailEnd/>
          </a:ln>
          <a:effectLst/>
        </p:spPr>
        <p:txBody>
          <a:bodyPr lIns="0" tIns="0" rIns="0" bIns="0"/>
          <a:lstStyle/>
          <a:p>
            <a:pPr marL="77753" indent="-77753" defTabSz="414683" fontAlgn="base" hangingPunct="0">
              <a:lnSpc>
                <a:spcPct val="93000"/>
              </a:lnSpc>
              <a:spcBef>
                <a:spcPct val="0"/>
              </a:spcBef>
              <a:spcAft>
                <a:spcPct val="0"/>
              </a:spcAft>
              <a:buClr>
                <a:srgbClr val="000000"/>
              </a:buClr>
              <a:buSzPct val="45000"/>
              <a:tabLst>
                <a:tab pos="656582" algn="l"/>
                <a:tab pos="1313162" algn="l"/>
                <a:tab pos="1969745" algn="l"/>
                <a:tab pos="2626327" algn="l"/>
                <a:tab pos="3282907" algn="l"/>
                <a:tab pos="3939490" algn="l"/>
                <a:tab pos="4596072" algn="l"/>
              </a:tabLst>
            </a:pPr>
            <a:r>
              <a:rPr lang="en-GB" sz="900" dirty="0" smtClean="0">
                <a:solidFill>
                  <a:srgbClr val="000000"/>
                </a:solidFill>
                <a:latin typeface="Arial" pitchFamily="34" charset="0"/>
              </a:rPr>
              <a:t>Published by AAAS</a:t>
            </a:r>
          </a:p>
        </p:txBody>
      </p:sp>
      <p:sp>
        <p:nvSpPr>
          <p:cNvPr id="10" name="pole tekstowe 9"/>
          <p:cNvSpPr txBox="1"/>
          <p:nvPr/>
        </p:nvSpPr>
        <p:spPr>
          <a:xfrm>
            <a:off x="0" y="0"/>
            <a:ext cx="1757212" cy="369332"/>
          </a:xfrm>
          <a:prstGeom prst="rect">
            <a:avLst/>
          </a:prstGeom>
          <a:solidFill>
            <a:srgbClr val="EEECE1">
              <a:lumMod val="5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Zanieczyszczenia</a:t>
            </a:r>
            <a:endParaRPr kumimoji="0" lang="pl-PL" b="0"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23455" y="1340768"/>
            <a:ext cx="8520545" cy="4840941"/>
          </a:xfrm>
          <a:prstGeom prst="rect">
            <a:avLst/>
          </a:prstGeom>
          <a:noFill/>
        </p:spPr>
      </p:pic>
      <p:sp>
        <p:nvSpPr>
          <p:cNvPr id="4099" name="Rectangle 3"/>
          <p:cNvSpPr>
            <a:spLocks noGrp="1" noChangeArrowheads="1"/>
          </p:cNvSpPr>
          <p:nvPr>
            <p:ph type="body" idx="4294967295"/>
          </p:nvPr>
        </p:nvSpPr>
        <p:spPr>
          <a:xfrm>
            <a:off x="323528" y="404664"/>
            <a:ext cx="8509000" cy="944634"/>
          </a:xfrm>
          <a:noFill/>
          <a:ln/>
        </p:spPr>
        <p:txBody>
          <a:bodyPr>
            <a:spAutoFit/>
          </a:bodyPr>
          <a:lstStyle/>
          <a:p>
            <a:pPr marL="0" indent="0" algn="ctr">
              <a:spcBef>
                <a:spcPct val="0"/>
              </a:spcBef>
              <a:buNone/>
            </a:pPr>
            <a:r>
              <a:rPr lang="pl-PL" sz="2800" dirty="0" smtClean="0">
                <a:solidFill>
                  <a:schemeClr val="tx2"/>
                </a:solidFill>
                <a:latin typeface="Calibri" pitchFamily="34" charset="0"/>
                <a:cs typeface="Calibri" pitchFamily="34" charset="0"/>
              </a:rPr>
              <a:t>Model zagęszczenia resztek tworzyw sztucznych w oceanie światowym w czterech klasach wielkości</a:t>
            </a:r>
            <a:endParaRPr lang="en-US" sz="2800" dirty="0">
              <a:solidFill>
                <a:schemeClr val="tx2"/>
              </a:solidFill>
              <a:latin typeface="Calibri" pitchFamily="34" charset="0"/>
              <a:cs typeface="Calibri" pitchFamily="34" charset="0"/>
            </a:endParaRPr>
          </a:p>
        </p:txBody>
      </p:sp>
      <p:sp>
        <p:nvSpPr>
          <p:cNvPr id="4100" name="Text Box 4"/>
          <p:cNvSpPr txBox="1">
            <a:spLocks noChangeArrowheads="1"/>
          </p:cNvSpPr>
          <p:nvPr/>
        </p:nvSpPr>
        <p:spPr bwMode="auto">
          <a:xfrm>
            <a:off x="0" y="6282706"/>
            <a:ext cx="6660232" cy="575294"/>
          </a:xfrm>
          <a:prstGeom prst="rect">
            <a:avLst/>
          </a:prstGeom>
          <a:noFill/>
          <a:ln w="9525">
            <a:noFill/>
            <a:miter lim="800000"/>
            <a:headEnd/>
            <a:tailEnd/>
          </a:ln>
          <a:effectLst/>
        </p:spPr>
        <p:txBody>
          <a:bodyPr wrap="square" lIns="82048" tIns="41025" rIns="82048" bIns="41025">
            <a:spAutoFit/>
          </a:bodyPr>
          <a:lstStyle/>
          <a:p>
            <a:pPr fontAlgn="base">
              <a:spcBef>
                <a:spcPct val="0"/>
              </a:spcBef>
              <a:spcAft>
                <a:spcPct val="0"/>
              </a:spcAft>
            </a:pPr>
            <a:r>
              <a:rPr lang="en-US" sz="1600" i="1" dirty="0" err="1" smtClean="0">
                <a:solidFill>
                  <a:srgbClr val="000000"/>
                </a:solidFill>
              </a:rPr>
              <a:t>Eriksen</a:t>
            </a:r>
            <a:r>
              <a:rPr lang="en-US" sz="1600" i="1" dirty="0" smtClean="0">
                <a:solidFill>
                  <a:srgbClr val="000000"/>
                </a:solidFill>
              </a:rPr>
              <a:t> et al. (2014) Plastic Pollution in the World's Oceans</a:t>
            </a:r>
            <a:r>
              <a:rPr lang="pl-PL" sz="1600" i="1" dirty="0" smtClean="0">
                <a:solidFill>
                  <a:srgbClr val="000000"/>
                </a:solidFill>
              </a:rPr>
              <a:t> [...]</a:t>
            </a:r>
            <a:r>
              <a:rPr lang="en-US" sz="1600" i="1" dirty="0" smtClean="0">
                <a:solidFill>
                  <a:srgbClr val="000000"/>
                </a:solidFill>
              </a:rPr>
              <a:t> PLOS ONE 9(12)</a:t>
            </a:r>
          </a:p>
        </p:txBody>
      </p:sp>
      <p:pic>
        <p:nvPicPr>
          <p:cNvPr id="4101" name="Picture 5"/>
          <p:cNvPicPr>
            <a:picLocks noChangeAspect="1" noChangeArrowheads="1"/>
          </p:cNvPicPr>
          <p:nvPr/>
        </p:nvPicPr>
        <p:blipFill>
          <a:blip r:embed="rId3" cstate="print"/>
          <a:srcRect/>
          <a:stretch>
            <a:fillRect/>
          </a:stretch>
        </p:blipFill>
        <p:spPr bwMode="auto">
          <a:xfrm>
            <a:off x="6804248" y="6093296"/>
            <a:ext cx="2205182" cy="649941"/>
          </a:xfrm>
          <a:prstGeom prst="rect">
            <a:avLst/>
          </a:prstGeom>
          <a:noFill/>
        </p:spPr>
      </p:pic>
      <p:sp>
        <p:nvSpPr>
          <p:cNvPr id="9" name="pole tekstowe 8"/>
          <p:cNvSpPr txBox="1"/>
          <p:nvPr/>
        </p:nvSpPr>
        <p:spPr>
          <a:xfrm>
            <a:off x="0" y="0"/>
            <a:ext cx="1757212" cy="369332"/>
          </a:xfrm>
          <a:prstGeom prst="rect">
            <a:avLst/>
          </a:prstGeom>
          <a:solidFill>
            <a:srgbClr val="EEECE1">
              <a:lumMod val="50000"/>
            </a:srgbClr>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Zanieczyszczenia</a:t>
            </a:r>
            <a:endParaRPr kumimoji="0" lang="pl-PL" b="0"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b="1" dirty="0" smtClean="0"/>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s://upload.wikimedia.org/wikipedia/commons/0/01/Global_temperature_1ka.png"/>
          <p:cNvPicPr>
            <a:picLocks noChangeAspect="1" noChangeArrowheads="1"/>
          </p:cNvPicPr>
          <p:nvPr/>
        </p:nvPicPr>
        <p:blipFill>
          <a:blip r:embed="rId2" cstate="print"/>
          <a:srcRect l="2571" r="3226"/>
          <a:stretch>
            <a:fillRect/>
          </a:stretch>
        </p:blipFill>
        <p:spPr bwMode="auto">
          <a:xfrm>
            <a:off x="498611" y="548680"/>
            <a:ext cx="8645389" cy="5445224"/>
          </a:xfrm>
          <a:prstGeom prst="rect">
            <a:avLst/>
          </a:prstGeom>
          <a:noFill/>
        </p:spPr>
      </p:pic>
      <p:sp>
        <p:nvSpPr>
          <p:cNvPr id="5" name="pole tekstowe 4"/>
          <p:cNvSpPr txBox="1"/>
          <p:nvPr/>
        </p:nvSpPr>
        <p:spPr>
          <a:xfrm>
            <a:off x="1403648" y="260648"/>
            <a:ext cx="6236644" cy="584775"/>
          </a:xfrm>
          <a:prstGeom prst="rect">
            <a:avLst/>
          </a:prstGeom>
          <a:noFill/>
        </p:spPr>
        <p:txBody>
          <a:bodyPr wrap="none" rtlCol="0">
            <a:spAutoFit/>
          </a:bodyPr>
          <a:lstStyle/>
          <a:p>
            <a:r>
              <a:rPr lang="pl-PL" sz="3200" dirty="0" smtClean="0"/>
              <a:t>Temperatura na Ziemi od 1000 </a:t>
            </a:r>
            <a:r>
              <a:rPr lang="pl-PL" sz="3200" dirty="0" err="1" smtClean="0"/>
              <a:t>r</a:t>
            </a:r>
            <a:r>
              <a:rPr lang="pl-PL" sz="3200" dirty="0" smtClean="0"/>
              <a:t> n.e.</a:t>
            </a:r>
            <a:endParaRPr lang="pl-PL" sz="3200" dirty="0"/>
          </a:p>
        </p:txBody>
      </p:sp>
      <p:sp>
        <p:nvSpPr>
          <p:cNvPr id="7" name="pole tekstowe 6"/>
          <p:cNvSpPr txBox="1"/>
          <p:nvPr/>
        </p:nvSpPr>
        <p:spPr>
          <a:xfrm>
            <a:off x="440619" y="5517232"/>
            <a:ext cx="8739893" cy="523220"/>
          </a:xfrm>
          <a:prstGeom prst="rect">
            <a:avLst/>
          </a:prstGeom>
          <a:solidFill>
            <a:schemeClr val="bg1"/>
          </a:solidFill>
        </p:spPr>
        <p:txBody>
          <a:bodyPr wrap="none" rtlCol="0">
            <a:spAutoFit/>
          </a:bodyPr>
          <a:lstStyle/>
          <a:p>
            <a:r>
              <a:rPr lang="pl-PL" sz="2800" dirty="0" smtClean="0"/>
              <a:t>1000            1200          1400           1600           1800       2000</a:t>
            </a:r>
            <a:endParaRPr lang="pl-PL" sz="2800" dirty="0"/>
          </a:p>
        </p:txBody>
      </p:sp>
      <p:sp>
        <p:nvSpPr>
          <p:cNvPr id="6" name="Prostokąt 5"/>
          <p:cNvSpPr/>
          <p:nvPr/>
        </p:nvSpPr>
        <p:spPr>
          <a:xfrm>
            <a:off x="8073467" y="764704"/>
            <a:ext cx="1080120" cy="5256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40943" y="692696"/>
            <a:ext cx="822661" cy="4938403"/>
          </a:xfrm>
          <a:prstGeom prst="rect">
            <a:avLst/>
          </a:prstGeom>
          <a:solidFill>
            <a:schemeClr val="bg1"/>
          </a:solidFill>
        </p:spPr>
        <p:txBody>
          <a:bodyPr wrap="none" rtlCol="0">
            <a:spAutoFit/>
          </a:bodyPr>
          <a:lstStyle/>
          <a:p>
            <a:pPr>
              <a:lnSpc>
                <a:spcPts val="3800"/>
              </a:lnSpc>
            </a:pPr>
            <a:r>
              <a:rPr lang="pl-PL" sz="2800" dirty="0" smtClean="0"/>
              <a:t>14,5</a:t>
            </a:r>
          </a:p>
          <a:p>
            <a:pPr>
              <a:lnSpc>
                <a:spcPts val="3800"/>
              </a:lnSpc>
            </a:pPr>
            <a:endParaRPr lang="pl-PL" sz="2800" dirty="0" smtClean="0"/>
          </a:p>
          <a:p>
            <a:pPr>
              <a:lnSpc>
                <a:spcPts val="3800"/>
              </a:lnSpc>
            </a:pPr>
            <a:endParaRPr lang="pl-PL" sz="2800" dirty="0" smtClean="0"/>
          </a:p>
          <a:p>
            <a:pPr>
              <a:lnSpc>
                <a:spcPts val="3800"/>
              </a:lnSpc>
            </a:pPr>
            <a:r>
              <a:rPr lang="pl-PL" sz="2800" dirty="0" smtClean="0"/>
              <a:t>14,0</a:t>
            </a:r>
          </a:p>
          <a:p>
            <a:pPr>
              <a:lnSpc>
                <a:spcPts val="3800"/>
              </a:lnSpc>
            </a:pPr>
            <a:endParaRPr lang="pl-PL" sz="2800" dirty="0" smtClean="0"/>
          </a:p>
          <a:p>
            <a:pPr>
              <a:lnSpc>
                <a:spcPts val="3800"/>
              </a:lnSpc>
            </a:pPr>
            <a:endParaRPr lang="pl-PL" sz="2800" dirty="0" smtClean="0"/>
          </a:p>
          <a:p>
            <a:pPr>
              <a:lnSpc>
                <a:spcPts val="3800"/>
              </a:lnSpc>
            </a:pPr>
            <a:r>
              <a:rPr lang="pl-PL" sz="2800" dirty="0" smtClean="0"/>
              <a:t>13,5</a:t>
            </a:r>
          </a:p>
          <a:p>
            <a:pPr>
              <a:lnSpc>
                <a:spcPts val="3800"/>
              </a:lnSpc>
            </a:pPr>
            <a:endParaRPr lang="pl-PL" sz="2800" dirty="0" smtClean="0"/>
          </a:p>
          <a:p>
            <a:pPr>
              <a:lnSpc>
                <a:spcPts val="3800"/>
              </a:lnSpc>
            </a:pPr>
            <a:endParaRPr lang="pl-PL" sz="2800" dirty="0" smtClean="0"/>
          </a:p>
          <a:p>
            <a:pPr>
              <a:lnSpc>
                <a:spcPts val="3800"/>
              </a:lnSpc>
            </a:pPr>
            <a:r>
              <a:rPr lang="pl-PL" sz="2800" dirty="0" smtClean="0"/>
              <a:t>13,0</a:t>
            </a:r>
          </a:p>
        </p:txBody>
      </p:sp>
      <p:sp>
        <p:nvSpPr>
          <p:cNvPr id="10" name="pole tekstowe 9"/>
          <p:cNvSpPr txBox="1"/>
          <p:nvPr/>
        </p:nvSpPr>
        <p:spPr>
          <a:xfrm>
            <a:off x="755576" y="620688"/>
            <a:ext cx="502061" cy="523220"/>
          </a:xfrm>
          <a:prstGeom prst="rect">
            <a:avLst/>
          </a:prstGeom>
          <a:noFill/>
        </p:spPr>
        <p:txBody>
          <a:bodyPr wrap="none" rtlCol="0">
            <a:spAutoFit/>
          </a:bodyPr>
          <a:lstStyle/>
          <a:p>
            <a:r>
              <a:rPr lang="pl-PL" sz="2800" baseline="30000" dirty="0" err="1" smtClean="0"/>
              <a:t>o</a:t>
            </a:r>
            <a:r>
              <a:rPr lang="pl-PL" sz="2800" dirty="0" err="1" smtClean="0"/>
              <a:t>C</a:t>
            </a:r>
            <a:endParaRPr lang="pl-PL" sz="2800" dirty="0"/>
          </a:p>
        </p:txBody>
      </p:sp>
      <p:sp>
        <p:nvSpPr>
          <p:cNvPr id="12" name="Prostokąt 11"/>
          <p:cNvSpPr/>
          <p:nvPr/>
        </p:nvSpPr>
        <p:spPr>
          <a:xfrm>
            <a:off x="0" y="5934670"/>
            <a:ext cx="9144000" cy="923330"/>
          </a:xfrm>
          <a:prstGeom prst="rect">
            <a:avLst/>
          </a:prstGeom>
        </p:spPr>
        <p:txBody>
          <a:bodyPr wrap="square">
            <a:spAutoFit/>
          </a:bodyPr>
          <a:lstStyle/>
          <a:p>
            <a:r>
              <a:rPr lang="pl-PL" dirty="0" smtClean="0"/>
              <a:t>Jones &amp; M.E. Mann (2004), </a:t>
            </a:r>
            <a:r>
              <a:rPr lang="pl-PL" i="1" dirty="0" err="1" smtClean="0"/>
              <a:t>Reviews</a:t>
            </a:r>
            <a:r>
              <a:rPr lang="pl-PL" i="1" dirty="0" smtClean="0"/>
              <a:t> of </a:t>
            </a:r>
            <a:r>
              <a:rPr lang="pl-PL" i="1" dirty="0" err="1" smtClean="0"/>
              <a:t>Geophysics</a:t>
            </a:r>
            <a:r>
              <a:rPr lang="pl-PL" i="1" dirty="0" smtClean="0"/>
              <a:t> oraz </a:t>
            </a:r>
            <a:r>
              <a:rPr lang="pl-PL" dirty="0" smtClean="0"/>
              <a:t>Jones i in. (2005), [w:] </a:t>
            </a:r>
            <a:r>
              <a:rPr lang="pl-PL" i="1" dirty="0" err="1" smtClean="0"/>
              <a:t>Trends</a:t>
            </a:r>
            <a:r>
              <a:rPr lang="pl-PL" i="1" dirty="0" smtClean="0"/>
              <a:t>: A </a:t>
            </a:r>
            <a:r>
              <a:rPr lang="pl-PL" i="1" dirty="0" err="1" smtClean="0"/>
              <a:t>Compendium</a:t>
            </a:r>
            <a:r>
              <a:rPr lang="pl-PL" i="1" dirty="0" smtClean="0"/>
              <a:t> of Data on Global </a:t>
            </a:r>
            <a:r>
              <a:rPr lang="pl-PL" i="1" dirty="0" err="1" smtClean="0"/>
              <a:t>Change</a:t>
            </a:r>
            <a:r>
              <a:rPr lang="pl-PL" dirty="0" smtClean="0"/>
              <a:t>. </a:t>
            </a:r>
            <a:r>
              <a:rPr lang="pl-PL" dirty="0" err="1" smtClean="0"/>
              <a:t>Carbon</a:t>
            </a:r>
            <a:r>
              <a:rPr lang="pl-PL" dirty="0" smtClean="0"/>
              <a:t> </a:t>
            </a:r>
            <a:r>
              <a:rPr lang="pl-PL" dirty="0" err="1" smtClean="0"/>
              <a:t>Dioxide</a:t>
            </a:r>
            <a:r>
              <a:rPr lang="pl-PL" dirty="0" smtClean="0"/>
              <a:t> </a:t>
            </a:r>
            <a:r>
              <a:rPr lang="pl-PL" dirty="0" err="1" smtClean="0"/>
              <a:t>Information</a:t>
            </a:r>
            <a:r>
              <a:rPr lang="pl-PL" dirty="0" smtClean="0"/>
              <a:t> </a:t>
            </a:r>
            <a:r>
              <a:rPr lang="pl-PL" dirty="0" err="1" smtClean="0"/>
              <a:t>Analysis</a:t>
            </a:r>
            <a:r>
              <a:rPr lang="pl-PL" dirty="0" smtClean="0"/>
              <a:t> Center, </a:t>
            </a:r>
            <a:r>
              <a:rPr lang="pl-PL" dirty="0" err="1" smtClean="0"/>
              <a:t>Oak</a:t>
            </a:r>
            <a:r>
              <a:rPr lang="pl-PL" dirty="0" smtClean="0"/>
              <a:t> </a:t>
            </a:r>
            <a:r>
              <a:rPr lang="pl-PL" dirty="0" err="1" smtClean="0"/>
              <a:t>Ridge</a:t>
            </a:r>
            <a:r>
              <a:rPr lang="pl-PL" dirty="0" smtClean="0"/>
              <a:t> National </a:t>
            </a:r>
            <a:r>
              <a:rPr lang="pl-PL" dirty="0" err="1" smtClean="0"/>
              <a:t>Laboratory</a:t>
            </a:r>
            <a:r>
              <a:rPr lang="pl-PL" dirty="0" smtClean="0"/>
              <a:t>, </a:t>
            </a:r>
            <a:endParaRPr lang="pl-PL" dirty="0"/>
          </a:p>
        </p:txBody>
      </p:sp>
      <p:sp>
        <p:nvSpPr>
          <p:cNvPr id="13" name="pole tekstowe 12"/>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pic>
        <p:nvPicPr>
          <p:cNvPr id="14" name="Picture 6" descr="Znalezione obrazy dla zapytania global warming newspaper cover"/>
          <p:cNvPicPr>
            <a:picLocks noChangeAspect="1" noChangeArrowheads="1"/>
          </p:cNvPicPr>
          <p:nvPr/>
        </p:nvPicPr>
        <p:blipFill>
          <a:blip r:embed="rId3" cstate="print"/>
          <a:srcRect/>
          <a:stretch>
            <a:fillRect/>
          </a:stretch>
        </p:blipFill>
        <p:spPr bwMode="auto">
          <a:xfrm>
            <a:off x="2123728" y="1844824"/>
            <a:ext cx="4848225" cy="32385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0"/>
                                        <p:tgtEl>
                                          <p:spTgt spid="6"/>
                                        </p:tgtEl>
                                        <p:attrNameLst>
                                          <p:attrName>ppt_x</p:attrName>
                                        </p:attrNameLst>
                                      </p:cBhvr>
                                      <p:tavLst>
                                        <p:tav tm="0">
                                          <p:val>
                                            <p:strVal val="ppt_x"/>
                                          </p:val>
                                        </p:tav>
                                        <p:tav tm="100000">
                                          <p:val>
                                            <p:strVal val="1+ppt_w/2"/>
                                          </p:val>
                                        </p:tav>
                                      </p:tavLst>
                                    </p:anim>
                                    <p:anim calcmode="lin" valueType="num">
                                      <p:cBhvr additive="base">
                                        <p:cTn id="7" dur="5000"/>
                                        <p:tgtEl>
                                          <p:spTgt spid="6"/>
                                        </p:tgtEl>
                                        <p:attrNameLst>
                                          <p:attrName>ppt_y</p:attrName>
                                        </p:attrNameLst>
                                      </p:cBhvr>
                                      <p:tavLst>
                                        <p:tav tm="0">
                                          <p:val>
                                            <p:strVal val="ppt_y"/>
                                          </p:val>
                                        </p:tav>
                                        <p:tav tm="100000">
                                          <p:val>
                                            <p:strVal val="ppt_y"/>
                                          </p:val>
                                        </p:tav>
                                      </p:tavLst>
                                    </p:anim>
                                    <p:set>
                                      <p:cBhvr>
                                        <p:cTn id="8" dur="1" fill="hold">
                                          <p:stCondLst>
                                            <p:cond delay="4999"/>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naukaoklimacie.pl/cdn/upload/52fb8f7cc2155_emisjeco2-zasoby.png"/>
          <p:cNvPicPr>
            <a:picLocks noChangeAspect="1" noChangeArrowheads="1"/>
          </p:cNvPicPr>
          <p:nvPr/>
        </p:nvPicPr>
        <p:blipFill>
          <a:blip r:embed="rId2" cstate="print"/>
          <a:srcRect r="1031"/>
          <a:stretch>
            <a:fillRect/>
          </a:stretch>
        </p:blipFill>
        <p:spPr bwMode="auto">
          <a:xfrm>
            <a:off x="0" y="404664"/>
            <a:ext cx="9144000" cy="6200775"/>
          </a:xfrm>
          <a:prstGeom prst="rect">
            <a:avLst/>
          </a:prstGeom>
          <a:noFill/>
        </p:spPr>
      </p:pic>
      <p:sp>
        <p:nvSpPr>
          <p:cNvPr id="5" name="Prostokąt 4"/>
          <p:cNvSpPr/>
          <p:nvPr/>
        </p:nvSpPr>
        <p:spPr>
          <a:xfrm>
            <a:off x="6419921" y="0"/>
            <a:ext cx="2724079" cy="369332"/>
          </a:xfrm>
          <a:prstGeom prst="rect">
            <a:avLst/>
          </a:prstGeom>
        </p:spPr>
        <p:txBody>
          <a:bodyPr wrap="none">
            <a:spAutoFit/>
          </a:bodyPr>
          <a:lstStyle/>
          <a:p>
            <a:r>
              <a:rPr lang="pl-PL" i="1" dirty="0" smtClean="0">
                <a:solidFill>
                  <a:schemeClr val="tx1">
                    <a:lumMod val="50000"/>
                    <a:lumOff val="50000"/>
                  </a:schemeClr>
                </a:solidFill>
              </a:rPr>
              <a:t>Dlaczego jest coraz cieplej?</a:t>
            </a:r>
            <a:endParaRPr lang="pl-PL" i="1" dirty="0">
              <a:solidFill>
                <a:schemeClr val="tx1">
                  <a:lumMod val="50000"/>
                  <a:lumOff val="50000"/>
                </a:schemeClr>
              </a:solidFill>
            </a:endParaRPr>
          </a:p>
        </p:txBody>
      </p:sp>
      <p:sp>
        <p:nvSpPr>
          <p:cNvPr id="4" name="pole tekstowe 3"/>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9" name="Picture 5"/>
          <p:cNvPicPr>
            <a:picLocks noChangeAspect="1" noChangeArrowheads="1"/>
          </p:cNvPicPr>
          <p:nvPr/>
        </p:nvPicPr>
        <p:blipFill>
          <a:blip r:embed="rId2" cstate="print"/>
          <a:srcRect t="21656" r="30267" b="31095"/>
          <a:stretch>
            <a:fillRect/>
          </a:stretch>
        </p:blipFill>
        <p:spPr bwMode="auto">
          <a:xfrm>
            <a:off x="0" y="548680"/>
            <a:ext cx="9073008" cy="3456384"/>
          </a:xfrm>
          <a:prstGeom prst="rect">
            <a:avLst/>
          </a:prstGeom>
          <a:noFill/>
          <a:ln w="9525">
            <a:noFill/>
            <a:miter lim="800000"/>
            <a:headEnd/>
            <a:tailEnd/>
          </a:ln>
        </p:spPr>
      </p:pic>
      <p:sp>
        <p:nvSpPr>
          <p:cNvPr id="6" name="pole tekstowe 5"/>
          <p:cNvSpPr txBox="1"/>
          <p:nvPr/>
        </p:nvSpPr>
        <p:spPr>
          <a:xfrm>
            <a:off x="2123728" y="4941168"/>
            <a:ext cx="6233822" cy="1077218"/>
          </a:xfrm>
          <a:prstGeom prst="rect">
            <a:avLst/>
          </a:prstGeom>
          <a:noFill/>
        </p:spPr>
        <p:txBody>
          <a:bodyPr wrap="none" rtlCol="0">
            <a:spAutoFit/>
          </a:bodyPr>
          <a:lstStyle/>
          <a:p>
            <a:pPr>
              <a:buFont typeface="Arial" pitchFamily="34" charset="0"/>
              <a:buChar char="•"/>
            </a:pPr>
            <a:r>
              <a:rPr lang="pl-PL" sz="3200" b="1" dirty="0" smtClean="0">
                <a:solidFill>
                  <a:srgbClr val="C00000"/>
                </a:solidFill>
              </a:rPr>
              <a:t> 97% publikacji – zgoda co do AGW</a:t>
            </a:r>
          </a:p>
          <a:p>
            <a:pPr>
              <a:buFont typeface="Arial" pitchFamily="34" charset="0"/>
              <a:buChar char="•"/>
            </a:pPr>
            <a:r>
              <a:rPr lang="pl-PL" sz="3200" b="1" dirty="0" smtClean="0">
                <a:solidFill>
                  <a:srgbClr val="C00000"/>
                </a:solidFill>
              </a:rPr>
              <a:t> brak konkurencyjnej teorii</a:t>
            </a:r>
            <a:endParaRPr lang="pl-PL" sz="3200" b="1" dirty="0">
              <a:solidFill>
                <a:srgbClr val="C00000"/>
              </a:solidFill>
            </a:endParaRPr>
          </a:p>
        </p:txBody>
      </p:sp>
      <p:sp>
        <p:nvSpPr>
          <p:cNvPr id="4" name="pole tekstowe 3"/>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Moje dokumenty_KK\Praca\Konferencje\Wrocław_2017_UMED\biosfera\Borneo_rainforest.jpg"/>
          <p:cNvPicPr>
            <a:picLocks noChangeAspect="1" noChangeArrowheads="1"/>
          </p:cNvPicPr>
          <p:nvPr/>
        </p:nvPicPr>
        <p:blipFill>
          <a:blip r:embed="rId2" cstate="print"/>
          <a:srcRect r="2530"/>
          <a:stretch>
            <a:fillRect/>
          </a:stretch>
        </p:blipFill>
        <p:spPr bwMode="auto">
          <a:xfrm>
            <a:off x="0" y="0"/>
            <a:ext cx="9144000" cy="6858000"/>
          </a:xfrm>
          <a:prstGeom prst="rect">
            <a:avLst/>
          </a:prstGeom>
          <a:noFill/>
        </p:spPr>
      </p:pic>
      <p:sp>
        <p:nvSpPr>
          <p:cNvPr id="5" name="pole tekstowe 4"/>
          <p:cNvSpPr txBox="1"/>
          <p:nvPr/>
        </p:nvSpPr>
        <p:spPr>
          <a:xfrm>
            <a:off x="0" y="6488668"/>
            <a:ext cx="3999236" cy="369332"/>
          </a:xfrm>
          <a:prstGeom prst="rect">
            <a:avLst/>
          </a:prstGeom>
          <a:noFill/>
        </p:spPr>
        <p:txBody>
          <a:bodyPr wrap="none" rtlCol="0">
            <a:spAutoFit/>
          </a:bodyPr>
          <a:lstStyle/>
          <a:p>
            <a:r>
              <a:rPr lang="pl-PL" dirty="0" smtClean="0">
                <a:solidFill>
                  <a:schemeClr val="bg1"/>
                </a:solidFill>
              </a:rPr>
              <a:t>Las deszczowy – Borneo (fot. </a:t>
            </a:r>
            <a:r>
              <a:rPr lang="pl-PL" dirty="0" err="1" smtClean="0">
                <a:solidFill>
                  <a:schemeClr val="bg1"/>
                </a:solidFill>
              </a:rPr>
              <a:t>Wikimedia</a:t>
            </a:r>
            <a:r>
              <a:rPr lang="pl-PL" dirty="0" smtClean="0">
                <a:solidFill>
                  <a:schemeClr val="bg1"/>
                </a:solidFill>
              </a:rPr>
              <a:t>)</a:t>
            </a:r>
            <a:endParaRPr lang="pl-PL" dirty="0">
              <a:solidFill>
                <a:schemeClr val="bg1"/>
              </a:solidFill>
            </a:endParaRPr>
          </a:p>
        </p:txBody>
      </p:sp>
      <p:sp>
        <p:nvSpPr>
          <p:cNvPr id="6" name="pole tekstowe 5"/>
          <p:cNvSpPr txBox="1"/>
          <p:nvPr/>
        </p:nvSpPr>
        <p:spPr>
          <a:xfrm>
            <a:off x="1691680" y="476672"/>
            <a:ext cx="7272808" cy="2677656"/>
          </a:xfrm>
          <a:prstGeom prst="rect">
            <a:avLst/>
          </a:prstGeom>
          <a:solidFill>
            <a:srgbClr val="FFFF99">
              <a:alpha val="44000"/>
            </a:srgbClr>
          </a:solidFill>
        </p:spPr>
        <p:txBody>
          <a:bodyPr wrap="square" rtlCol="0">
            <a:spAutoFit/>
          </a:bodyPr>
          <a:lstStyle/>
          <a:p>
            <a:r>
              <a:rPr lang="pl-PL" sz="2800" b="1" dirty="0" smtClean="0"/>
              <a:t>Biosfera w liczbach:</a:t>
            </a:r>
          </a:p>
          <a:p>
            <a:pPr>
              <a:buFont typeface="Arial" pitchFamily="34" charset="0"/>
              <a:buChar char="•"/>
            </a:pPr>
            <a:r>
              <a:rPr lang="pl-PL" sz="2800" b="1" dirty="0" smtClean="0">
                <a:solidFill>
                  <a:srgbClr val="C00000"/>
                </a:solidFill>
              </a:rPr>
              <a:t> 3,5 mld lat obecności na Ziemi</a:t>
            </a:r>
          </a:p>
          <a:p>
            <a:pPr>
              <a:buFont typeface="Arial" pitchFamily="34" charset="0"/>
              <a:buChar char="•"/>
            </a:pPr>
            <a:r>
              <a:rPr lang="pl-PL" sz="2800" b="1" dirty="0" smtClean="0"/>
              <a:t> 5 (15? 50?) mln gatunków (May 1988)</a:t>
            </a:r>
          </a:p>
          <a:p>
            <a:pPr>
              <a:buFont typeface="Arial" pitchFamily="34" charset="0"/>
              <a:buChar char="•"/>
            </a:pPr>
            <a:r>
              <a:rPr lang="pl-PL" sz="2800" b="1" dirty="0" smtClean="0"/>
              <a:t> 950 000 gatunków zwierząt (Mora i in. 2011)</a:t>
            </a:r>
          </a:p>
          <a:p>
            <a:pPr>
              <a:buFont typeface="Arial" pitchFamily="34" charset="0"/>
              <a:buChar char="•"/>
            </a:pPr>
            <a:r>
              <a:rPr lang="pl-PL" sz="2800" b="1" dirty="0" smtClean="0"/>
              <a:t> Biomasa: 2 x 10</a:t>
            </a:r>
            <a:r>
              <a:rPr lang="pl-PL" sz="2800" b="1" baseline="30000" dirty="0" smtClean="0"/>
              <a:t>12 </a:t>
            </a:r>
            <a:r>
              <a:rPr lang="pl-PL" sz="2800" b="1" dirty="0" smtClean="0"/>
              <a:t>t (</a:t>
            </a:r>
            <a:r>
              <a:rPr lang="pl-PL" sz="2800" b="1" dirty="0" err="1" smtClean="0"/>
              <a:t>Landenmark</a:t>
            </a:r>
            <a:r>
              <a:rPr lang="pl-PL" sz="2800" b="1" dirty="0" smtClean="0"/>
              <a:t> i in. 2015)</a:t>
            </a:r>
          </a:p>
          <a:p>
            <a:pPr>
              <a:buFont typeface="Arial" pitchFamily="34" charset="0"/>
              <a:buChar char="•"/>
            </a:pPr>
            <a:r>
              <a:rPr lang="pl-PL" sz="2800" b="1" dirty="0" smtClean="0"/>
              <a:t> DNA: 10</a:t>
            </a:r>
            <a:r>
              <a:rPr lang="pl-PL" sz="2800" b="1" baseline="30000" dirty="0" smtClean="0"/>
              <a:t>21 </a:t>
            </a:r>
            <a:r>
              <a:rPr lang="pl-PL" sz="2800" b="1" dirty="0" smtClean="0"/>
              <a:t>superkomputerów (</a:t>
            </a:r>
            <a:r>
              <a:rPr lang="pl-PL" sz="2800" b="1" dirty="0" err="1" smtClean="0"/>
              <a:t>j.w</a:t>
            </a:r>
            <a:r>
              <a:rPr lang="pl-PL" sz="2800" b="1" dirty="0" smtClean="0"/>
              <a: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srcRect l="15769" t="20297" r="52132" b="6250"/>
          <a:stretch>
            <a:fillRect/>
          </a:stretch>
        </p:blipFill>
        <p:spPr bwMode="auto">
          <a:xfrm>
            <a:off x="251520" y="548680"/>
            <a:ext cx="4904074" cy="6309320"/>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l="16050" t="32453" r="42996" b="8485"/>
          <a:stretch>
            <a:fillRect/>
          </a:stretch>
        </p:blipFill>
        <p:spPr bwMode="auto">
          <a:xfrm>
            <a:off x="3815408" y="0"/>
            <a:ext cx="5328592" cy="4320480"/>
          </a:xfrm>
          <a:prstGeom prst="rect">
            <a:avLst/>
          </a:prstGeom>
          <a:noFill/>
          <a:ln w="9525">
            <a:noFill/>
            <a:miter lim="800000"/>
            <a:headEnd/>
            <a:tailEnd/>
          </a:ln>
        </p:spPr>
      </p:pic>
      <p:pic>
        <p:nvPicPr>
          <p:cNvPr id="72708" name="Picture 4"/>
          <p:cNvPicPr>
            <a:picLocks noChangeAspect="1" noChangeArrowheads="1"/>
          </p:cNvPicPr>
          <p:nvPr/>
        </p:nvPicPr>
        <p:blipFill>
          <a:blip r:embed="rId4" cstate="print"/>
          <a:srcRect l="16050" t="20672" r="44103" b="4517"/>
          <a:stretch>
            <a:fillRect/>
          </a:stretch>
        </p:blipFill>
        <p:spPr bwMode="auto">
          <a:xfrm>
            <a:off x="5596659" y="3113584"/>
            <a:ext cx="3547341" cy="3744416"/>
          </a:xfrm>
          <a:prstGeom prst="rect">
            <a:avLst/>
          </a:prstGeom>
          <a:noFill/>
          <a:ln w="9525">
            <a:noFill/>
            <a:miter lim="800000"/>
            <a:headEnd/>
            <a:tailEnd/>
          </a:ln>
        </p:spPr>
      </p:pic>
      <p:sp>
        <p:nvSpPr>
          <p:cNvPr id="5" name="pole tekstowe 4"/>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e tekstowe 6"/>
          <p:cNvSpPr txBox="1"/>
          <p:nvPr/>
        </p:nvSpPr>
        <p:spPr>
          <a:xfrm>
            <a:off x="83250" y="0"/>
            <a:ext cx="9060750" cy="584775"/>
          </a:xfrm>
          <a:prstGeom prst="rect">
            <a:avLst/>
          </a:prstGeom>
          <a:noFill/>
        </p:spPr>
        <p:txBody>
          <a:bodyPr wrap="none" rtlCol="0">
            <a:spAutoFit/>
          </a:bodyPr>
          <a:lstStyle/>
          <a:p>
            <a:r>
              <a:rPr lang="pl-PL" sz="3200" dirty="0" smtClean="0"/>
              <a:t>Arktyka – zmiany w zasięgu lodu między  1979 i 2013 </a:t>
            </a:r>
            <a:endParaRPr lang="pl-PL" sz="3200" dirty="0"/>
          </a:p>
        </p:txBody>
      </p:sp>
      <p:grpSp>
        <p:nvGrpSpPr>
          <p:cNvPr id="2" name="Grupa 26"/>
          <p:cNvGrpSpPr/>
          <p:nvPr/>
        </p:nvGrpSpPr>
        <p:grpSpPr>
          <a:xfrm>
            <a:off x="0" y="764704"/>
            <a:ext cx="9157328" cy="6093296"/>
            <a:chOff x="0" y="764704"/>
            <a:chExt cx="9157328" cy="6093296"/>
          </a:xfrm>
        </p:grpSpPr>
        <p:grpSp>
          <p:nvGrpSpPr>
            <p:cNvPr id="3" name="Grupa 10"/>
            <p:cNvGrpSpPr/>
            <p:nvPr/>
          </p:nvGrpSpPr>
          <p:grpSpPr>
            <a:xfrm>
              <a:off x="0" y="764704"/>
              <a:ext cx="9157328" cy="6093296"/>
              <a:chOff x="0" y="764704"/>
              <a:chExt cx="9157328" cy="6093296"/>
            </a:xfrm>
          </p:grpSpPr>
          <p:pic>
            <p:nvPicPr>
              <p:cNvPr id="6" name="Picture 3"/>
              <p:cNvPicPr>
                <a:picLocks noChangeAspect="1" noChangeArrowheads="1"/>
              </p:cNvPicPr>
              <p:nvPr/>
            </p:nvPicPr>
            <p:blipFill>
              <a:blip r:embed="rId2" cstate="print"/>
              <a:srcRect l="50175"/>
              <a:stretch>
                <a:fillRect/>
              </a:stretch>
            </p:blipFill>
            <p:spPr bwMode="auto">
              <a:xfrm>
                <a:off x="0" y="764704"/>
                <a:ext cx="9157328" cy="6093296"/>
              </a:xfrm>
              <a:prstGeom prst="rect">
                <a:avLst/>
              </a:prstGeom>
              <a:noFill/>
              <a:ln w="9525">
                <a:noFill/>
                <a:miter lim="800000"/>
                <a:headEnd/>
                <a:tailEnd/>
              </a:ln>
            </p:spPr>
          </p:pic>
          <p:sp>
            <p:nvSpPr>
              <p:cNvPr id="10" name="pole tekstowe 9"/>
              <p:cNvSpPr txBox="1"/>
              <p:nvPr/>
            </p:nvSpPr>
            <p:spPr>
              <a:xfrm>
                <a:off x="323528" y="980728"/>
                <a:ext cx="1519006" cy="523220"/>
              </a:xfrm>
              <a:prstGeom prst="rect">
                <a:avLst/>
              </a:prstGeom>
              <a:noFill/>
            </p:spPr>
            <p:txBody>
              <a:bodyPr wrap="none" rtlCol="0">
                <a:spAutoFit/>
              </a:bodyPr>
              <a:lstStyle/>
              <a:p>
                <a:r>
                  <a:rPr lang="pl-PL" sz="2800" dirty="0" smtClean="0">
                    <a:solidFill>
                      <a:schemeClr val="bg1"/>
                    </a:solidFill>
                  </a:rPr>
                  <a:t>Wrzesień</a:t>
                </a:r>
                <a:endParaRPr lang="pl-PL" sz="2800" dirty="0">
                  <a:solidFill>
                    <a:schemeClr val="bg1"/>
                  </a:solidFill>
                </a:endParaRPr>
              </a:p>
            </p:txBody>
          </p:sp>
        </p:grpSp>
        <p:grpSp>
          <p:nvGrpSpPr>
            <p:cNvPr id="4" name="Grupa 25"/>
            <p:cNvGrpSpPr/>
            <p:nvPr/>
          </p:nvGrpSpPr>
          <p:grpSpPr>
            <a:xfrm>
              <a:off x="251520" y="1772816"/>
              <a:ext cx="2283787" cy="1296144"/>
              <a:chOff x="251520" y="1772816"/>
              <a:chExt cx="2283787" cy="1296144"/>
            </a:xfrm>
          </p:grpSpPr>
          <p:sp>
            <p:nvSpPr>
              <p:cNvPr id="20" name="Prostokąt 19"/>
              <p:cNvSpPr/>
              <p:nvPr/>
            </p:nvSpPr>
            <p:spPr>
              <a:xfrm>
                <a:off x="251520" y="1772816"/>
                <a:ext cx="576064" cy="576064"/>
              </a:xfrm>
              <a:prstGeom prst="rect">
                <a:avLst/>
              </a:prstGeom>
              <a:solidFill>
                <a:srgbClr val="00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rostokąt 20"/>
              <p:cNvSpPr/>
              <p:nvPr/>
            </p:nvSpPr>
            <p:spPr>
              <a:xfrm>
                <a:off x="827584" y="1772816"/>
                <a:ext cx="576064"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p:cNvSpPr/>
              <p:nvPr/>
            </p:nvSpPr>
            <p:spPr>
              <a:xfrm>
                <a:off x="251520" y="2492896"/>
                <a:ext cx="576064"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ole tekstowe 22"/>
              <p:cNvSpPr txBox="1"/>
              <p:nvPr/>
            </p:nvSpPr>
            <p:spPr>
              <a:xfrm>
                <a:off x="1619672" y="1772816"/>
                <a:ext cx="915635" cy="523220"/>
              </a:xfrm>
              <a:prstGeom prst="rect">
                <a:avLst/>
              </a:prstGeom>
              <a:noFill/>
            </p:spPr>
            <p:txBody>
              <a:bodyPr wrap="none" rtlCol="0">
                <a:spAutoFit/>
              </a:bodyPr>
              <a:lstStyle/>
              <a:p>
                <a:r>
                  <a:rPr lang="pl-PL" sz="2800" b="1" dirty="0" smtClean="0">
                    <a:solidFill>
                      <a:schemeClr val="bg1"/>
                    </a:solidFill>
                  </a:rPr>
                  <a:t>1979</a:t>
                </a:r>
                <a:endParaRPr lang="pl-PL" sz="2800" b="1" dirty="0">
                  <a:solidFill>
                    <a:schemeClr val="bg1"/>
                  </a:solidFill>
                </a:endParaRPr>
              </a:p>
            </p:txBody>
          </p:sp>
          <p:sp>
            <p:nvSpPr>
              <p:cNvPr id="24" name="pole tekstowe 23"/>
              <p:cNvSpPr txBox="1"/>
              <p:nvPr/>
            </p:nvSpPr>
            <p:spPr>
              <a:xfrm>
                <a:off x="1619672" y="2545740"/>
                <a:ext cx="915635" cy="523220"/>
              </a:xfrm>
              <a:prstGeom prst="rect">
                <a:avLst/>
              </a:prstGeom>
              <a:noFill/>
            </p:spPr>
            <p:txBody>
              <a:bodyPr wrap="none" rtlCol="0">
                <a:spAutoFit/>
              </a:bodyPr>
              <a:lstStyle/>
              <a:p>
                <a:r>
                  <a:rPr lang="pl-PL" sz="2800" b="1" dirty="0" smtClean="0">
                    <a:solidFill>
                      <a:schemeClr val="bg1"/>
                    </a:solidFill>
                  </a:rPr>
                  <a:t>2013</a:t>
                </a:r>
                <a:endParaRPr lang="pl-PL" sz="2800" b="1" dirty="0">
                  <a:solidFill>
                    <a:schemeClr val="bg1"/>
                  </a:solidFill>
                </a:endParaRPr>
              </a:p>
            </p:txBody>
          </p:sp>
        </p:grpSp>
      </p:grpSp>
      <p:grpSp>
        <p:nvGrpSpPr>
          <p:cNvPr id="5" name="Grupa 24"/>
          <p:cNvGrpSpPr/>
          <p:nvPr/>
        </p:nvGrpSpPr>
        <p:grpSpPr>
          <a:xfrm>
            <a:off x="0" y="785612"/>
            <a:ext cx="9144000" cy="6072388"/>
            <a:chOff x="-2124744" y="3429000"/>
            <a:chExt cx="9144000" cy="6072388"/>
          </a:xfrm>
        </p:grpSpPr>
        <p:grpSp>
          <p:nvGrpSpPr>
            <p:cNvPr id="9" name="Grupa 8"/>
            <p:cNvGrpSpPr/>
            <p:nvPr/>
          </p:nvGrpSpPr>
          <p:grpSpPr>
            <a:xfrm>
              <a:off x="-2124744" y="3429000"/>
              <a:ext cx="9144000" cy="6072388"/>
              <a:chOff x="0" y="785612"/>
              <a:chExt cx="9144000" cy="6072388"/>
            </a:xfrm>
          </p:grpSpPr>
          <p:pic>
            <p:nvPicPr>
              <p:cNvPr id="2051" name="Picture 3"/>
              <p:cNvPicPr>
                <a:picLocks noChangeAspect="1" noChangeArrowheads="1"/>
              </p:cNvPicPr>
              <p:nvPr/>
            </p:nvPicPr>
            <p:blipFill>
              <a:blip r:embed="rId2" cstate="print"/>
              <a:srcRect r="50076"/>
              <a:stretch>
                <a:fillRect/>
              </a:stretch>
            </p:blipFill>
            <p:spPr bwMode="auto">
              <a:xfrm>
                <a:off x="0" y="785612"/>
                <a:ext cx="9144000" cy="6072388"/>
              </a:xfrm>
              <a:prstGeom prst="rect">
                <a:avLst/>
              </a:prstGeom>
              <a:noFill/>
              <a:ln w="9525">
                <a:noFill/>
                <a:miter lim="800000"/>
                <a:headEnd/>
                <a:tailEnd/>
              </a:ln>
            </p:spPr>
          </p:pic>
          <p:sp>
            <p:nvSpPr>
              <p:cNvPr id="8" name="pole tekstowe 7"/>
              <p:cNvSpPr txBox="1"/>
              <p:nvPr/>
            </p:nvSpPr>
            <p:spPr>
              <a:xfrm>
                <a:off x="323528" y="980728"/>
                <a:ext cx="1252202" cy="523220"/>
              </a:xfrm>
              <a:prstGeom prst="rect">
                <a:avLst/>
              </a:prstGeom>
              <a:noFill/>
            </p:spPr>
            <p:txBody>
              <a:bodyPr wrap="none" rtlCol="0">
                <a:spAutoFit/>
              </a:bodyPr>
              <a:lstStyle/>
              <a:p>
                <a:r>
                  <a:rPr lang="pl-PL" sz="2800" dirty="0" smtClean="0">
                    <a:solidFill>
                      <a:schemeClr val="bg1"/>
                    </a:solidFill>
                  </a:rPr>
                  <a:t>Marzec</a:t>
                </a:r>
                <a:endParaRPr lang="pl-PL" sz="2800" dirty="0">
                  <a:solidFill>
                    <a:schemeClr val="bg1"/>
                  </a:solidFill>
                </a:endParaRPr>
              </a:p>
            </p:txBody>
          </p:sp>
        </p:grpSp>
        <p:grpSp>
          <p:nvGrpSpPr>
            <p:cNvPr id="11" name="Grupa 16"/>
            <p:cNvGrpSpPr/>
            <p:nvPr/>
          </p:nvGrpSpPr>
          <p:grpSpPr>
            <a:xfrm>
              <a:off x="-1873224" y="4416204"/>
              <a:ext cx="2283787" cy="1296144"/>
              <a:chOff x="251520" y="1772816"/>
              <a:chExt cx="2283787" cy="1296144"/>
            </a:xfrm>
          </p:grpSpPr>
          <p:sp>
            <p:nvSpPr>
              <p:cNvPr id="12" name="Prostokąt 11"/>
              <p:cNvSpPr/>
              <p:nvPr/>
            </p:nvSpPr>
            <p:spPr>
              <a:xfrm>
                <a:off x="251520" y="1772816"/>
                <a:ext cx="576064" cy="576064"/>
              </a:xfrm>
              <a:prstGeom prst="rect">
                <a:avLst/>
              </a:prstGeom>
              <a:solidFill>
                <a:srgbClr val="00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p:cNvSpPr/>
              <p:nvPr/>
            </p:nvSpPr>
            <p:spPr>
              <a:xfrm>
                <a:off x="827584" y="1772816"/>
                <a:ext cx="576064"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p:cNvSpPr/>
              <p:nvPr/>
            </p:nvSpPr>
            <p:spPr>
              <a:xfrm>
                <a:off x="251520" y="2492896"/>
                <a:ext cx="576064"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p:cNvSpPr txBox="1"/>
              <p:nvPr/>
            </p:nvSpPr>
            <p:spPr>
              <a:xfrm>
                <a:off x="1619672" y="1772816"/>
                <a:ext cx="915635" cy="523220"/>
              </a:xfrm>
              <a:prstGeom prst="rect">
                <a:avLst/>
              </a:prstGeom>
              <a:noFill/>
            </p:spPr>
            <p:txBody>
              <a:bodyPr wrap="none" rtlCol="0">
                <a:spAutoFit/>
              </a:bodyPr>
              <a:lstStyle/>
              <a:p>
                <a:r>
                  <a:rPr lang="pl-PL" sz="2800" b="1" dirty="0" smtClean="0">
                    <a:solidFill>
                      <a:schemeClr val="bg1"/>
                    </a:solidFill>
                  </a:rPr>
                  <a:t>1979</a:t>
                </a:r>
                <a:endParaRPr lang="pl-PL" sz="2800" b="1" dirty="0">
                  <a:solidFill>
                    <a:schemeClr val="bg1"/>
                  </a:solidFill>
                </a:endParaRPr>
              </a:p>
            </p:txBody>
          </p:sp>
          <p:sp>
            <p:nvSpPr>
              <p:cNvPr id="16" name="pole tekstowe 15"/>
              <p:cNvSpPr txBox="1"/>
              <p:nvPr/>
            </p:nvSpPr>
            <p:spPr>
              <a:xfrm>
                <a:off x="1619672" y="2545740"/>
                <a:ext cx="915635" cy="523220"/>
              </a:xfrm>
              <a:prstGeom prst="rect">
                <a:avLst/>
              </a:prstGeom>
              <a:noFill/>
            </p:spPr>
            <p:txBody>
              <a:bodyPr wrap="none" rtlCol="0">
                <a:spAutoFit/>
              </a:bodyPr>
              <a:lstStyle/>
              <a:p>
                <a:r>
                  <a:rPr lang="pl-PL" sz="2800" b="1" dirty="0" smtClean="0">
                    <a:solidFill>
                      <a:schemeClr val="bg1"/>
                    </a:solidFill>
                  </a:rPr>
                  <a:t>2013</a:t>
                </a:r>
                <a:endParaRPr lang="pl-PL" sz="2800" b="1" dirty="0">
                  <a:solidFill>
                    <a:schemeClr val="bg1"/>
                  </a:solidFil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95536" y="620688"/>
            <a:ext cx="8493120" cy="414764"/>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pl-PL" sz="2800" b="1" dirty="0" smtClean="0">
                <a:solidFill>
                  <a:srgbClr val="000000"/>
                </a:solidFill>
                <a:ea typeface="msgothic" charset="0"/>
                <a:cs typeface="msgothic" charset="0"/>
              </a:rPr>
              <a:t>Poziom oceanu światowego w ciągu ostatnich 2500 lat</a:t>
            </a:r>
            <a:endParaRPr lang="en-GB" sz="2800" b="1" dirty="0">
              <a:solidFill>
                <a:srgbClr val="000000"/>
              </a:solidFill>
              <a:ea typeface="msgothic" charset="0"/>
              <a:cs typeface="msgothic" charset="0"/>
            </a:endParaRPr>
          </a:p>
        </p:txBody>
      </p:sp>
      <p:pic>
        <p:nvPicPr>
          <p:cNvPr id="3074" name="Picture 2"/>
          <p:cNvPicPr>
            <a:picLocks noChangeAspect="1" noChangeArrowheads="1"/>
          </p:cNvPicPr>
          <p:nvPr/>
        </p:nvPicPr>
        <p:blipFill>
          <a:blip r:embed="rId3" cstate="print"/>
          <a:srcRect/>
          <a:stretch>
            <a:fillRect/>
          </a:stretch>
        </p:blipFill>
        <p:spPr bwMode="auto">
          <a:xfrm>
            <a:off x="2880" y="5943504"/>
            <a:ext cx="9106560" cy="943299"/>
          </a:xfrm>
          <a:prstGeom prst="rect">
            <a:avLst/>
          </a:prstGeom>
          <a:noFill/>
          <a:ln w="9525">
            <a:noFill/>
            <a:round/>
            <a:headEnd/>
            <a:tailEnd/>
          </a:ln>
          <a:effectLst/>
        </p:spPr>
      </p:pic>
      <p:pic>
        <p:nvPicPr>
          <p:cNvPr id="3075" name="Picture 3"/>
          <p:cNvPicPr>
            <a:picLocks noChangeAspect="1" noChangeArrowheads="1"/>
          </p:cNvPicPr>
          <p:nvPr/>
        </p:nvPicPr>
        <p:blipFill>
          <a:blip r:embed="rId4" cstate="print"/>
          <a:srcRect t="1348" r="7360" b="74859"/>
          <a:stretch>
            <a:fillRect/>
          </a:stretch>
        </p:blipFill>
        <p:spPr bwMode="auto">
          <a:xfrm>
            <a:off x="204557" y="1196752"/>
            <a:ext cx="8743714" cy="3836849"/>
          </a:xfrm>
          <a:prstGeom prst="rect">
            <a:avLst/>
          </a:prstGeom>
          <a:noFill/>
          <a:ln w="9525">
            <a:noFill/>
            <a:round/>
            <a:headEnd/>
            <a:tailEnd/>
          </a:ln>
          <a:effectLst/>
        </p:spPr>
      </p:pic>
      <p:sp>
        <p:nvSpPr>
          <p:cNvPr id="3076" name="Text Box 4"/>
          <p:cNvSpPr txBox="1">
            <a:spLocks noChangeArrowheads="1"/>
          </p:cNvSpPr>
          <p:nvPr/>
        </p:nvSpPr>
        <p:spPr bwMode="auto">
          <a:xfrm>
            <a:off x="3142080" y="5972308"/>
            <a:ext cx="3918240" cy="231864"/>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100" b="1" dirty="0">
                <a:solidFill>
                  <a:srgbClr val="000000"/>
                </a:solidFill>
                <a:latin typeface="Arial" charset="0"/>
                <a:ea typeface="msgothic" charset="0"/>
                <a:cs typeface="msgothic" charset="0"/>
              </a:rPr>
              <a:t>Robert E. Kopp et al. PNAS 2016;113:E1434-E1441</a:t>
            </a:r>
          </a:p>
        </p:txBody>
      </p:sp>
      <p:sp>
        <p:nvSpPr>
          <p:cNvPr id="3077" name="Text Box 5"/>
          <p:cNvSpPr txBox="1">
            <a:spLocks noChangeArrowheads="1"/>
          </p:cNvSpPr>
          <p:nvPr/>
        </p:nvSpPr>
        <p:spPr bwMode="auto">
          <a:xfrm>
            <a:off x="97920" y="6613175"/>
            <a:ext cx="4930560" cy="3470764"/>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Arial" charset="0"/>
                <a:ea typeface="msgothic" charset="0"/>
                <a:cs typeface="msgothic" charset="0"/>
              </a:rPr>
              <a:t>©2016 by National Academy of Sciences</a:t>
            </a:r>
          </a:p>
        </p:txBody>
      </p:sp>
      <p:sp>
        <p:nvSpPr>
          <p:cNvPr id="7" name="pole tekstowe 6"/>
          <p:cNvSpPr txBox="1"/>
          <p:nvPr/>
        </p:nvSpPr>
        <p:spPr>
          <a:xfrm>
            <a:off x="971600" y="1268760"/>
            <a:ext cx="7848872" cy="3970318"/>
          </a:xfrm>
          <a:prstGeom prst="rect">
            <a:avLst/>
          </a:prstGeom>
          <a:solidFill>
            <a:schemeClr val="tx1">
              <a:lumMod val="65000"/>
              <a:lumOff val="35000"/>
              <a:alpha val="94000"/>
            </a:schemeClr>
          </a:solidFill>
        </p:spPr>
        <p:txBody>
          <a:bodyPr wrap="square" rtlCol="0">
            <a:spAutoFit/>
          </a:bodyPr>
          <a:lstStyle/>
          <a:p>
            <a:r>
              <a:rPr lang="pl-PL" sz="2800" b="1" dirty="0" smtClean="0">
                <a:solidFill>
                  <a:srgbClr val="FFFFCC"/>
                </a:solidFill>
              </a:rPr>
              <a:t>Co w przyszłości?</a:t>
            </a:r>
          </a:p>
          <a:p>
            <a:endParaRPr lang="pl-PL" sz="2800" b="1" dirty="0" smtClean="0">
              <a:solidFill>
                <a:srgbClr val="FFFFCC"/>
              </a:solidFill>
            </a:endParaRPr>
          </a:p>
          <a:p>
            <a:pPr>
              <a:buFont typeface="Arial" pitchFamily="34" charset="0"/>
              <a:buChar char="•"/>
            </a:pPr>
            <a:r>
              <a:rPr lang="pl-PL" sz="2800" b="1" dirty="0" smtClean="0">
                <a:solidFill>
                  <a:srgbClr val="FFFFCC"/>
                </a:solidFill>
              </a:rPr>
              <a:t> ostrożne przewidywania – wzrost poziomu w XXI wieku o 1 metr</a:t>
            </a:r>
          </a:p>
          <a:p>
            <a:pPr>
              <a:buFont typeface="Arial" pitchFamily="34" charset="0"/>
              <a:buChar char="•"/>
            </a:pPr>
            <a:endParaRPr lang="pl-PL" sz="2800" b="1" dirty="0" smtClean="0">
              <a:solidFill>
                <a:srgbClr val="FFFFCC"/>
              </a:solidFill>
            </a:endParaRPr>
          </a:p>
          <a:p>
            <a:pPr>
              <a:buFont typeface="Arial" pitchFamily="34" charset="0"/>
              <a:buChar char="•"/>
            </a:pPr>
            <a:r>
              <a:rPr lang="pl-PL" sz="2800" b="1" dirty="0" smtClean="0">
                <a:solidFill>
                  <a:srgbClr val="FFFFCC"/>
                </a:solidFill>
              </a:rPr>
              <a:t> gdyby uwzględnić szybkie topnienie (możliwe!) lądolodów – wzrost o 2 metry</a:t>
            </a:r>
          </a:p>
          <a:p>
            <a:pPr>
              <a:buFont typeface="Arial" pitchFamily="34" charset="0"/>
              <a:buChar char="•"/>
            </a:pPr>
            <a:endParaRPr lang="pl-PL" sz="2800" b="1" dirty="0" smtClean="0">
              <a:solidFill>
                <a:srgbClr val="FFFFCC"/>
              </a:solidFill>
            </a:endParaRPr>
          </a:p>
          <a:p>
            <a:pPr>
              <a:buFont typeface="Arial" pitchFamily="34" charset="0"/>
              <a:buChar char="•"/>
            </a:pPr>
            <a:r>
              <a:rPr lang="pl-PL" sz="2800" b="1" dirty="0" smtClean="0">
                <a:solidFill>
                  <a:srgbClr val="FFFFCC"/>
                </a:solidFill>
              </a:rPr>
              <a:t> w ciągu kilku wieków- nawet o 20 m</a:t>
            </a:r>
          </a:p>
        </p:txBody>
      </p:sp>
      <p:sp>
        <p:nvSpPr>
          <p:cNvPr id="9" name="pole tekstowe 8"/>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4" name="Picture 2"/>
          <p:cNvPicPr>
            <a:picLocks noChangeAspect="1" noChangeArrowheads="1"/>
          </p:cNvPicPr>
          <p:nvPr/>
        </p:nvPicPr>
        <p:blipFill>
          <a:blip r:embed="rId2" cstate="print"/>
          <a:srcRect l="6914" t="3563" r="3983" b="6250"/>
          <a:stretch>
            <a:fillRect/>
          </a:stretch>
        </p:blipFill>
        <p:spPr bwMode="auto">
          <a:xfrm>
            <a:off x="0" y="0"/>
            <a:ext cx="9144000" cy="6858000"/>
          </a:xfrm>
          <a:prstGeom prst="rect">
            <a:avLst/>
          </a:prstGeom>
          <a:noFill/>
          <a:ln w="9525">
            <a:noFill/>
            <a:miter lim="800000"/>
            <a:headEnd/>
            <a:tailEnd/>
          </a:ln>
        </p:spPr>
      </p:pic>
      <p:sp>
        <p:nvSpPr>
          <p:cNvPr id="5" name="pole tekstowe 4"/>
          <p:cNvSpPr txBox="1"/>
          <p:nvPr/>
        </p:nvSpPr>
        <p:spPr>
          <a:xfrm>
            <a:off x="501202" y="181821"/>
            <a:ext cx="7632848"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Katastrofy „pogodowe”</a:t>
            </a:r>
          </a:p>
        </p:txBody>
      </p:sp>
      <p:sp>
        <p:nvSpPr>
          <p:cNvPr id="7" name="pole tekstowe 6"/>
          <p:cNvSpPr txBox="1"/>
          <p:nvPr/>
        </p:nvSpPr>
        <p:spPr>
          <a:xfrm>
            <a:off x="1043608" y="1628800"/>
            <a:ext cx="3528392"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Susze, pożary</a:t>
            </a:r>
          </a:p>
        </p:txBody>
      </p:sp>
      <p:sp>
        <p:nvSpPr>
          <p:cNvPr id="8" name="pole tekstowe 7"/>
          <p:cNvSpPr txBox="1"/>
          <p:nvPr/>
        </p:nvSpPr>
        <p:spPr>
          <a:xfrm>
            <a:off x="1115616" y="1628800"/>
            <a:ext cx="3528392"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Susze, pożary</a:t>
            </a:r>
          </a:p>
        </p:txBody>
      </p:sp>
      <p:sp>
        <p:nvSpPr>
          <p:cNvPr id="9" name="pole tekstowe 8"/>
          <p:cNvSpPr txBox="1"/>
          <p:nvPr/>
        </p:nvSpPr>
        <p:spPr>
          <a:xfrm>
            <a:off x="1043608" y="1556792"/>
            <a:ext cx="3528392"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Susze, pożary</a:t>
            </a:r>
          </a:p>
        </p:txBody>
      </p:sp>
      <p:sp>
        <p:nvSpPr>
          <p:cNvPr id="10" name="pole tekstowe 9"/>
          <p:cNvSpPr txBox="1"/>
          <p:nvPr/>
        </p:nvSpPr>
        <p:spPr>
          <a:xfrm>
            <a:off x="1043608" y="2278613"/>
            <a:ext cx="3528392"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Powodzie, lawiny</a:t>
            </a:r>
          </a:p>
        </p:txBody>
      </p:sp>
      <p:sp>
        <p:nvSpPr>
          <p:cNvPr id="11" name="pole tekstowe 10"/>
          <p:cNvSpPr txBox="1"/>
          <p:nvPr/>
        </p:nvSpPr>
        <p:spPr>
          <a:xfrm>
            <a:off x="1043608" y="2926685"/>
            <a:ext cx="2088232" cy="646331"/>
          </a:xfrm>
          <a:prstGeom prst="rect">
            <a:avLst/>
          </a:prstGeom>
          <a:solidFill>
            <a:schemeClr val="tx1">
              <a:lumMod val="85000"/>
              <a:lumOff val="15000"/>
            </a:schemeClr>
          </a:solidFill>
        </p:spPr>
        <p:txBody>
          <a:bodyPr wrap="square" rtlCol="0">
            <a:spAutoFit/>
          </a:bodyPr>
          <a:lstStyle/>
          <a:p>
            <a:r>
              <a:rPr lang="pl-PL" sz="3600" dirty="0" smtClean="0">
                <a:solidFill>
                  <a:schemeClr val="bg1"/>
                </a:solidFill>
              </a:rPr>
              <a:t>Burze</a:t>
            </a:r>
          </a:p>
        </p:txBody>
      </p:sp>
      <p:sp>
        <p:nvSpPr>
          <p:cNvPr id="12" name="pole tekstowe 11"/>
          <p:cNvSpPr txBox="1"/>
          <p:nvPr/>
        </p:nvSpPr>
        <p:spPr>
          <a:xfrm>
            <a:off x="0" y="6304002"/>
            <a:ext cx="9144000" cy="553998"/>
          </a:xfrm>
          <a:prstGeom prst="rect">
            <a:avLst/>
          </a:prstGeom>
          <a:solidFill>
            <a:schemeClr val="bg2">
              <a:lumMod val="10000"/>
            </a:schemeClr>
          </a:solidFill>
        </p:spPr>
        <p:txBody>
          <a:bodyPr wrap="square" lIns="0" tIns="0" rIns="0" bIns="0" rtlCol="0">
            <a:spAutoFit/>
          </a:bodyPr>
          <a:lstStyle/>
          <a:p>
            <a:r>
              <a:rPr lang="pl-PL" sz="3600" dirty="0" smtClean="0">
                <a:solidFill>
                  <a:schemeClr val="bg1"/>
                </a:solidFill>
              </a:rPr>
              <a:t>1980          1988          1996         2004         2012</a:t>
            </a:r>
          </a:p>
        </p:txBody>
      </p:sp>
      <p:sp>
        <p:nvSpPr>
          <p:cNvPr id="13" name="Prostokąt 12"/>
          <p:cNvSpPr/>
          <p:nvPr/>
        </p:nvSpPr>
        <p:spPr>
          <a:xfrm>
            <a:off x="702860" y="1712794"/>
            <a:ext cx="268740" cy="348054"/>
          </a:xfrm>
          <a:prstGeom prst="rect">
            <a:avLst/>
          </a:prstGeom>
          <a:no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p:cNvSpPr/>
          <p:nvPr/>
        </p:nvSpPr>
        <p:spPr>
          <a:xfrm>
            <a:off x="711958" y="2404281"/>
            <a:ext cx="268740" cy="348054"/>
          </a:xfrm>
          <a:prstGeom prst="rect">
            <a:avLst/>
          </a:prstGeom>
          <a:no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rostokąt 18"/>
          <p:cNvSpPr/>
          <p:nvPr/>
        </p:nvSpPr>
        <p:spPr>
          <a:xfrm>
            <a:off x="711624" y="3070973"/>
            <a:ext cx="268740" cy="348054"/>
          </a:xfrm>
          <a:prstGeom prst="rect">
            <a:avLst/>
          </a:prstGeom>
          <a:no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ole tekstowe 15"/>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
        <p:nvSpPr>
          <p:cNvPr id="17" name="Prostokąt 16"/>
          <p:cNvSpPr/>
          <p:nvPr/>
        </p:nvSpPr>
        <p:spPr>
          <a:xfrm>
            <a:off x="6444208" y="0"/>
            <a:ext cx="2370714" cy="369332"/>
          </a:xfrm>
          <a:prstGeom prst="rect">
            <a:avLst/>
          </a:prstGeom>
        </p:spPr>
        <p:txBody>
          <a:bodyPr wrap="none">
            <a:spAutoFit/>
          </a:bodyPr>
          <a:lstStyle/>
          <a:p>
            <a:r>
              <a:rPr lang="pl-PL" i="1" dirty="0" err="1" smtClean="0">
                <a:solidFill>
                  <a:schemeClr val="bg1"/>
                </a:solidFill>
              </a:rPr>
              <a:t>www.thinkprogress.org</a:t>
            </a:r>
            <a:endParaRPr lang="pl-PL" i="1" dirty="0">
              <a:solidFill>
                <a:schemeClr val="bg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klimada.mos.gov.pl/wp-content/uploads/2013/05/rys.10.czestosc_wystepowania_trab_powietrznych_w_Polsce.jpg"/>
          <p:cNvPicPr>
            <a:picLocks noChangeAspect="1" noChangeArrowheads="1"/>
          </p:cNvPicPr>
          <p:nvPr/>
        </p:nvPicPr>
        <p:blipFill>
          <a:blip r:embed="rId2" cstate="print"/>
          <a:srcRect l="2746" t="3538" r="2171" b="3024"/>
          <a:stretch>
            <a:fillRect/>
          </a:stretch>
        </p:blipFill>
        <p:spPr bwMode="auto">
          <a:xfrm>
            <a:off x="179512" y="1087822"/>
            <a:ext cx="8806833" cy="4769042"/>
          </a:xfrm>
          <a:prstGeom prst="rect">
            <a:avLst/>
          </a:prstGeom>
          <a:noFill/>
        </p:spPr>
      </p:pic>
      <p:pic>
        <p:nvPicPr>
          <p:cNvPr id="4100" name="Picture 4" descr="https://upload.wikimedia.org/wikipedia/commons/1/1a/Dszpics1.jpg"/>
          <p:cNvPicPr>
            <a:picLocks noChangeAspect="1" noChangeArrowheads="1"/>
          </p:cNvPicPr>
          <p:nvPr/>
        </p:nvPicPr>
        <p:blipFill>
          <a:blip r:embed="rId3" cstate="print"/>
          <a:srcRect/>
          <a:stretch>
            <a:fillRect/>
          </a:stretch>
        </p:blipFill>
        <p:spPr bwMode="auto">
          <a:xfrm>
            <a:off x="1259632" y="1916832"/>
            <a:ext cx="2932072" cy="1944216"/>
          </a:xfrm>
          <a:prstGeom prst="rect">
            <a:avLst/>
          </a:prstGeom>
          <a:noFill/>
        </p:spPr>
      </p:pic>
      <p:sp>
        <p:nvSpPr>
          <p:cNvPr id="4" name="pole tekstowe 3"/>
          <p:cNvSpPr txBox="1"/>
          <p:nvPr/>
        </p:nvSpPr>
        <p:spPr>
          <a:xfrm>
            <a:off x="1115616" y="908720"/>
            <a:ext cx="7272808" cy="584775"/>
          </a:xfrm>
          <a:prstGeom prst="rect">
            <a:avLst/>
          </a:prstGeom>
          <a:solidFill>
            <a:schemeClr val="bg1"/>
          </a:solidFill>
        </p:spPr>
        <p:txBody>
          <a:bodyPr wrap="square" rtlCol="0">
            <a:spAutoFit/>
          </a:bodyPr>
          <a:lstStyle/>
          <a:p>
            <a:r>
              <a:rPr lang="pl-PL" sz="3200" dirty="0" smtClean="0"/>
              <a:t>Liczba trąb powietrznych w Polsce</a:t>
            </a:r>
            <a:endParaRPr lang="pl-PL" sz="3200" dirty="0"/>
          </a:p>
        </p:txBody>
      </p:sp>
      <p:sp>
        <p:nvSpPr>
          <p:cNvPr id="5" name="pole tekstowe 4"/>
          <p:cNvSpPr txBox="1"/>
          <p:nvPr/>
        </p:nvSpPr>
        <p:spPr>
          <a:xfrm>
            <a:off x="507228" y="5181902"/>
            <a:ext cx="8605241" cy="954107"/>
          </a:xfrm>
          <a:prstGeom prst="rect">
            <a:avLst/>
          </a:prstGeom>
          <a:solidFill>
            <a:schemeClr val="bg1"/>
          </a:solidFill>
        </p:spPr>
        <p:txBody>
          <a:bodyPr wrap="square" rtlCol="0">
            <a:spAutoFit/>
          </a:bodyPr>
          <a:lstStyle/>
          <a:p>
            <a:pPr marL="514350" indent="-514350">
              <a:buAutoNum type="arabicPlain" startAt="1996"/>
            </a:pPr>
            <a:r>
              <a:rPr lang="pl-PL" sz="2800" dirty="0" smtClean="0">
                <a:latin typeface="Arial Narrow" pitchFamily="34" charset="0"/>
              </a:rPr>
              <a:t>    1998   2000    2002    2004    2006    2008    2010    2012    </a:t>
            </a:r>
          </a:p>
          <a:p>
            <a:pPr marL="514350" indent="-514350">
              <a:buAutoNum type="arabicPlain" startAt="1996"/>
            </a:pPr>
            <a:endParaRPr lang="pl-PL" sz="2800" dirty="0">
              <a:latin typeface="Arial Narrow" pitchFamily="34" charset="0"/>
            </a:endParaRPr>
          </a:p>
        </p:txBody>
      </p:sp>
      <p:sp>
        <p:nvSpPr>
          <p:cNvPr id="6" name="Prostokąt 5"/>
          <p:cNvSpPr/>
          <p:nvPr/>
        </p:nvSpPr>
        <p:spPr>
          <a:xfrm>
            <a:off x="7062661" y="0"/>
            <a:ext cx="2092817" cy="369332"/>
          </a:xfrm>
          <a:prstGeom prst="rect">
            <a:avLst/>
          </a:prstGeom>
        </p:spPr>
        <p:txBody>
          <a:bodyPr wrap="none">
            <a:spAutoFit/>
          </a:bodyPr>
          <a:lstStyle/>
          <a:p>
            <a:r>
              <a:rPr lang="pl-PL" i="1" dirty="0" smtClean="0">
                <a:solidFill>
                  <a:schemeClr val="tx1">
                    <a:lumMod val="50000"/>
                    <a:lumOff val="50000"/>
                  </a:schemeClr>
                </a:solidFill>
              </a:rPr>
              <a:t>Ekstrema pogodowe</a:t>
            </a:r>
            <a:endParaRPr lang="pl-PL" i="1" dirty="0">
              <a:solidFill>
                <a:schemeClr val="tx1">
                  <a:lumMod val="50000"/>
                  <a:lumOff val="50000"/>
                </a:schemeClr>
              </a:solidFill>
            </a:endParaRPr>
          </a:p>
        </p:txBody>
      </p:sp>
      <p:sp>
        <p:nvSpPr>
          <p:cNvPr id="7" name="pole tekstowe 6"/>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
        <p:nvSpPr>
          <p:cNvPr id="8" name="Prostokąt 7"/>
          <p:cNvSpPr/>
          <p:nvPr/>
        </p:nvSpPr>
        <p:spPr>
          <a:xfrm>
            <a:off x="6156176" y="6237312"/>
            <a:ext cx="2705805" cy="369332"/>
          </a:xfrm>
          <a:prstGeom prst="rect">
            <a:avLst/>
          </a:prstGeom>
        </p:spPr>
        <p:txBody>
          <a:bodyPr wrap="none">
            <a:spAutoFit/>
          </a:bodyPr>
          <a:lstStyle/>
          <a:p>
            <a:r>
              <a:rPr lang="pl-PL" i="1" dirty="0" smtClean="0"/>
              <a:t>http://klimada.mos.gov.pl/</a:t>
            </a:r>
            <a:endParaRPr lang="pl-PL" i="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odis_lst_europe_2001-2003"/>
          <p:cNvPicPr>
            <a:picLocks noChangeAspect="1" noChangeArrowheads="1"/>
          </p:cNvPicPr>
          <p:nvPr/>
        </p:nvPicPr>
        <p:blipFill>
          <a:blip r:embed="rId3" cstate="print"/>
          <a:srcRect/>
          <a:stretch>
            <a:fillRect/>
          </a:stretch>
        </p:blipFill>
        <p:spPr bwMode="auto">
          <a:xfrm>
            <a:off x="228600" y="1524000"/>
            <a:ext cx="4572000" cy="4572000"/>
          </a:xfrm>
          <a:prstGeom prst="rect">
            <a:avLst/>
          </a:prstGeom>
          <a:noFill/>
          <a:ln w="9525">
            <a:noFill/>
            <a:miter lim="800000"/>
            <a:headEnd/>
            <a:tailEnd/>
          </a:ln>
        </p:spPr>
      </p:pic>
      <p:sp>
        <p:nvSpPr>
          <p:cNvPr id="9219" name="Rectangle 3"/>
          <p:cNvSpPr>
            <a:spLocks noGrp="1" noChangeArrowheads="1"/>
          </p:cNvSpPr>
          <p:nvPr>
            <p:ph type="title"/>
          </p:nvPr>
        </p:nvSpPr>
        <p:spPr>
          <a:xfrm>
            <a:off x="457200" y="620688"/>
            <a:ext cx="8686800" cy="620688"/>
          </a:xfrm>
        </p:spPr>
        <p:txBody>
          <a:bodyPr/>
          <a:lstStyle/>
          <a:p>
            <a:pPr algn="l"/>
            <a:r>
              <a:rPr lang="en-US" sz="2800" b="1" dirty="0" smtClean="0">
                <a:solidFill>
                  <a:schemeClr val="tx1"/>
                </a:solidFill>
                <a:latin typeface="Calibri" pitchFamily="34" charset="0"/>
                <a:cs typeface="Calibri" pitchFamily="34" charset="0"/>
              </a:rPr>
              <a:t>Climate-</a:t>
            </a:r>
            <a:r>
              <a:rPr lang="pl-PL" sz="2800" b="1" dirty="0" smtClean="0">
                <a:solidFill>
                  <a:schemeClr val="tx1"/>
                </a:solidFill>
                <a:latin typeface="Calibri" pitchFamily="34" charset="0"/>
                <a:cs typeface="Calibri" pitchFamily="34" charset="0"/>
              </a:rPr>
              <a:t> </a:t>
            </a:r>
            <a:r>
              <a:rPr lang="en-US" sz="2800" b="1" dirty="0" smtClean="0">
                <a:solidFill>
                  <a:schemeClr val="tx1"/>
                </a:solidFill>
                <a:latin typeface="Calibri" pitchFamily="34" charset="0"/>
                <a:cs typeface="Calibri" pitchFamily="34" charset="0"/>
              </a:rPr>
              <a:t>The European Heat Wave of 2003</a:t>
            </a:r>
          </a:p>
        </p:txBody>
      </p:sp>
      <p:graphicFrame>
        <p:nvGraphicFramePr>
          <p:cNvPr id="505860" name="Group 4"/>
          <p:cNvGraphicFramePr>
            <a:graphicFrameLocks noGrp="1"/>
          </p:cNvGraphicFramePr>
          <p:nvPr>
            <p:ph idx="1"/>
          </p:nvPr>
        </p:nvGraphicFramePr>
        <p:xfrm>
          <a:off x="5029200" y="1219200"/>
          <a:ext cx="3886200" cy="5256530"/>
        </p:xfrm>
        <a:graphic>
          <a:graphicData uri="http://schemas.openxmlformats.org/drawingml/2006/table">
            <a:tbl>
              <a:tblPr/>
              <a:tblGrid>
                <a:gridCol w="2286000"/>
                <a:gridCol w="1600200"/>
              </a:tblGrid>
              <a:tr h="555625">
                <a:tc grid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Calibri" pitchFamily="34" charset="0"/>
                          <a:cs typeface="Calibri" pitchFamily="34" charset="0"/>
                        </a:rPr>
                        <a:t>Excess deaths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556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Calibri" pitchFamily="34" charset="0"/>
                          <a:cs typeface="Calibri" pitchFamily="34" charset="0"/>
                        </a:rPr>
                        <a:t>France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cs typeface="Calibri" pitchFamily="34" charset="0"/>
                        </a:rPr>
                        <a:t>14,802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Germany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7,000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Spain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4,230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Italy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4,175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UK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2,045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Netherlands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1,400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Portugal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1,316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53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Belgium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Calibri" pitchFamily="34" charset="0"/>
                          <a:cs typeface="Calibri" pitchFamily="34" charset="0"/>
                        </a:rPr>
                        <a:t>150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Calibri" pitchFamily="34" charset="0"/>
                          <a:cs typeface="Calibri" pitchFamily="34" charset="0"/>
                        </a:rPr>
                        <a:t>TOTAL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tx1"/>
                          </a:solidFill>
                          <a:effectLst/>
                          <a:latin typeface="Calibri" pitchFamily="34" charset="0"/>
                          <a:cs typeface="Calibri" pitchFamily="34" charset="0"/>
                        </a:rPr>
                        <a:t>35,118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54" name="Text Box 38"/>
          <p:cNvSpPr txBox="1">
            <a:spLocks noChangeArrowheads="1"/>
          </p:cNvSpPr>
          <p:nvPr/>
        </p:nvSpPr>
        <p:spPr bwMode="auto">
          <a:xfrm>
            <a:off x="5029200" y="6491288"/>
            <a:ext cx="4114800" cy="366712"/>
          </a:xfrm>
          <a:prstGeom prst="rect">
            <a:avLst/>
          </a:prstGeom>
          <a:noFill/>
          <a:ln w="9525">
            <a:noFill/>
            <a:miter lim="800000"/>
            <a:headEnd/>
            <a:tailEnd/>
          </a:ln>
        </p:spPr>
        <p:txBody>
          <a:bodyPr>
            <a:spAutoFit/>
          </a:bodyPr>
          <a:lstStyle/>
          <a:p>
            <a:pPr algn="r" fontAlgn="base">
              <a:spcBef>
                <a:spcPct val="50000"/>
              </a:spcBef>
              <a:spcAft>
                <a:spcPct val="0"/>
              </a:spcAft>
            </a:pPr>
            <a:r>
              <a:rPr lang="en-US" smtClean="0">
                <a:solidFill>
                  <a:srgbClr val="FFFFFF"/>
                </a:solidFill>
              </a:rPr>
              <a:t>Source:  Earth Policy Institute</a:t>
            </a:r>
          </a:p>
        </p:txBody>
      </p:sp>
      <p:sp>
        <p:nvSpPr>
          <p:cNvPr id="6" name="Prostokąt 5"/>
          <p:cNvSpPr/>
          <p:nvPr/>
        </p:nvSpPr>
        <p:spPr>
          <a:xfrm>
            <a:off x="0" y="6211669"/>
            <a:ext cx="8388424" cy="646331"/>
          </a:xfrm>
          <a:prstGeom prst="rect">
            <a:avLst/>
          </a:prstGeom>
        </p:spPr>
        <p:txBody>
          <a:bodyPr wrap="square">
            <a:spAutoFit/>
          </a:bodyPr>
          <a:lstStyle/>
          <a:p>
            <a:r>
              <a:rPr lang="en-US" i="1" dirty="0" smtClean="0"/>
              <a:t>Dee Merriam</a:t>
            </a:r>
            <a:r>
              <a:rPr lang="pl-PL" i="1" dirty="0" smtClean="0"/>
              <a:t> (2008)</a:t>
            </a:r>
            <a:endParaRPr lang="en-US" i="1" dirty="0" smtClean="0"/>
          </a:p>
          <a:p>
            <a:r>
              <a:rPr lang="en-US" i="1" dirty="0" smtClean="0"/>
              <a:t>U.S. Centers for Disease Control and Prevention</a:t>
            </a:r>
          </a:p>
        </p:txBody>
      </p:sp>
      <p:sp>
        <p:nvSpPr>
          <p:cNvPr id="7" name="pole tekstowe 6"/>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gure 8.2"/>
          <p:cNvPicPr>
            <a:picLocks noChangeAspect="1" noChangeArrowheads="1"/>
          </p:cNvPicPr>
          <p:nvPr/>
        </p:nvPicPr>
        <p:blipFill>
          <a:blip r:embed="rId2" cstate="print"/>
          <a:srcRect/>
          <a:stretch>
            <a:fillRect/>
          </a:stretch>
        </p:blipFill>
        <p:spPr bwMode="auto">
          <a:xfrm>
            <a:off x="323528" y="548680"/>
            <a:ext cx="8352928" cy="6309320"/>
          </a:xfrm>
          <a:prstGeom prst="rect">
            <a:avLst/>
          </a:prstGeom>
          <a:noFill/>
        </p:spPr>
      </p:pic>
      <p:sp>
        <p:nvSpPr>
          <p:cNvPr id="4" name="pole tekstowe 3"/>
          <p:cNvSpPr txBox="1"/>
          <p:nvPr/>
        </p:nvSpPr>
        <p:spPr>
          <a:xfrm>
            <a:off x="971600" y="620688"/>
            <a:ext cx="1970924" cy="523220"/>
          </a:xfrm>
          <a:prstGeom prst="rect">
            <a:avLst/>
          </a:prstGeom>
          <a:noFill/>
        </p:spPr>
        <p:txBody>
          <a:bodyPr wrap="none" rtlCol="0">
            <a:spAutoFit/>
          </a:bodyPr>
          <a:lstStyle/>
          <a:p>
            <a:r>
              <a:rPr lang="pl-PL" sz="2800" dirty="0" smtClean="0"/>
              <a:t>Zgony/dzień</a:t>
            </a:r>
            <a:endParaRPr lang="pl-PL" sz="2800" dirty="0"/>
          </a:p>
        </p:txBody>
      </p:sp>
      <p:sp>
        <p:nvSpPr>
          <p:cNvPr id="5" name="pole tekstowe 4"/>
          <p:cNvSpPr txBox="1"/>
          <p:nvPr/>
        </p:nvSpPr>
        <p:spPr>
          <a:xfrm>
            <a:off x="4860032" y="0"/>
            <a:ext cx="3204745" cy="523220"/>
          </a:xfrm>
          <a:prstGeom prst="rect">
            <a:avLst/>
          </a:prstGeom>
          <a:noFill/>
        </p:spPr>
        <p:txBody>
          <a:bodyPr wrap="square" rtlCol="0">
            <a:spAutoFit/>
          </a:bodyPr>
          <a:lstStyle/>
          <a:p>
            <a:pPr algn="r"/>
            <a:r>
              <a:rPr lang="pl-PL" sz="2800" dirty="0" smtClean="0"/>
              <a:t>Temperatura (</a:t>
            </a:r>
            <a:r>
              <a:rPr lang="pl-PL" sz="2800" baseline="30000" dirty="0" err="1" smtClean="0"/>
              <a:t>o</a:t>
            </a:r>
            <a:r>
              <a:rPr lang="pl-PL" sz="2800" dirty="0" err="1" smtClean="0"/>
              <a:t>C</a:t>
            </a:r>
            <a:r>
              <a:rPr lang="pl-PL" sz="2800" dirty="0" smtClean="0"/>
              <a:t>)</a:t>
            </a:r>
            <a:endParaRPr lang="pl-PL" sz="2800" dirty="0"/>
          </a:p>
        </p:txBody>
      </p:sp>
      <p:sp>
        <p:nvSpPr>
          <p:cNvPr id="6" name="Prostokąt 5"/>
          <p:cNvSpPr/>
          <p:nvPr/>
        </p:nvSpPr>
        <p:spPr>
          <a:xfrm>
            <a:off x="8388424" y="836712"/>
            <a:ext cx="755576" cy="33843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764704"/>
            <a:ext cx="755576" cy="33843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8334541" y="163773"/>
            <a:ext cx="550151" cy="5221942"/>
          </a:xfrm>
          <a:prstGeom prst="rect">
            <a:avLst/>
          </a:prstGeom>
          <a:solidFill>
            <a:schemeClr val="bg1"/>
          </a:solidFill>
        </p:spPr>
        <p:txBody>
          <a:bodyPr wrap="none" rtlCol="0">
            <a:spAutoFit/>
          </a:bodyPr>
          <a:lstStyle/>
          <a:p>
            <a:pPr algn="r">
              <a:lnSpc>
                <a:spcPts val="5000"/>
              </a:lnSpc>
            </a:pPr>
            <a:r>
              <a:rPr lang="pl-PL" sz="2800" dirty="0" smtClean="0"/>
              <a:t>35</a:t>
            </a:r>
          </a:p>
          <a:p>
            <a:pPr algn="r">
              <a:lnSpc>
                <a:spcPts val="5000"/>
              </a:lnSpc>
            </a:pPr>
            <a:r>
              <a:rPr lang="pl-PL" sz="2800" dirty="0" smtClean="0"/>
              <a:t>30</a:t>
            </a:r>
          </a:p>
          <a:p>
            <a:pPr algn="r">
              <a:lnSpc>
                <a:spcPts val="5000"/>
              </a:lnSpc>
            </a:pPr>
            <a:r>
              <a:rPr lang="pl-PL" sz="2800" dirty="0" smtClean="0"/>
              <a:t>25</a:t>
            </a:r>
          </a:p>
          <a:p>
            <a:pPr algn="r">
              <a:lnSpc>
                <a:spcPts val="5000"/>
              </a:lnSpc>
            </a:pPr>
            <a:r>
              <a:rPr lang="pl-PL" sz="2800" dirty="0" smtClean="0"/>
              <a:t>20</a:t>
            </a:r>
          </a:p>
          <a:p>
            <a:pPr algn="r">
              <a:lnSpc>
                <a:spcPts val="5000"/>
              </a:lnSpc>
            </a:pPr>
            <a:r>
              <a:rPr lang="pl-PL" sz="2800" dirty="0" smtClean="0"/>
              <a:t>15</a:t>
            </a:r>
          </a:p>
          <a:p>
            <a:pPr algn="r">
              <a:lnSpc>
                <a:spcPts val="5000"/>
              </a:lnSpc>
            </a:pPr>
            <a:r>
              <a:rPr lang="pl-PL" sz="2800" dirty="0" smtClean="0"/>
              <a:t>10</a:t>
            </a:r>
          </a:p>
          <a:p>
            <a:pPr algn="r">
              <a:lnSpc>
                <a:spcPts val="5000"/>
              </a:lnSpc>
            </a:pPr>
            <a:r>
              <a:rPr lang="pl-PL" sz="2800" dirty="0" smtClean="0"/>
              <a:t>5</a:t>
            </a:r>
          </a:p>
          <a:p>
            <a:pPr algn="r">
              <a:lnSpc>
                <a:spcPts val="5000"/>
              </a:lnSpc>
            </a:pPr>
            <a:r>
              <a:rPr lang="pl-PL" sz="2800" dirty="0" smtClean="0"/>
              <a:t>0</a:t>
            </a:r>
          </a:p>
        </p:txBody>
      </p:sp>
      <p:sp>
        <p:nvSpPr>
          <p:cNvPr id="10" name="pole tekstowe 9"/>
          <p:cNvSpPr txBox="1"/>
          <p:nvPr/>
        </p:nvSpPr>
        <p:spPr>
          <a:xfrm>
            <a:off x="8143473" y="163773"/>
            <a:ext cx="821015" cy="5221942"/>
          </a:xfrm>
          <a:prstGeom prst="rect">
            <a:avLst/>
          </a:prstGeom>
          <a:solidFill>
            <a:schemeClr val="bg1"/>
          </a:solidFill>
        </p:spPr>
        <p:txBody>
          <a:bodyPr wrap="square" rtlCol="0">
            <a:spAutoFit/>
          </a:bodyPr>
          <a:lstStyle/>
          <a:p>
            <a:pPr algn="r">
              <a:lnSpc>
                <a:spcPts val="5000"/>
              </a:lnSpc>
            </a:pPr>
            <a:r>
              <a:rPr lang="pl-PL" sz="2800" dirty="0" smtClean="0"/>
              <a:t>35</a:t>
            </a:r>
          </a:p>
          <a:p>
            <a:pPr algn="r">
              <a:lnSpc>
                <a:spcPts val="5000"/>
              </a:lnSpc>
            </a:pPr>
            <a:r>
              <a:rPr lang="pl-PL" sz="2800" dirty="0" smtClean="0"/>
              <a:t>30</a:t>
            </a:r>
          </a:p>
          <a:p>
            <a:pPr algn="r">
              <a:lnSpc>
                <a:spcPts val="5000"/>
              </a:lnSpc>
            </a:pPr>
            <a:r>
              <a:rPr lang="pl-PL" sz="2800" dirty="0" smtClean="0"/>
              <a:t>25</a:t>
            </a:r>
          </a:p>
          <a:p>
            <a:pPr algn="r">
              <a:lnSpc>
                <a:spcPts val="5000"/>
              </a:lnSpc>
            </a:pPr>
            <a:r>
              <a:rPr lang="pl-PL" sz="2800" dirty="0" smtClean="0"/>
              <a:t>20</a:t>
            </a:r>
          </a:p>
          <a:p>
            <a:pPr algn="r">
              <a:lnSpc>
                <a:spcPts val="5000"/>
              </a:lnSpc>
            </a:pPr>
            <a:r>
              <a:rPr lang="pl-PL" sz="2800" dirty="0" smtClean="0"/>
              <a:t>15</a:t>
            </a:r>
          </a:p>
          <a:p>
            <a:pPr algn="r">
              <a:lnSpc>
                <a:spcPts val="5000"/>
              </a:lnSpc>
            </a:pPr>
            <a:r>
              <a:rPr lang="pl-PL" sz="2800" dirty="0" smtClean="0"/>
              <a:t>10</a:t>
            </a:r>
          </a:p>
          <a:p>
            <a:pPr algn="r">
              <a:lnSpc>
                <a:spcPts val="5000"/>
              </a:lnSpc>
            </a:pPr>
            <a:r>
              <a:rPr lang="pl-PL" sz="2800" dirty="0" smtClean="0"/>
              <a:t>5</a:t>
            </a:r>
          </a:p>
          <a:p>
            <a:pPr algn="r">
              <a:lnSpc>
                <a:spcPts val="5000"/>
              </a:lnSpc>
            </a:pPr>
            <a:r>
              <a:rPr lang="pl-PL" sz="2800" dirty="0" smtClean="0"/>
              <a:t>0</a:t>
            </a:r>
          </a:p>
        </p:txBody>
      </p:sp>
      <p:sp>
        <p:nvSpPr>
          <p:cNvPr id="11" name="Dowolny kształt 10"/>
          <p:cNvSpPr/>
          <p:nvPr/>
        </p:nvSpPr>
        <p:spPr>
          <a:xfrm>
            <a:off x="990600" y="933450"/>
            <a:ext cx="7105650" cy="2038350"/>
          </a:xfrm>
          <a:custGeom>
            <a:avLst/>
            <a:gdLst>
              <a:gd name="connsiteX0" fmla="*/ 0 w 7105650"/>
              <a:gd name="connsiteY0" fmla="*/ 1276350 h 2038350"/>
              <a:gd name="connsiteX1" fmla="*/ 114300 w 7105650"/>
              <a:gd name="connsiteY1" fmla="*/ 1295400 h 2038350"/>
              <a:gd name="connsiteX2" fmla="*/ 247650 w 7105650"/>
              <a:gd name="connsiteY2" fmla="*/ 1657350 h 2038350"/>
              <a:gd name="connsiteX3" fmla="*/ 371475 w 7105650"/>
              <a:gd name="connsiteY3" fmla="*/ 1466850 h 2038350"/>
              <a:gd name="connsiteX4" fmla="*/ 504825 w 7105650"/>
              <a:gd name="connsiteY4" fmla="*/ 1028700 h 2038350"/>
              <a:gd name="connsiteX5" fmla="*/ 619125 w 7105650"/>
              <a:gd name="connsiteY5" fmla="*/ 1609725 h 2038350"/>
              <a:gd name="connsiteX6" fmla="*/ 752475 w 7105650"/>
              <a:gd name="connsiteY6" fmla="*/ 2038350 h 2038350"/>
              <a:gd name="connsiteX7" fmla="*/ 895350 w 7105650"/>
              <a:gd name="connsiteY7" fmla="*/ 1914525 h 2038350"/>
              <a:gd name="connsiteX8" fmla="*/ 1009650 w 7105650"/>
              <a:gd name="connsiteY8" fmla="*/ 1952625 h 2038350"/>
              <a:gd name="connsiteX9" fmla="*/ 1152525 w 7105650"/>
              <a:gd name="connsiteY9" fmla="*/ 1962150 h 2038350"/>
              <a:gd name="connsiteX10" fmla="*/ 1295400 w 7105650"/>
              <a:gd name="connsiteY10" fmla="*/ 1847850 h 2038350"/>
              <a:gd name="connsiteX11" fmla="*/ 1409700 w 7105650"/>
              <a:gd name="connsiteY11" fmla="*/ 1676400 h 2038350"/>
              <a:gd name="connsiteX12" fmla="*/ 1533525 w 7105650"/>
              <a:gd name="connsiteY12" fmla="*/ 1495425 h 2038350"/>
              <a:gd name="connsiteX13" fmla="*/ 1666875 w 7105650"/>
              <a:gd name="connsiteY13" fmla="*/ 1504950 h 2038350"/>
              <a:gd name="connsiteX14" fmla="*/ 1800225 w 7105650"/>
              <a:gd name="connsiteY14" fmla="*/ 1247775 h 2038350"/>
              <a:gd name="connsiteX15" fmla="*/ 1905000 w 7105650"/>
              <a:gd name="connsiteY15" fmla="*/ 923925 h 2038350"/>
              <a:gd name="connsiteX16" fmla="*/ 2038350 w 7105650"/>
              <a:gd name="connsiteY16" fmla="*/ 1000125 h 2038350"/>
              <a:gd name="connsiteX17" fmla="*/ 2171700 w 7105650"/>
              <a:gd name="connsiteY17" fmla="*/ 1362075 h 2038350"/>
              <a:gd name="connsiteX18" fmla="*/ 2295525 w 7105650"/>
              <a:gd name="connsiteY18" fmla="*/ 1057275 h 2038350"/>
              <a:gd name="connsiteX19" fmla="*/ 2428875 w 7105650"/>
              <a:gd name="connsiteY19" fmla="*/ 685800 h 2038350"/>
              <a:gd name="connsiteX20" fmla="*/ 2571750 w 7105650"/>
              <a:gd name="connsiteY20" fmla="*/ 600075 h 2038350"/>
              <a:gd name="connsiteX21" fmla="*/ 2619375 w 7105650"/>
              <a:gd name="connsiteY21" fmla="*/ 885825 h 2038350"/>
              <a:gd name="connsiteX22" fmla="*/ 2705100 w 7105650"/>
              <a:gd name="connsiteY22" fmla="*/ 1409700 h 2038350"/>
              <a:gd name="connsiteX23" fmla="*/ 2838450 w 7105650"/>
              <a:gd name="connsiteY23" fmla="*/ 1704975 h 2038350"/>
              <a:gd name="connsiteX24" fmla="*/ 2952750 w 7105650"/>
              <a:gd name="connsiteY24" fmla="*/ 1257300 h 2038350"/>
              <a:gd name="connsiteX25" fmla="*/ 3086100 w 7105650"/>
              <a:gd name="connsiteY25" fmla="*/ 762000 h 2038350"/>
              <a:gd name="connsiteX26" fmla="*/ 3143250 w 7105650"/>
              <a:gd name="connsiteY26" fmla="*/ 904875 h 2038350"/>
              <a:gd name="connsiteX27" fmla="*/ 3219450 w 7105650"/>
              <a:gd name="connsiteY27" fmla="*/ 1190625 h 2038350"/>
              <a:gd name="connsiteX28" fmla="*/ 3343275 w 7105650"/>
              <a:gd name="connsiteY28" fmla="*/ 1095375 h 2038350"/>
              <a:gd name="connsiteX29" fmla="*/ 3476625 w 7105650"/>
              <a:gd name="connsiteY29" fmla="*/ 1276350 h 2038350"/>
              <a:gd name="connsiteX30" fmla="*/ 3609975 w 7105650"/>
              <a:gd name="connsiteY30" fmla="*/ 1323975 h 2038350"/>
              <a:gd name="connsiteX31" fmla="*/ 3733800 w 7105650"/>
              <a:gd name="connsiteY31" fmla="*/ 1590675 h 2038350"/>
              <a:gd name="connsiteX32" fmla="*/ 3867150 w 7105650"/>
              <a:gd name="connsiteY32" fmla="*/ 1695450 h 2038350"/>
              <a:gd name="connsiteX33" fmla="*/ 4010025 w 7105650"/>
              <a:gd name="connsiteY33" fmla="*/ 1733550 h 2038350"/>
              <a:gd name="connsiteX34" fmla="*/ 4143375 w 7105650"/>
              <a:gd name="connsiteY34" fmla="*/ 1685925 h 2038350"/>
              <a:gd name="connsiteX35" fmla="*/ 4286250 w 7105650"/>
              <a:gd name="connsiteY35" fmla="*/ 1581150 h 2038350"/>
              <a:gd name="connsiteX36" fmla="*/ 4371975 w 7105650"/>
              <a:gd name="connsiteY36" fmla="*/ 1495425 h 2038350"/>
              <a:gd name="connsiteX37" fmla="*/ 4505325 w 7105650"/>
              <a:gd name="connsiteY37" fmla="*/ 1628775 h 2038350"/>
              <a:gd name="connsiteX38" fmla="*/ 4638675 w 7105650"/>
              <a:gd name="connsiteY38" fmla="*/ 1657350 h 2038350"/>
              <a:gd name="connsiteX39" fmla="*/ 4772025 w 7105650"/>
              <a:gd name="connsiteY39" fmla="*/ 1123950 h 2038350"/>
              <a:gd name="connsiteX40" fmla="*/ 4895850 w 7105650"/>
              <a:gd name="connsiteY40" fmla="*/ 1009650 h 2038350"/>
              <a:gd name="connsiteX41" fmla="*/ 5143500 w 7105650"/>
              <a:gd name="connsiteY41" fmla="*/ 361950 h 2038350"/>
              <a:gd name="connsiteX42" fmla="*/ 5257800 w 7105650"/>
              <a:gd name="connsiteY42" fmla="*/ 333375 h 2038350"/>
              <a:gd name="connsiteX43" fmla="*/ 5410200 w 7105650"/>
              <a:gd name="connsiteY43" fmla="*/ 104775 h 2038350"/>
              <a:gd name="connsiteX44" fmla="*/ 5572125 w 7105650"/>
              <a:gd name="connsiteY44" fmla="*/ 304800 h 2038350"/>
              <a:gd name="connsiteX45" fmla="*/ 5667375 w 7105650"/>
              <a:gd name="connsiteY45" fmla="*/ 476250 h 2038350"/>
              <a:gd name="connsiteX46" fmla="*/ 5810250 w 7105650"/>
              <a:gd name="connsiteY46" fmla="*/ 352425 h 2038350"/>
              <a:gd name="connsiteX47" fmla="*/ 5915025 w 7105650"/>
              <a:gd name="connsiteY47" fmla="*/ 180975 h 2038350"/>
              <a:gd name="connsiteX48" fmla="*/ 6048375 w 7105650"/>
              <a:gd name="connsiteY48" fmla="*/ 0 h 2038350"/>
              <a:gd name="connsiteX49" fmla="*/ 6210300 w 7105650"/>
              <a:gd name="connsiteY49" fmla="*/ 66675 h 2038350"/>
              <a:gd name="connsiteX50" fmla="*/ 6257925 w 7105650"/>
              <a:gd name="connsiteY50" fmla="*/ 438150 h 2038350"/>
              <a:gd name="connsiteX51" fmla="*/ 6400800 w 7105650"/>
              <a:gd name="connsiteY51" fmla="*/ 952500 h 2038350"/>
              <a:gd name="connsiteX52" fmla="*/ 6572250 w 7105650"/>
              <a:gd name="connsiteY52" fmla="*/ 1371600 h 2038350"/>
              <a:gd name="connsiteX53" fmla="*/ 6800850 w 7105650"/>
              <a:gd name="connsiteY53" fmla="*/ 1123950 h 2038350"/>
              <a:gd name="connsiteX54" fmla="*/ 6972300 w 7105650"/>
              <a:gd name="connsiteY54" fmla="*/ 1504950 h 2038350"/>
              <a:gd name="connsiteX55" fmla="*/ 7105650 w 7105650"/>
              <a:gd name="connsiteY55" fmla="*/ 1533525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105650" h="2038350">
                <a:moveTo>
                  <a:pt x="0" y="1276350"/>
                </a:moveTo>
                <a:lnTo>
                  <a:pt x="114300" y="1295400"/>
                </a:lnTo>
                <a:lnTo>
                  <a:pt x="247650" y="1657350"/>
                </a:lnTo>
                <a:lnTo>
                  <a:pt x="371475" y="1466850"/>
                </a:lnTo>
                <a:lnTo>
                  <a:pt x="504825" y="1028700"/>
                </a:lnTo>
                <a:lnTo>
                  <a:pt x="619125" y="1609725"/>
                </a:lnTo>
                <a:lnTo>
                  <a:pt x="752475" y="2038350"/>
                </a:lnTo>
                <a:lnTo>
                  <a:pt x="895350" y="1914525"/>
                </a:lnTo>
                <a:lnTo>
                  <a:pt x="1009650" y="1952625"/>
                </a:lnTo>
                <a:lnTo>
                  <a:pt x="1152525" y="1962150"/>
                </a:lnTo>
                <a:lnTo>
                  <a:pt x="1295400" y="1847850"/>
                </a:lnTo>
                <a:lnTo>
                  <a:pt x="1409700" y="1676400"/>
                </a:lnTo>
                <a:lnTo>
                  <a:pt x="1533525" y="1495425"/>
                </a:lnTo>
                <a:lnTo>
                  <a:pt x="1666875" y="1504950"/>
                </a:lnTo>
                <a:lnTo>
                  <a:pt x="1800225" y="1247775"/>
                </a:lnTo>
                <a:lnTo>
                  <a:pt x="1905000" y="923925"/>
                </a:lnTo>
                <a:lnTo>
                  <a:pt x="2038350" y="1000125"/>
                </a:lnTo>
                <a:lnTo>
                  <a:pt x="2171700" y="1362075"/>
                </a:lnTo>
                <a:lnTo>
                  <a:pt x="2295525" y="1057275"/>
                </a:lnTo>
                <a:lnTo>
                  <a:pt x="2428875" y="685800"/>
                </a:lnTo>
                <a:lnTo>
                  <a:pt x="2571750" y="600075"/>
                </a:lnTo>
                <a:lnTo>
                  <a:pt x="2619375" y="885825"/>
                </a:lnTo>
                <a:lnTo>
                  <a:pt x="2705100" y="1409700"/>
                </a:lnTo>
                <a:lnTo>
                  <a:pt x="2838450" y="1704975"/>
                </a:lnTo>
                <a:lnTo>
                  <a:pt x="2952750" y="1257300"/>
                </a:lnTo>
                <a:lnTo>
                  <a:pt x="3086100" y="762000"/>
                </a:lnTo>
                <a:lnTo>
                  <a:pt x="3143250" y="904875"/>
                </a:lnTo>
                <a:lnTo>
                  <a:pt x="3219450" y="1190625"/>
                </a:lnTo>
                <a:lnTo>
                  <a:pt x="3343275" y="1095375"/>
                </a:lnTo>
                <a:lnTo>
                  <a:pt x="3476625" y="1276350"/>
                </a:lnTo>
                <a:lnTo>
                  <a:pt x="3609975" y="1323975"/>
                </a:lnTo>
                <a:lnTo>
                  <a:pt x="3733800" y="1590675"/>
                </a:lnTo>
                <a:lnTo>
                  <a:pt x="3867150" y="1695450"/>
                </a:lnTo>
                <a:lnTo>
                  <a:pt x="4010025" y="1733550"/>
                </a:lnTo>
                <a:lnTo>
                  <a:pt x="4143375" y="1685925"/>
                </a:lnTo>
                <a:lnTo>
                  <a:pt x="4286250" y="1581150"/>
                </a:lnTo>
                <a:lnTo>
                  <a:pt x="4371975" y="1495425"/>
                </a:lnTo>
                <a:lnTo>
                  <a:pt x="4505325" y="1628775"/>
                </a:lnTo>
                <a:lnTo>
                  <a:pt x="4638675" y="1657350"/>
                </a:lnTo>
                <a:lnTo>
                  <a:pt x="4772025" y="1123950"/>
                </a:lnTo>
                <a:lnTo>
                  <a:pt x="4895850" y="1009650"/>
                </a:lnTo>
                <a:lnTo>
                  <a:pt x="5143500" y="361950"/>
                </a:lnTo>
                <a:lnTo>
                  <a:pt x="5257800" y="333375"/>
                </a:lnTo>
                <a:lnTo>
                  <a:pt x="5410200" y="104775"/>
                </a:lnTo>
                <a:lnTo>
                  <a:pt x="5572125" y="304800"/>
                </a:lnTo>
                <a:lnTo>
                  <a:pt x="5667375" y="476250"/>
                </a:lnTo>
                <a:lnTo>
                  <a:pt x="5810250" y="352425"/>
                </a:lnTo>
                <a:lnTo>
                  <a:pt x="5915025" y="180975"/>
                </a:lnTo>
                <a:lnTo>
                  <a:pt x="6048375" y="0"/>
                </a:lnTo>
                <a:lnTo>
                  <a:pt x="6210300" y="66675"/>
                </a:lnTo>
                <a:lnTo>
                  <a:pt x="6257925" y="438150"/>
                </a:lnTo>
                <a:lnTo>
                  <a:pt x="6400800" y="952500"/>
                </a:lnTo>
                <a:lnTo>
                  <a:pt x="6572250" y="1371600"/>
                </a:lnTo>
                <a:lnTo>
                  <a:pt x="6800850" y="1123950"/>
                </a:lnTo>
                <a:lnTo>
                  <a:pt x="6972300" y="1504950"/>
                </a:lnTo>
                <a:lnTo>
                  <a:pt x="7105650" y="1533525"/>
                </a:ln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12" name="Dowolny kształt 11"/>
          <p:cNvSpPr/>
          <p:nvPr/>
        </p:nvSpPr>
        <p:spPr>
          <a:xfrm>
            <a:off x="971550" y="2076450"/>
            <a:ext cx="7105650" cy="942975"/>
          </a:xfrm>
          <a:custGeom>
            <a:avLst/>
            <a:gdLst>
              <a:gd name="connsiteX0" fmla="*/ 0 w 7105650"/>
              <a:gd name="connsiteY0" fmla="*/ 428625 h 942975"/>
              <a:gd name="connsiteX1" fmla="*/ 114300 w 7105650"/>
              <a:gd name="connsiteY1" fmla="*/ 371475 h 942975"/>
              <a:gd name="connsiteX2" fmla="*/ 257175 w 7105650"/>
              <a:gd name="connsiteY2" fmla="*/ 762000 h 942975"/>
              <a:gd name="connsiteX3" fmla="*/ 400050 w 7105650"/>
              <a:gd name="connsiteY3" fmla="*/ 781050 h 942975"/>
              <a:gd name="connsiteX4" fmla="*/ 523875 w 7105650"/>
              <a:gd name="connsiteY4" fmla="*/ 523875 h 942975"/>
              <a:gd name="connsiteX5" fmla="*/ 666750 w 7105650"/>
              <a:gd name="connsiteY5" fmla="*/ 533400 h 942975"/>
              <a:gd name="connsiteX6" fmla="*/ 790575 w 7105650"/>
              <a:gd name="connsiteY6" fmla="*/ 609600 h 942975"/>
              <a:gd name="connsiteX7" fmla="*/ 895350 w 7105650"/>
              <a:gd name="connsiteY7" fmla="*/ 400050 h 942975"/>
              <a:gd name="connsiteX8" fmla="*/ 1028700 w 7105650"/>
              <a:gd name="connsiteY8" fmla="*/ 400050 h 942975"/>
              <a:gd name="connsiteX9" fmla="*/ 1295400 w 7105650"/>
              <a:gd name="connsiteY9" fmla="*/ 733425 h 942975"/>
              <a:gd name="connsiteX10" fmla="*/ 1428750 w 7105650"/>
              <a:gd name="connsiteY10" fmla="*/ 571500 h 942975"/>
              <a:gd name="connsiteX11" fmla="*/ 1533525 w 7105650"/>
              <a:gd name="connsiteY11" fmla="*/ 762000 h 942975"/>
              <a:gd name="connsiteX12" fmla="*/ 1666875 w 7105650"/>
              <a:gd name="connsiteY12" fmla="*/ 657225 h 942975"/>
              <a:gd name="connsiteX13" fmla="*/ 1809750 w 7105650"/>
              <a:gd name="connsiteY13" fmla="*/ 666750 h 942975"/>
              <a:gd name="connsiteX14" fmla="*/ 1943100 w 7105650"/>
              <a:gd name="connsiteY14" fmla="*/ 714375 h 942975"/>
              <a:gd name="connsiteX15" fmla="*/ 2124075 w 7105650"/>
              <a:gd name="connsiteY15" fmla="*/ 695325 h 942975"/>
              <a:gd name="connsiteX16" fmla="*/ 2190750 w 7105650"/>
              <a:gd name="connsiteY16" fmla="*/ 676275 h 942975"/>
              <a:gd name="connsiteX17" fmla="*/ 2333625 w 7105650"/>
              <a:gd name="connsiteY17" fmla="*/ 857250 h 942975"/>
              <a:gd name="connsiteX18" fmla="*/ 2457450 w 7105650"/>
              <a:gd name="connsiteY18" fmla="*/ 942975 h 942975"/>
              <a:gd name="connsiteX19" fmla="*/ 2638425 w 7105650"/>
              <a:gd name="connsiteY19" fmla="*/ 847725 h 942975"/>
              <a:gd name="connsiteX20" fmla="*/ 2733675 w 7105650"/>
              <a:gd name="connsiteY20" fmla="*/ 838200 h 942975"/>
              <a:gd name="connsiteX21" fmla="*/ 2838450 w 7105650"/>
              <a:gd name="connsiteY21" fmla="*/ 676275 h 942975"/>
              <a:gd name="connsiteX22" fmla="*/ 2971800 w 7105650"/>
              <a:gd name="connsiteY22" fmla="*/ 561975 h 942975"/>
              <a:gd name="connsiteX23" fmla="*/ 3105150 w 7105650"/>
              <a:gd name="connsiteY23" fmla="*/ 542925 h 942975"/>
              <a:gd name="connsiteX24" fmla="*/ 3248025 w 7105650"/>
              <a:gd name="connsiteY24" fmla="*/ 428625 h 942975"/>
              <a:gd name="connsiteX25" fmla="*/ 3362325 w 7105650"/>
              <a:gd name="connsiteY25" fmla="*/ 571500 h 942975"/>
              <a:gd name="connsiteX26" fmla="*/ 3629025 w 7105650"/>
              <a:gd name="connsiteY26" fmla="*/ 457200 h 942975"/>
              <a:gd name="connsiteX27" fmla="*/ 3752850 w 7105650"/>
              <a:gd name="connsiteY27" fmla="*/ 495300 h 942975"/>
              <a:gd name="connsiteX28" fmla="*/ 3971925 w 7105650"/>
              <a:gd name="connsiteY28" fmla="*/ 247650 h 942975"/>
              <a:gd name="connsiteX29" fmla="*/ 4124325 w 7105650"/>
              <a:gd name="connsiteY29" fmla="*/ 180975 h 942975"/>
              <a:gd name="connsiteX30" fmla="*/ 4267200 w 7105650"/>
              <a:gd name="connsiteY30" fmla="*/ 19050 h 942975"/>
              <a:gd name="connsiteX31" fmla="*/ 4400550 w 7105650"/>
              <a:gd name="connsiteY31" fmla="*/ 0 h 942975"/>
              <a:gd name="connsiteX32" fmla="*/ 4657725 w 7105650"/>
              <a:gd name="connsiteY32" fmla="*/ 123825 h 942975"/>
              <a:gd name="connsiteX33" fmla="*/ 4800600 w 7105650"/>
              <a:gd name="connsiteY33" fmla="*/ 104775 h 942975"/>
              <a:gd name="connsiteX34" fmla="*/ 4933950 w 7105650"/>
              <a:gd name="connsiteY34" fmla="*/ 381000 h 942975"/>
              <a:gd name="connsiteX35" fmla="*/ 5057775 w 7105650"/>
              <a:gd name="connsiteY35" fmla="*/ 542925 h 942975"/>
              <a:gd name="connsiteX36" fmla="*/ 5181600 w 7105650"/>
              <a:gd name="connsiteY36" fmla="*/ 609600 h 942975"/>
              <a:gd name="connsiteX37" fmla="*/ 5419725 w 7105650"/>
              <a:gd name="connsiteY37" fmla="*/ 533400 h 942975"/>
              <a:gd name="connsiteX38" fmla="*/ 5543550 w 7105650"/>
              <a:gd name="connsiteY38" fmla="*/ 428625 h 942975"/>
              <a:gd name="connsiteX39" fmla="*/ 5734050 w 7105650"/>
              <a:gd name="connsiteY39" fmla="*/ 561975 h 942975"/>
              <a:gd name="connsiteX40" fmla="*/ 5924550 w 7105650"/>
              <a:gd name="connsiteY40" fmla="*/ 714375 h 942975"/>
              <a:gd name="connsiteX41" fmla="*/ 6076950 w 7105650"/>
              <a:gd name="connsiteY41" fmla="*/ 647700 h 942975"/>
              <a:gd name="connsiteX42" fmla="*/ 6257925 w 7105650"/>
              <a:gd name="connsiteY42" fmla="*/ 381000 h 942975"/>
              <a:gd name="connsiteX43" fmla="*/ 6343650 w 7105650"/>
              <a:gd name="connsiteY43" fmla="*/ 247650 h 942975"/>
              <a:gd name="connsiteX44" fmla="*/ 6438900 w 7105650"/>
              <a:gd name="connsiteY44" fmla="*/ 161925 h 942975"/>
              <a:gd name="connsiteX45" fmla="*/ 6610350 w 7105650"/>
              <a:gd name="connsiteY45" fmla="*/ 190500 h 942975"/>
              <a:gd name="connsiteX46" fmla="*/ 6715125 w 7105650"/>
              <a:gd name="connsiteY46" fmla="*/ 361950 h 942975"/>
              <a:gd name="connsiteX47" fmla="*/ 6848475 w 7105650"/>
              <a:gd name="connsiteY47" fmla="*/ 361950 h 942975"/>
              <a:gd name="connsiteX48" fmla="*/ 7048500 w 7105650"/>
              <a:gd name="connsiteY48" fmla="*/ 466725 h 942975"/>
              <a:gd name="connsiteX49" fmla="*/ 7105650 w 7105650"/>
              <a:gd name="connsiteY49" fmla="*/ 5143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105650" h="942975">
                <a:moveTo>
                  <a:pt x="0" y="428625"/>
                </a:moveTo>
                <a:lnTo>
                  <a:pt x="114300" y="371475"/>
                </a:lnTo>
                <a:lnTo>
                  <a:pt x="257175" y="762000"/>
                </a:lnTo>
                <a:lnTo>
                  <a:pt x="400050" y="781050"/>
                </a:lnTo>
                <a:lnTo>
                  <a:pt x="523875" y="523875"/>
                </a:lnTo>
                <a:lnTo>
                  <a:pt x="666750" y="533400"/>
                </a:lnTo>
                <a:lnTo>
                  <a:pt x="790575" y="609600"/>
                </a:lnTo>
                <a:lnTo>
                  <a:pt x="895350" y="400050"/>
                </a:lnTo>
                <a:lnTo>
                  <a:pt x="1028700" y="400050"/>
                </a:lnTo>
                <a:lnTo>
                  <a:pt x="1295400" y="733425"/>
                </a:lnTo>
                <a:lnTo>
                  <a:pt x="1428750" y="571500"/>
                </a:lnTo>
                <a:lnTo>
                  <a:pt x="1533525" y="762000"/>
                </a:lnTo>
                <a:lnTo>
                  <a:pt x="1666875" y="657225"/>
                </a:lnTo>
                <a:lnTo>
                  <a:pt x="1809750" y="666750"/>
                </a:lnTo>
                <a:lnTo>
                  <a:pt x="1943100" y="714375"/>
                </a:lnTo>
                <a:lnTo>
                  <a:pt x="2124075" y="695325"/>
                </a:lnTo>
                <a:lnTo>
                  <a:pt x="2190750" y="676275"/>
                </a:lnTo>
                <a:lnTo>
                  <a:pt x="2333625" y="857250"/>
                </a:lnTo>
                <a:lnTo>
                  <a:pt x="2457450" y="942975"/>
                </a:lnTo>
                <a:lnTo>
                  <a:pt x="2638425" y="847725"/>
                </a:lnTo>
                <a:lnTo>
                  <a:pt x="2733675" y="838200"/>
                </a:lnTo>
                <a:lnTo>
                  <a:pt x="2838450" y="676275"/>
                </a:lnTo>
                <a:lnTo>
                  <a:pt x="2971800" y="561975"/>
                </a:lnTo>
                <a:lnTo>
                  <a:pt x="3105150" y="542925"/>
                </a:lnTo>
                <a:lnTo>
                  <a:pt x="3248025" y="428625"/>
                </a:lnTo>
                <a:lnTo>
                  <a:pt x="3362325" y="571500"/>
                </a:lnTo>
                <a:lnTo>
                  <a:pt x="3629025" y="457200"/>
                </a:lnTo>
                <a:lnTo>
                  <a:pt x="3752850" y="495300"/>
                </a:lnTo>
                <a:lnTo>
                  <a:pt x="3971925" y="247650"/>
                </a:lnTo>
                <a:lnTo>
                  <a:pt x="4124325" y="180975"/>
                </a:lnTo>
                <a:lnTo>
                  <a:pt x="4267200" y="19050"/>
                </a:lnTo>
                <a:lnTo>
                  <a:pt x="4400550" y="0"/>
                </a:lnTo>
                <a:lnTo>
                  <a:pt x="4657725" y="123825"/>
                </a:lnTo>
                <a:lnTo>
                  <a:pt x="4800600" y="104775"/>
                </a:lnTo>
                <a:lnTo>
                  <a:pt x="4933950" y="381000"/>
                </a:lnTo>
                <a:lnTo>
                  <a:pt x="5057775" y="542925"/>
                </a:lnTo>
                <a:lnTo>
                  <a:pt x="5181600" y="609600"/>
                </a:lnTo>
                <a:lnTo>
                  <a:pt x="5419725" y="533400"/>
                </a:lnTo>
                <a:lnTo>
                  <a:pt x="5543550" y="428625"/>
                </a:lnTo>
                <a:lnTo>
                  <a:pt x="5734050" y="561975"/>
                </a:lnTo>
                <a:lnTo>
                  <a:pt x="5924550" y="714375"/>
                </a:lnTo>
                <a:lnTo>
                  <a:pt x="6076950" y="647700"/>
                </a:lnTo>
                <a:lnTo>
                  <a:pt x="6257925" y="381000"/>
                </a:lnTo>
                <a:lnTo>
                  <a:pt x="6343650" y="247650"/>
                </a:lnTo>
                <a:lnTo>
                  <a:pt x="6438900" y="161925"/>
                </a:lnTo>
                <a:lnTo>
                  <a:pt x="6610350" y="190500"/>
                </a:lnTo>
                <a:lnTo>
                  <a:pt x="6715125" y="361950"/>
                </a:lnTo>
                <a:lnTo>
                  <a:pt x="6848475" y="361950"/>
                </a:lnTo>
                <a:lnTo>
                  <a:pt x="7048500" y="466725"/>
                </a:lnTo>
                <a:lnTo>
                  <a:pt x="7105650" y="514350"/>
                </a:lnTo>
              </a:path>
            </a:pathLst>
          </a:custGeom>
          <a:ln w="38100">
            <a:solidFill>
              <a:srgbClr val="33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7" name="pole tekstowe 6"/>
          <p:cNvSpPr txBox="1"/>
          <p:nvPr/>
        </p:nvSpPr>
        <p:spPr>
          <a:xfrm>
            <a:off x="148946" y="218364"/>
            <a:ext cx="732893" cy="5156412"/>
          </a:xfrm>
          <a:prstGeom prst="rect">
            <a:avLst/>
          </a:prstGeom>
          <a:solidFill>
            <a:schemeClr val="bg1"/>
          </a:solidFill>
        </p:spPr>
        <p:txBody>
          <a:bodyPr wrap="none" rtlCol="0">
            <a:spAutoFit/>
          </a:bodyPr>
          <a:lstStyle/>
          <a:p>
            <a:pPr algn="r">
              <a:lnSpc>
                <a:spcPts val="5000"/>
              </a:lnSpc>
            </a:pPr>
            <a:r>
              <a:rPr lang="pl-PL" sz="2800" dirty="0" smtClean="0"/>
              <a:t>350</a:t>
            </a:r>
          </a:p>
          <a:p>
            <a:pPr algn="r">
              <a:lnSpc>
                <a:spcPts val="5000"/>
              </a:lnSpc>
            </a:pPr>
            <a:r>
              <a:rPr lang="pl-PL" sz="2800" dirty="0" smtClean="0"/>
              <a:t>300</a:t>
            </a:r>
          </a:p>
          <a:p>
            <a:pPr algn="r">
              <a:lnSpc>
                <a:spcPts val="5000"/>
              </a:lnSpc>
            </a:pPr>
            <a:r>
              <a:rPr lang="pl-PL" sz="2800" dirty="0" smtClean="0"/>
              <a:t>250</a:t>
            </a:r>
          </a:p>
          <a:p>
            <a:pPr algn="r">
              <a:lnSpc>
                <a:spcPts val="5000"/>
              </a:lnSpc>
            </a:pPr>
            <a:r>
              <a:rPr lang="pl-PL" sz="2800" dirty="0" smtClean="0"/>
              <a:t>200</a:t>
            </a:r>
          </a:p>
          <a:p>
            <a:pPr algn="r">
              <a:lnSpc>
                <a:spcPts val="5000"/>
              </a:lnSpc>
            </a:pPr>
            <a:r>
              <a:rPr lang="pl-PL" sz="2800" dirty="0" smtClean="0"/>
              <a:t>150</a:t>
            </a:r>
          </a:p>
          <a:p>
            <a:pPr algn="r">
              <a:lnSpc>
                <a:spcPts val="5000"/>
              </a:lnSpc>
            </a:pPr>
            <a:r>
              <a:rPr lang="pl-PL" sz="2800" dirty="0" smtClean="0"/>
              <a:t>100</a:t>
            </a:r>
          </a:p>
          <a:p>
            <a:pPr algn="r">
              <a:lnSpc>
                <a:spcPts val="5000"/>
              </a:lnSpc>
            </a:pPr>
            <a:r>
              <a:rPr lang="pl-PL" sz="2800" dirty="0" smtClean="0"/>
              <a:t>50</a:t>
            </a:r>
          </a:p>
          <a:p>
            <a:pPr algn="r">
              <a:lnSpc>
                <a:spcPts val="5000"/>
              </a:lnSpc>
            </a:pPr>
            <a:r>
              <a:rPr lang="pl-PL" sz="2800" dirty="0" smtClean="0"/>
              <a:t>0</a:t>
            </a:r>
          </a:p>
        </p:txBody>
      </p:sp>
      <p:sp>
        <p:nvSpPr>
          <p:cNvPr id="13" name="pole tekstowe 12"/>
          <p:cNvSpPr txBox="1"/>
          <p:nvPr/>
        </p:nvSpPr>
        <p:spPr>
          <a:xfrm>
            <a:off x="681261" y="5133975"/>
            <a:ext cx="7776864" cy="442035"/>
          </a:xfrm>
          <a:prstGeom prst="rect">
            <a:avLst/>
          </a:prstGeom>
          <a:solidFill>
            <a:schemeClr val="bg1"/>
          </a:solidFill>
        </p:spPr>
        <p:txBody>
          <a:bodyPr wrap="square" lIns="36000" tIns="36000" rIns="36000" bIns="36000" rtlCol="0">
            <a:spAutoFit/>
          </a:bodyPr>
          <a:lstStyle/>
          <a:p>
            <a:r>
              <a:rPr lang="pl-PL" sz="2400" dirty="0" smtClean="0"/>
              <a:t>25      30     05    10      15     20     25    30     04      09     14     19</a:t>
            </a:r>
            <a:endParaRPr lang="pl-PL" sz="2400" dirty="0"/>
          </a:p>
        </p:txBody>
      </p:sp>
      <p:grpSp>
        <p:nvGrpSpPr>
          <p:cNvPr id="2" name="Grupa 20"/>
          <p:cNvGrpSpPr/>
          <p:nvPr/>
        </p:nvGrpSpPr>
        <p:grpSpPr>
          <a:xfrm>
            <a:off x="899592" y="5661248"/>
            <a:ext cx="6228184" cy="954107"/>
            <a:chOff x="2915816" y="5903893"/>
            <a:chExt cx="6228184" cy="954107"/>
          </a:xfrm>
        </p:grpSpPr>
        <p:sp>
          <p:nvSpPr>
            <p:cNvPr id="14" name="pole tekstowe 13"/>
            <p:cNvSpPr txBox="1"/>
            <p:nvPr/>
          </p:nvSpPr>
          <p:spPr>
            <a:xfrm>
              <a:off x="2915816" y="5903893"/>
              <a:ext cx="6228184" cy="954107"/>
            </a:xfrm>
            <a:prstGeom prst="rect">
              <a:avLst/>
            </a:prstGeom>
            <a:solidFill>
              <a:schemeClr val="bg1"/>
            </a:solidFill>
          </p:spPr>
          <p:txBody>
            <a:bodyPr wrap="square" rtlCol="0">
              <a:spAutoFit/>
            </a:bodyPr>
            <a:lstStyle/>
            <a:p>
              <a:r>
                <a:rPr lang="pl-PL" sz="2800" dirty="0" smtClean="0"/>
                <a:t>Temperatura:         1999-2002             2003</a:t>
              </a:r>
            </a:p>
            <a:p>
              <a:r>
                <a:rPr lang="pl-PL" sz="2800" dirty="0" smtClean="0"/>
                <a:t>Zgony/dzień :         1999-2002             2003</a:t>
              </a:r>
              <a:endParaRPr lang="pl-PL" sz="2800" dirty="0"/>
            </a:p>
          </p:txBody>
        </p:sp>
        <p:sp>
          <p:nvSpPr>
            <p:cNvPr id="15" name="Prostokąt 14"/>
            <p:cNvSpPr/>
            <p:nvPr/>
          </p:nvSpPr>
          <p:spPr>
            <a:xfrm>
              <a:off x="5220072" y="6453336"/>
              <a:ext cx="144016" cy="288032"/>
            </a:xfrm>
            <a:prstGeom prst="rect">
              <a:avLst/>
            </a:prstGeom>
            <a:solidFill>
              <a:srgbClr val="3333CC"/>
            </a:solid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15"/>
            <p:cNvSpPr/>
            <p:nvPr/>
          </p:nvSpPr>
          <p:spPr>
            <a:xfrm>
              <a:off x="8028384" y="6453336"/>
              <a:ext cx="144016" cy="288032"/>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18" name="Łącznik prosty 17"/>
            <p:cNvCxnSpPr/>
            <p:nvPr/>
          </p:nvCxnSpPr>
          <p:spPr>
            <a:xfrm>
              <a:off x="5004048" y="6165304"/>
              <a:ext cx="576064" cy="0"/>
            </a:xfrm>
            <a:prstGeom prst="line">
              <a:avLst/>
            </a:prstGeom>
            <a:ln w="38100">
              <a:solidFill>
                <a:srgbClr val="3333CC"/>
              </a:solidFill>
            </a:ln>
          </p:spPr>
          <p:style>
            <a:lnRef idx="1">
              <a:schemeClr val="accent1"/>
            </a:lnRef>
            <a:fillRef idx="0">
              <a:schemeClr val="accent1"/>
            </a:fillRef>
            <a:effectRef idx="0">
              <a:schemeClr val="accent1"/>
            </a:effectRef>
            <a:fontRef idx="minor">
              <a:schemeClr val="tx1"/>
            </a:fontRef>
          </p:style>
        </p:cxnSp>
        <p:cxnSp>
          <p:nvCxnSpPr>
            <p:cNvPr id="20" name="Łącznik prosty 19"/>
            <p:cNvCxnSpPr/>
            <p:nvPr/>
          </p:nvCxnSpPr>
          <p:spPr>
            <a:xfrm>
              <a:off x="7668344" y="6165304"/>
              <a:ext cx="5760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2" name="Prostokąt 21"/>
          <p:cNvSpPr/>
          <p:nvPr/>
        </p:nvSpPr>
        <p:spPr>
          <a:xfrm>
            <a:off x="323528" y="6597352"/>
            <a:ext cx="835292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ole tekstowe 20"/>
          <p:cNvSpPr txBox="1"/>
          <p:nvPr/>
        </p:nvSpPr>
        <p:spPr>
          <a:xfrm>
            <a:off x="0" y="0"/>
            <a:ext cx="2048959" cy="369332"/>
          </a:xfrm>
          <a:prstGeom prst="rect">
            <a:avLst/>
          </a:prstGeom>
          <a:solidFill>
            <a:srgbClr val="FF990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pl-PL" b="0" i="0" u="none" strike="noStrike" kern="0" cap="none" spc="0" normalizeH="0" baseline="0" noProof="0" dirty="0" smtClean="0">
                <a:ln>
                  <a:noFill/>
                </a:ln>
                <a:solidFill>
                  <a:sysClr val="windowText" lastClr="000000"/>
                </a:solidFill>
                <a:effectLst/>
                <a:uLnTx/>
                <a:uFillTx/>
                <a:latin typeface="Calibri" pitchFamily="34" charset="0"/>
                <a:cs typeface="Calibri" pitchFamily="34" charset="0"/>
              </a:rPr>
              <a:t>Globalne ocieplenie</a:t>
            </a:r>
          </a:p>
        </p:txBody>
      </p:sp>
      <p:sp>
        <p:nvSpPr>
          <p:cNvPr id="23" name="Prostokąt 22"/>
          <p:cNvSpPr/>
          <p:nvPr/>
        </p:nvSpPr>
        <p:spPr>
          <a:xfrm>
            <a:off x="3709755" y="6488668"/>
            <a:ext cx="5434245" cy="369332"/>
          </a:xfrm>
          <a:prstGeom prst="rect">
            <a:avLst/>
          </a:prstGeom>
        </p:spPr>
        <p:txBody>
          <a:bodyPr wrap="none">
            <a:spAutoFit/>
          </a:bodyPr>
          <a:lstStyle/>
          <a:p>
            <a:r>
              <a:rPr lang="pl-PL" i="1" dirty="0" smtClean="0"/>
              <a:t>IPCC 2007, </a:t>
            </a:r>
            <a:r>
              <a:rPr lang="pl-PL" i="1" dirty="0" err="1" smtClean="0"/>
              <a:t>Vandentorren</a:t>
            </a:r>
            <a:r>
              <a:rPr lang="pl-PL" i="1" dirty="0" smtClean="0"/>
              <a:t> and </a:t>
            </a:r>
            <a:r>
              <a:rPr lang="pl-PL" i="1" dirty="0" err="1" smtClean="0"/>
              <a:t>Empereur-Bissonnet</a:t>
            </a:r>
            <a:r>
              <a:rPr lang="pl-PL" i="1" dirty="0" smtClean="0"/>
              <a:t>, 2005</a:t>
            </a:r>
            <a:endParaRPr lang="pl-PL"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5" name="Prostokąt 4"/>
          <p:cNvSpPr/>
          <p:nvPr/>
        </p:nvSpPr>
        <p:spPr>
          <a:xfrm>
            <a:off x="7109469" y="6396335"/>
            <a:ext cx="1941557" cy="461665"/>
          </a:xfrm>
          <a:prstGeom prst="rect">
            <a:avLst/>
          </a:prstGeom>
        </p:spPr>
        <p:txBody>
          <a:bodyPr wrap="none">
            <a:spAutoFit/>
          </a:bodyPr>
          <a:lstStyle/>
          <a:p>
            <a:r>
              <a:rPr lang="pl-PL" sz="2400" dirty="0" err="1" smtClean="0"/>
              <a:t>Fisk</a:t>
            </a:r>
            <a:r>
              <a:rPr lang="pl-PL" sz="2400" dirty="0" smtClean="0"/>
              <a:t> i in., 2013</a:t>
            </a:r>
            <a:endParaRPr lang="pl-PL" sz="2400" dirty="0"/>
          </a:p>
        </p:txBody>
      </p:sp>
      <p:pic>
        <p:nvPicPr>
          <p:cNvPr id="99332" name="Picture 4" descr="Wp&amp;lstrok;yw wzrostu st&amp;eogon;&amp;zdot;enia CO2 na zdolno&amp;sacute;ci decyzyjne ludzi"/>
          <p:cNvPicPr>
            <a:picLocks noChangeAspect="1" noChangeArrowheads="1"/>
          </p:cNvPicPr>
          <p:nvPr/>
        </p:nvPicPr>
        <p:blipFill>
          <a:blip r:embed="rId2" cstate="print"/>
          <a:srcRect/>
          <a:stretch>
            <a:fillRect/>
          </a:stretch>
        </p:blipFill>
        <p:spPr bwMode="auto">
          <a:xfrm>
            <a:off x="-12492" y="0"/>
            <a:ext cx="9156492" cy="6542438"/>
          </a:xfrm>
          <a:prstGeom prst="rect">
            <a:avLst/>
          </a:prstGeom>
          <a:noFill/>
        </p:spPr>
      </p:pic>
      <p:sp>
        <p:nvSpPr>
          <p:cNvPr id="7" name="pole tekstowe 6"/>
          <p:cNvSpPr txBox="1"/>
          <p:nvPr/>
        </p:nvSpPr>
        <p:spPr>
          <a:xfrm>
            <a:off x="3779912" y="692696"/>
            <a:ext cx="5001049" cy="2246769"/>
          </a:xfrm>
          <a:prstGeom prst="rect">
            <a:avLst/>
          </a:prstGeom>
          <a:solidFill>
            <a:srgbClr val="FFC000"/>
          </a:solidFill>
          <a:ln>
            <a:solidFill>
              <a:schemeClr val="tx1"/>
            </a:solidFill>
          </a:ln>
          <a:effectLst>
            <a:outerShdw blurRad="292100" dist="152400" dir="6420000" sx="104000" sy="104000" algn="tl" rotWithShape="0">
              <a:prstClr val="black">
                <a:alpha val="91000"/>
              </a:prstClr>
            </a:outerShdw>
          </a:effectLst>
        </p:spPr>
        <p:txBody>
          <a:bodyPr wrap="none" rtlCol="0">
            <a:spAutoFit/>
          </a:bodyPr>
          <a:lstStyle/>
          <a:p>
            <a:r>
              <a:rPr lang="pl-PL" sz="2800" dirty="0" smtClean="0"/>
              <a:t>Od 1000 ppm CO2 pogorszenie </a:t>
            </a:r>
          </a:p>
          <a:p>
            <a:r>
              <a:rPr lang="pl-PL" sz="2800" dirty="0" smtClean="0"/>
              <a:t>zdolności umysłowych człowieka,</a:t>
            </a:r>
          </a:p>
          <a:p>
            <a:r>
              <a:rPr lang="pl-PL" sz="2800" dirty="0" smtClean="0"/>
              <a:t>a zwłaszcza:</a:t>
            </a:r>
          </a:p>
          <a:p>
            <a:pPr>
              <a:buFont typeface="Arial" pitchFamily="34" charset="0"/>
              <a:buChar char="•"/>
            </a:pPr>
            <a:r>
              <a:rPr lang="pl-PL" sz="2800" dirty="0" smtClean="0"/>
              <a:t> myślenia strategicznego</a:t>
            </a:r>
          </a:p>
          <a:p>
            <a:pPr>
              <a:buFont typeface="Arial" pitchFamily="34" charset="0"/>
              <a:buChar char="•"/>
            </a:pPr>
            <a:r>
              <a:rPr lang="pl-PL" sz="2800" dirty="0" smtClean="0"/>
              <a:t> podejmowania inicjatyw</a:t>
            </a:r>
            <a:endParaRPr lang="pl-PL"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800,000 Year record of CO2 Concentration"/>
          <p:cNvPicPr>
            <a:picLocks noChangeAspect="1" noChangeArrowheads="1"/>
          </p:cNvPicPr>
          <p:nvPr/>
        </p:nvPicPr>
        <p:blipFill>
          <a:blip r:embed="rId2" cstate="print"/>
          <a:srcRect/>
          <a:stretch>
            <a:fillRect/>
          </a:stretch>
        </p:blipFill>
        <p:spPr bwMode="auto">
          <a:xfrm>
            <a:off x="467544" y="332656"/>
            <a:ext cx="8394481" cy="5719168"/>
          </a:xfrm>
          <a:prstGeom prst="rect">
            <a:avLst/>
          </a:prstGeom>
          <a:noFill/>
        </p:spPr>
      </p:pic>
      <p:sp>
        <p:nvSpPr>
          <p:cNvPr id="8" name="Elipsa 7"/>
          <p:cNvSpPr/>
          <p:nvPr/>
        </p:nvSpPr>
        <p:spPr>
          <a:xfrm>
            <a:off x="7644490" y="3148919"/>
            <a:ext cx="144016" cy="144016"/>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611560" y="692696"/>
            <a:ext cx="3433953" cy="1815882"/>
          </a:xfrm>
          <a:prstGeom prst="rect">
            <a:avLst/>
          </a:prstGeom>
          <a:noFill/>
        </p:spPr>
        <p:txBody>
          <a:bodyPr wrap="none" rtlCol="0">
            <a:spAutoFit/>
          </a:bodyPr>
          <a:lstStyle/>
          <a:p>
            <a:r>
              <a:rPr lang="pl-PL" sz="2800" dirty="0" smtClean="0"/>
              <a:t>Prognozowany wzrost </a:t>
            </a:r>
          </a:p>
          <a:p>
            <a:r>
              <a:rPr lang="pl-PL" sz="2800" dirty="0" smtClean="0"/>
              <a:t>koncentracji CO</a:t>
            </a:r>
            <a:r>
              <a:rPr lang="pl-PL" sz="2800" baseline="-25000" dirty="0" smtClean="0"/>
              <a:t>2</a:t>
            </a:r>
            <a:r>
              <a:rPr lang="pl-PL" sz="2800" dirty="0" smtClean="0"/>
              <a:t> </a:t>
            </a:r>
          </a:p>
          <a:p>
            <a:r>
              <a:rPr lang="pl-PL" sz="2800" dirty="0" smtClean="0"/>
              <a:t>w atmosferze wg </a:t>
            </a:r>
          </a:p>
          <a:p>
            <a:r>
              <a:rPr lang="pl-PL" sz="2800" dirty="0" smtClean="0"/>
              <a:t>dwóch scenariuszy</a:t>
            </a:r>
            <a:endParaRPr lang="pl-PL" sz="2800" dirty="0"/>
          </a:p>
        </p:txBody>
      </p:sp>
      <p:sp>
        <p:nvSpPr>
          <p:cNvPr id="10" name="Prostokąt 9"/>
          <p:cNvSpPr/>
          <p:nvPr/>
        </p:nvSpPr>
        <p:spPr>
          <a:xfrm>
            <a:off x="5432150" y="6488668"/>
            <a:ext cx="3711850" cy="369332"/>
          </a:xfrm>
          <a:prstGeom prst="rect">
            <a:avLst/>
          </a:prstGeom>
        </p:spPr>
        <p:txBody>
          <a:bodyPr wrap="none">
            <a:spAutoFit/>
          </a:bodyPr>
          <a:lstStyle/>
          <a:p>
            <a:r>
              <a:rPr lang="en-US" i="1" dirty="0" smtClean="0"/>
              <a:t>U.S. Global Change Research Program</a:t>
            </a:r>
            <a:endParaRPr lang="pl-PL" i="1" dirty="0"/>
          </a:p>
        </p:txBody>
      </p:sp>
      <p:sp>
        <p:nvSpPr>
          <p:cNvPr id="11" name="pole tekstowe 10"/>
          <p:cNvSpPr txBox="1"/>
          <p:nvPr/>
        </p:nvSpPr>
        <p:spPr>
          <a:xfrm>
            <a:off x="7020272" y="2924944"/>
            <a:ext cx="652743" cy="369332"/>
          </a:xfrm>
          <a:prstGeom prst="rect">
            <a:avLst/>
          </a:prstGeom>
          <a:noFill/>
        </p:spPr>
        <p:txBody>
          <a:bodyPr wrap="none" rtlCol="0">
            <a:spAutoFit/>
          </a:bodyPr>
          <a:lstStyle/>
          <a:p>
            <a:r>
              <a:rPr lang="pl-PL" dirty="0" smtClean="0"/>
              <a:t>2017</a:t>
            </a:r>
            <a:endParaRPr lang="pl-PL"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b="1" dirty="0" smtClean="0"/>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Moje dokumenty_KK\Praca\Konferencje\Wrocław_2017_UMED\biosfera\Rain-Forest-forest-landscape-1280x720.jpg"/>
          <p:cNvPicPr>
            <a:picLocks noChangeAspect="1" noChangeArrowheads="1"/>
          </p:cNvPicPr>
          <p:nvPr/>
        </p:nvPicPr>
        <p:blipFill>
          <a:blip r:embed="rId2" cstate="print"/>
          <a:srcRect/>
          <a:stretch>
            <a:fillRect/>
          </a:stretch>
        </p:blipFill>
        <p:spPr bwMode="auto">
          <a:xfrm>
            <a:off x="0" y="0"/>
            <a:ext cx="9150368" cy="6858000"/>
          </a:xfrm>
          <a:prstGeom prst="rect">
            <a:avLst/>
          </a:prstGeom>
          <a:noFill/>
        </p:spPr>
      </p:pic>
      <p:pic>
        <p:nvPicPr>
          <p:cNvPr id="4098" name="Picture 2" descr="D:\Moje dokumenty_KK\Praca\Konferencje\Wrocław_2017_UMED\biosfera\16145634251_696d9f038e_b.jpg"/>
          <p:cNvPicPr>
            <a:picLocks noChangeAspect="1" noChangeArrowheads="1"/>
          </p:cNvPicPr>
          <p:nvPr/>
        </p:nvPicPr>
        <p:blipFill>
          <a:blip r:embed="rId3" cstate="print"/>
          <a:srcRect/>
          <a:stretch>
            <a:fillRect/>
          </a:stretch>
        </p:blipFill>
        <p:spPr bwMode="auto">
          <a:xfrm>
            <a:off x="5652120" y="4239090"/>
            <a:ext cx="3491880" cy="2618910"/>
          </a:xfrm>
          <a:prstGeom prst="rect">
            <a:avLst/>
          </a:prstGeom>
          <a:noFill/>
        </p:spPr>
      </p:pic>
      <p:pic>
        <p:nvPicPr>
          <p:cNvPr id="4099" name="Picture 3" descr="D:\Moje dokumenty_KK\Praca\Konferencje\Wrocław_2017_UMED\biosfera\biebrza-i-narew-lotnicze.jpg"/>
          <p:cNvPicPr>
            <a:picLocks noChangeAspect="1" noChangeArrowheads="1"/>
          </p:cNvPicPr>
          <p:nvPr/>
        </p:nvPicPr>
        <p:blipFill>
          <a:blip r:embed="rId4" cstate="print"/>
          <a:srcRect/>
          <a:stretch>
            <a:fillRect/>
          </a:stretch>
        </p:blipFill>
        <p:spPr bwMode="auto">
          <a:xfrm>
            <a:off x="0" y="0"/>
            <a:ext cx="3804186" cy="2854150"/>
          </a:xfrm>
          <a:prstGeom prst="rect">
            <a:avLst/>
          </a:prstGeom>
          <a:noFill/>
        </p:spPr>
      </p:pic>
      <p:pic>
        <p:nvPicPr>
          <p:cNvPr id="4101" name="Picture 5" descr="D:\Moje dokumenty_KK\Praca\Konferencje\Wrocław_2017_UMED\biosfera\Upland_South_Africa_Savanna.jpg"/>
          <p:cNvPicPr>
            <a:picLocks noChangeAspect="1" noChangeArrowheads="1"/>
          </p:cNvPicPr>
          <p:nvPr/>
        </p:nvPicPr>
        <p:blipFill>
          <a:blip r:embed="rId5" cstate="print"/>
          <a:srcRect/>
          <a:stretch>
            <a:fillRect/>
          </a:stretch>
        </p:blipFill>
        <p:spPr bwMode="auto">
          <a:xfrm>
            <a:off x="5533515" y="0"/>
            <a:ext cx="3610485" cy="2708920"/>
          </a:xfrm>
          <a:prstGeom prst="rect">
            <a:avLst/>
          </a:prstGeom>
          <a:noFill/>
        </p:spPr>
      </p:pic>
      <p:pic>
        <p:nvPicPr>
          <p:cNvPr id="4102" name="Picture 6" descr="D:\Moje dokumenty_KK\Praca\Konferencje\Wrocław_2017_UMED\biosfera\Mount_Everest_as_seen_from_Drukair2_PLW_edit.jpg"/>
          <p:cNvPicPr>
            <a:picLocks noChangeAspect="1" noChangeArrowheads="1"/>
          </p:cNvPicPr>
          <p:nvPr/>
        </p:nvPicPr>
        <p:blipFill>
          <a:blip r:embed="rId6" cstate="print"/>
          <a:srcRect/>
          <a:stretch>
            <a:fillRect/>
          </a:stretch>
        </p:blipFill>
        <p:spPr bwMode="auto">
          <a:xfrm>
            <a:off x="0" y="4130038"/>
            <a:ext cx="3636912" cy="2727962"/>
          </a:xfrm>
          <a:prstGeom prst="rect">
            <a:avLst/>
          </a:prstGeom>
          <a:noFill/>
        </p:spPr>
      </p:pic>
      <p:sp>
        <p:nvSpPr>
          <p:cNvPr id="10" name="pole tekstowe 9"/>
          <p:cNvSpPr txBox="1"/>
          <p:nvPr/>
        </p:nvSpPr>
        <p:spPr>
          <a:xfrm>
            <a:off x="1547664" y="2564904"/>
            <a:ext cx="6192689" cy="1723549"/>
          </a:xfrm>
          <a:prstGeom prst="rect">
            <a:avLst/>
          </a:prstGeom>
          <a:solidFill>
            <a:srgbClr val="CCFF99"/>
          </a:solidFill>
        </p:spPr>
        <p:txBody>
          <a:bodyPr wrap="square" rtlCol="0">
            <a:spAutoFit/>
          </a:bodyPr>
          <a:lstStyle/>
          <a:p>
            <a:pPr algn="ctr"/>
            <a:r>
              <a:rPr lang="pl-PL" sz="4400" dirty="0" smtClean="0">
                <a:effectLst>
                  <a:outerShdw blurRad="38100" dist="38100" dir="2700000" algn="tl">
                    <a:srgbClr val="000000">
                      <a:alpha val="43137"/>
                    </a:srgbClr>
                  </a:outerShdw>
                </a:effectLst>
              </a:rPr>
              <a:t>Usługi </a:t>
            </a:r>
            <a:r>
              <a:rPr lang="pl-PL" sz="4400" dirty="0" err="1" smtClean="0">
                <a:effectLst>
                  <a:outerShdw blurRad="38100" dist="38100" dir="2700000" algn="tl">
                    <a:srgbClr val="000000">
                      <a:alpha val="43137"/>
                    </a:srgbClr>
                  </a:outerShdw>
                </a:effectLst>
              </a:rPr>
              <a:t>ekosystemowe</a:t>
            </a:r>
            <a:r>
              <a:rPr lang="pl-PL" sz="4400" dirty="0" smtClean="0">
                <a:effectLst>
                  <a:outerShdw blurRad="38100" dist="38100" dir="2700000" algn="tl">
                    <a:srgbClr val="000000">
                      <a:alpha val="43137"/>
                    </a:srgbClr>
                  </a:outerShdw>
                </a:effectLst>
              </a:rPr>
              <a:t>:</a:t>
            </a:r>
          </a:p>
          <a:p>
            <a:pPr algn="ctr"/>
            <a:r>
              <a:rPr lang="pl-PL" sz="4400" b="1" dirty="0" smtClean="0">
                <a:solidFill>
                  <a:srgbClr val="C00000"/>
                </a:solidFill>
                <a:effectLst>
                  <a:outerShdw blurRad="38100" dist="38100" dir="2700000" algn="tl">
                    <a:srgbClr val="000000">
                      <a:alpha val="43137"/>
                    </a:srgbClr>
                  </a:outerShdw>
                </a:effectLst>
              </a:rPr>
              <a:t>2011: 125 bln USD/rok</a:t>
            </a:r>
            <a:r>
              <a:rPr lang="pl-PL" sz="6000" dirty="0" smtClean="0"/>
              <a:t/>
            </a:r>
            <a:br>
              <a:rPr lang="pl-PL" sz="6000" dirty="0" smtClean="0"/>
            </a:br>
            <a:r>
              <a:rPr lang="pl-PL" dirty="0" smtClean="0"/>
              <a:t>(</a:t>
            </a:r>
            <a:r>
              <a:rPr lang="pl-PL" i="1" dirty="0" err="1" smtClean="0"/>
              <a:t>Costanza</a:t>
            </a:r>
            <a:r>
              <a:rPr lang="pl-PL" i="1" dirty="0" smtClean="0"/>
              <a:t> i in. 2014, w: Global Environment </a:t>
            </a:r>
            <a:r>
              <a:rPr lang="pl-PL" i="1" dirty="0" err="1" smtClean="0"/>
              <a:t>Change</a:t>
            </a:r>
            <a:r>
              <a:rPr lang="pl-PL" dirty="0" smtClean="0"/>
              <a:t>)</a:t>
            </a:r>
            <a:endParaRPr lang="pl-PL"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5026" name="Picture 2"/>
          <p:cNvPicPr>
            <a:picLocks noChangeAspect="1" noChangeArrowheads="1"/>
          </p:cNvPicPr>
          <p:nvPr/>
        </p:nvPicPr>
        <p:blipFill>
          <a:blip r:embed="rId2" cstate="print"/>
          <a:srcRect l="28498" t="29156" r="6197"/>
          <a:stretch>
            <a:fillRect/>
          </a:stretch>
        </p:blipFill>
        <p:spPr bwMode="auto">
          <a:xfrm>
            <a:off x="56736" y="908720"/>
            <a:ext cx="9087264" cy="5542384"/>
          </a:xfrm>
          <a:prstGeom prst="rect">
            <a:avLst/>
          </a:prstGeom>
          <a:noFill/>
          <a:ln w="9525">
            <a:noFill/>
            <a:miter lim="800000"/>
            <a:headEnd/>
            <a:tailEnd/>
          </a:ln>
        </p:spPr>
      </p:pic>
      <p:pic>
        <p:nvPicPr>
          <p:cNvPr id="385027" name="Picture 3"/>
          <p:cNvPicPr>
            <a:picLocks noChangeAspect="1" noChangeArrowheads="1"/>
          </p:cNvPicPr>
          <p:nvPr/>
        </p:nvPicPr>
        <p:blipFill>
          <a:blip r:embed="rId3" cstate="print"/>
          <a:srcRect l="4619" t="22438" r="60515" b="56891"/>
          <a:stretch>
            <a:fillRect/>
          </a:stretch>
        </p:blipFill>
        <p:spPr bwMode="auto">
          <a:xfrm>
            <a:off x="107504" y="0"/>
            <a:ext cx="2736304" cy="912102"/>
          </a:xfrm>
          <a:prstGeom prst="rect">
            <a:avLst/>
          </a:prstGeom>
          <a:noFill/>
          <a:ln w="9525">
            <a:noFill/>
            <a:miter lim="800000"/>
            <a:headEnd/>
            <a:tailEnd/>
          </a:ln>
        </p:spPr>
      </p:pic>
      <p:sp>
        <p:nvSpPr>
          <p:cNvPr id="4" name="pole tekstowe 3"/>
          <p:cNvSpPr txBox="1"/>
          <p:nvPr/>
        </p:nvSpPr>
        <p:spPr>
          <a:xfrm>
            <a:off x="2267744" y="1052736"/>
            <a:ext cx="4638899" cy="523220"/>
          </a:xfrm>
          <a:prstGeom prst="rect">
            <a:avLst/>
          </a:prstGeom>
          <a:solidFill>
            <a:schemeClr val="bg1"/>
          </a:solidFill>
        </p:spPr>
        <p:txBody>
          <a:bodyPr wrap="none" rtlCol="0">
            <a:spAutoFit/>
          </a:bodyPr>
          <a:lstStyle/>
          <a:p>
            <a:r>
              <a:rPr lang="pl-PL" sz="2800" dirty="0" smtClean="0"/>
              <a:t>Coraz większy ślad ekologiczny</a:t>
            </a:r>
            <a:endParaRPr lang="pl-PL" sz="28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0" y="0"/>
          <a:ext cx="9144000" cy="6767521"/>
        </p:xfrm>
        <a:graphic>
          <a:graphicData uri="http://schemas.openxmlformats.org/drawingml/2006/table">
            <a:tbl>
              <a:tblPr firstRow="1" bandRow="1">
                <a:tableStyleId>{5C22544A-7EE6-4342-B048-85BDC9FD1C3A}</a:tableStyleId>
              </a:tblPr>
              <a:tblGrid>
                <a:gridCol w="3563888"/>
                <a:gridCol w="627111"/>
                <a:gridCol w="4953001"/>
              </a:tblGrid>
              <a:tr h="489857">
                <a:tc>
                  <a:txBody>
                    <a:bodyPr/>
                    <a:lstStyle/>
                    <a:p>
                      <a:r>
                        <a:rPr lang="pl-PL" sz="2300" dirty="0" smtClean="0"/>
                        <a:t>CZYNNIKI</a:t>
                      </a:r>
                      <a:r>
                        <a:rPr lang="pl-PL" sz="2300" baseline="0" dirty="0" smtClean="0"/>
                        <a:t> SPRAWCZE</a:t>
                      </a:r>
                      <a:endParaRPr lang="pl-PL" sz="2300" dirty="0"/>
                    </a:p>
                  </a:txBody>
                  <a:tcPr/>
                </a:tc>
                <a:tc>
                  <a:txBody>
                    <a:bodyPr/>
                    <a:lstStyle/>
                    <a:p>
                      <a:r>
                        <a:rPr lang="el-GR" sz="2300" dirty="0" smtClean="0">
                          <a:latin typeface="GreekC"/>
                          <a:cs typeface="GreekC"/>
                        </a:rPr>
                        <a:t>Δ</a:t>
                      </a:r>
                      <a:r>
                        <a:rPr lang="pl-PL" sz="2300" dirty="0" smtClean="0">
                          <a:latin typeface="+mn-lt"/>
                          <a:cs typeface="GreekC"/>
                        </a:rPr>
                        <a:t>T</a:t>
                      </a:r>
                      <a:endParaRPr lang="pl-PL" sz="2300" dirty="0"/>
                    </a:p>
                  </a:txBody>
                  <a:tcPr/>
                </a:tc>
                <a:tc>
                  <a:txBody>
                    <a:bodyPr/>
                    <a:lstStyle/>
                    <a:p>
                      <a:r>
                        <a:rPr lang="pl-PL" sz="2300" dirty="0" smtClean="0"/>
                        <a:t>SKUTKI</a:t>
                      </a:r>
                      <a:endParaRPr lang="pl-PL" sz="2300" dirty="0"/>
                    </a:p>
                  </a:txBody>
                  <a:tcPr/>
                </a:tc>
              </a:tr>
              <a:tr h="850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1. Spalenie małej </a:t>
                      </a:r>
                      <a:r>
                        <a:rPr lang="pl-PL" sz="2300" baseline="0" dirty="0" smtClean="0"/>
                        <a:t>części paliw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2</a:t>
                      </a:r>
                    </a:p>
                    <a:p>
                      <a:endParaRPr lang="pl-PL" sz="2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Adaptacja możliwa, ale kosztowna</a:t>
                      </a:r>
                    </a:p>
                    <a:p>
                      <a:endParaRPr lang="pl-PL" sz="2300" dirty="0"/>
                    </a:p>
                  </a:txBody>
                  <a:tcPr/>
                </a:tc>
              </a:tr>
              <a:tr h="850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2. Spalenie większej części paliw, hydraty metanu stabilne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2-4</a:t>
                      </a:r>
                    </a:p>
                    <a:p>
                      <a:endParaRPr lang="pl-PL" sz="2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Na</a:t>
                      </a:r>
                      <a:r>
                        <a:rPr lang="pl-PL" sz="2300" baseline="0" dirty="0" smtClean="0"/>
                        <a:t> znacznych obszarach adaptacja niemożliwa, susze, zatopienia, migracje setek mln ludzi</a:t>
                      </a:r>
                    </a:p>
                  </a:txBody>
                  <a:tcPr/>
                </a:tc>
              </a:tr>
              <a:tr h="850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3. Spalenie większej części paliw, uwolnione hydraty metanu</a:t>
                      </a:r>
                    </a:p>
                    <a:p>
                      <a:pPr marL="0" marR="0" indent="0" algn="l" defTabSz="914400" rtl="0" eaLnBrk="1" fontAlgn="auto" latinLnBrk="0" hangingPunct="1">
                        <a:lnSpc>
                          <a:spcPct val="100000"/>
                        </a:lnSpc>
                        <a:spcBef>
                          <a:spcPts val="0"/>
                        </a:spcBef>
                        <a:spcAft>
                          <a:spcPts val="0"/>
                        </a:spcAft>
                        <a:buClrTx/>
                        <a:buSzTx/>
                        <a:buFontTx/>
                        <a:buNone/>
                        <a:tabLst/>
                        <a:defRPr/>
                      </a:pPr>
                      <a:endParaRPr lang="pl-PL" sz="2300" baseline="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&gt;4</a:t>
                      </a:r>
                    </a:p>
                    <a:p>
                      <a:endParaRPr lang="pl-PL" sz="2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Adaptacja niemożliwa w wielu regionach, wzrost poziomu oceanów o 75 m, migracje miliardów ludzi, rekonstrukcja stref klimatycznych oraz cywilizacji.</a:t>
                      </a:r>
                      <a:endParaRPr lang="pl-PL" sz="2300" dirty="0"/>
                    </a:p>
                  </a:txBody>
                  <a:tcPr/>
                </a:tc>
              </a:tr>
              <a:tr h="8509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4. Spalenie całości paliw kopalnych, uwolnienie hydratów</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dirty="0" smtClean="0"/>
                        <a:t>&gt;8?</a:t>
                      </a:r>
                    </a:p>
                    <a:p>
                      <a:endParaRPr lang="pl-PL" sz="2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„Wymieranie permskie”, adaptacja człowieka raczej niemożliwa</a:t>
                      </a:r>
                    </a:p>
                  </a:txBody>
                  <a:tcPr/>
                </a:tc>
              </a:tr>
              <a:tr h="12967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5. Spalenie wszystkiego, co się da, uwolnienie hydratów metanu,  wyparowanie wód</a:t>
                      </a:r>
                    </a:p>
                  </a:txBody>
                  <a:tcPr/>
                </a:tc>
                <a:tc>
                  <a:txBody>
                    <a:bodyPr/>
                    <a:lstStyle/>
                    <a:p>
                      <a:r>
                        <a:rPr lang="pl-PL" sz="2300" dirty="0" smtClean="0"/>
                        <a:t>Set-ki </a:t>
                      </a:r>
                      <a:endParaRPr lang="pl-PL" sz="2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Scenariusz „Wenus”.</a:t>
                      </a:r>
                    </a:p>
                    <a:p>
                      <a:pPr marL="0" marR="0" indent="0" algn="l" defTabSz="914400" rtl="0" eaLnBrk="1" fontAlgn="auto" latinLnBrk="0" hangingPunct="1">
                        <a:lnSpc>
                          <a:spcPct val="100000"/>
                        </a:lnSpc>
                        <a:spcBef>
                          <a:spcPts val="0"/>
                        </a:spcBef>
                        <a:spcAft>
                          <a:spcPts val="0"/>
                        </a:spcAft>
                        <a:buClrTx/>
                        <a:buSzTx/>
                        <a:buFontTx/>
                        <a:buNone/>
                        <a:tabLst/>
                        <a:defRPr/>
                      </a:pPr>
                      <a:r>
                        <a:rPr lang="pl-PL" sz="2300" baseline="0" dirty="0" smtClean="0"/>
                        <a:t>Koniec życia</a:t>
                      </a:r>
                      <a:endParaRPr lang="pl-PL" sz="2300" dirty="0" smtClean="0"/>
                    </a:p>
                    <a:p>
                      <a:endParaRPr lang="pl-PL" sz="2300" baseline="0" dirty="0" smtClean="0"/>
                    </a:p>
                  </a:txBody>
                  <a:tcPr/>
                </a:tc>
              </a:tr>
            </a:tbl>
          </a:graphicData>
        </a:graphic>
      </p:graphicFrame>
      <p:sp>
        <p:nvSpPr>
          <p:cNvPr id="4" name="Prostokąt 3"/>
          <p:cNvSpPr/>
          <p:nvPr/>
        </p:nvSpPr>
        <p:spPr>
          <a:xfrm>
            <a:off x="0" y="476672"/>
            <a:ext cx="9144000"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5" name="Prostokąt 4"/>
          <p:cNvSpPr/>
          <p:nvPr/>
        </p:nvSpPr>
        <p:spPr>
          <a:xfrm>
            <a:off x="0" y="1340768"/>
            <a:ext cx="9144000"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6" name="Prostokąt 5"/>
          <p:cNvSpPr/>
          <p:nvPr/>
        </p:nvSpPr>
        <p:spPr>
          <a:xfrm>
            <a:off x="0" y="2492896"/>
            <a:ext cx="9144000"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7" name="Prostokąt 6"/>
          <p:cNvSpPr/>
          <p:nvPr/>
        </p:nvSpPr>
        <p:spPr>
          <a:xfrm>
            <a:off x="0" y="4365104"/>
            <a:ext cx="9144000"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8" name="Prostokąt 7"/>
          <p:cNvSpPr/>
          <p:nvPr/>
        </p:nvSpPr>
        <p:spPr>
          <a:xfrm>
            <a:off x="0" y="5517232"/>
            <a:ext cx="9144000" cy="13407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9" name="pole tekstowe 8"/>
          <p:cNvSpPr txBox="1"/>
          <p:nvPr/>
        </p:nvSpPr>
        <p:spPr>
          <a:xfrm>
            <a:off x="2671755" y="1052736"/>
            <a:ext cx="3124381" cy="523220"/>
          </a:xfrm>
          <a:prstGeom prst="rect">
            <a:avLst/>
          </a:prstGeom>
          <a:solidFill>
            <a:schemeClr val="bg1"/>
          </a:solidFill>
        </p:spPr>
        <p:txBody>
          <a:bodyPr wrap="none" rtlCol="0">
            <a:spAutoFit/>
          </a:bodyPr>
          <a:lstStyle/>
          <a:p>
            <a:r>
              <a:rPr lang="pl-PL" sz="2800" dirty="0" smtClean="0"/>
              <a:t>Wzrost temperatury</a:t>
            </a:r>
            <a:endParaRPr lang="pl-PL"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grpId="0" nodeType="clickEffect">
                                  <p:stCondLst>
                                    <p:cond delay="0"/>
                                  </p:stCondLst>
                                  <p:childTnLst>
                                    <p:animEffect transition="out" filter="dissolv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9" presetClass="exit" presetSubtype="0" fill="hold" grpId="0" nodeType="clickEffect">
                                  <p:stCondLst>
                                    <p:cond delay="0"/>
                                  </p:stCondLst>
                                  <p:childTnLst>
                                    <p:animEffect transition="out" filter="dissolv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xit" presetSubtype="0" fill="hold" grpId="0" nodeType="clickEffect">
                                  <p:stCondLst>
                                    <p:cond delay="0"/>
                                  </p:stCondLst>
                                  <p:childTnLst>
                                    <p:animEffect transition="out" filter="dissolv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0" nodeType="clickEffect">
                                  <p:stCondLst>
                                    <p:cond delay="0"/>
                                  </p:stCondLst>
                                  <p:childTnLst>
                                    <p:animEffect transition="out" filter="dissolve">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467544" y="44624"/>
            <a:ext cx="7920880" cy="646331"/>
          </a:xfrm>
          <a:prstGeom prst="rect">
            <a:avLst/>
          </a:prstGeom>
          <a:noFill/>
        </p:spPr>
        <p:txBody>
          <a:bodyPr wrap="square" rtlCol="0">
            <a:spAutoFit/>
          </a:bodyPr>
          <a:lstStyle/>
          <a:p>
            <a:pPr algn="ctr"/>
            <a:r>
              <a:rPr lang="pl-PL" sz="3600" dirty="0" smtClean="0">
                <a:effectLst>
                  <a:outerShdw blurRad="38100" dist="38100" dir="2700000" algn="tl">
                    <a:srgbClr val="000000">
                      <a:alpha val="43137"/>
                    </a:srgbClr>
                  </a:outerShdw>
                </a:effectLst>
              </a:rPr>
              <a:t>„Business as </a:t>
            </a:r>
            <a:r>
              <a:rPr lang="pl-PL" sz="3600" dirty="0" err="1" smtClean="0">
                <a:effectLst>
                  <a:outerShdw blurRad="38100" dist="38100" dir="2700000" algn="tl">
                    <a:srgbClr val="000000">
                      <a:alpha val="43137"/>
                    </a:srgbClr>
                  </a:outerShdw>
                </a:effectLst>
              </a:rPr>
              <a:t>usual</a:t>
            </a:r>
            <a:r>
              <a:rPr lang="pl-PL" sz="3600" dirty="0" smtClean="0">
                <a:effectLst>
                  <a:outerShdw blurRad="38100" dist="38100" dir="2700000" algn="tl">
                    <a:srgbClr val="000000">
                      <a:alpha val="43137"/>
                    </a:srgbClr>
                  </a:outerShdw>
                </a:effectLst>
              </a:rPr>
              <a:t>”(nie zmieniamy nic )</a:t>
            </a:r>
            <a:endParaRPr lang="pl-PL" sz="3600" dirty="0">
              <a:effectLst>
                <a:outerShdw blurRad="38100" dist="38100" dir="2700000" algn="tl">
                  <a:srgbClr val="000000">
                    <a:alpha val="43137"/>
                  </a:srgbClr>
                </a:outerShdw>
              </a:effectLst>
            </a:endParaRPr>
          </a:p>
        </p:txBody>
      </p:sp>
      <p:sp>
        <p:nvSpPr>
          <p:cNvPr id="7" name="Strzałka w prawo 6"/>
          <p:cNvSpPr/>
          <p:nvPr/>
        </p:nvSpPr>
        <p:spPr>
          <a:xfrm rot="5400000">
            <a:off x="3583891" y="1520788"/>
            <a:ext cx="1368152" cy="1728192"/>
          </a:xfrm>
          <a:prstGeom prst="rightArrow">
            <a:avLst>
              <a:gd name="adj1" fmla="val 50000"/>
              <a:gd name="adj2" fmla="val 291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2339752" y="1916832"/>
            <a:ext cx="4397358" cy="523220"/>
          </a:xfrm>
          <a:prstGeom prst="rect">
            <a:avLst/>
          </a:prstGeom>
          <a:noFill/>
        </p:spPr>
        <p:txBody>
          <a:bodyPr wrap="none" rtlCol="0">
            <a:spAutoFit/>
          </a:bodyPr>
          <a:lstStyle/>
          <a:p>
            <a:r>
              <a:rPr lang="pl-PL" sz="2800" b="1" dirty="0" smtClean="0">
                <a:solidFill>
                  <a:srgbClr val="C00000"/>
                </a:solidFill>
              </a:rPr>
              <a:t>Technologie „katalizatorem”</a:t>
            </a:r>
            <a:endParaRPr lang="pl-PL" sz="2800" b="1" dirty="0">
              <a:solidFill>
                <a:srgbClr val="C00000"/>
              </a:solidFill>
            </a:endParaRPr>
          </a:p>
        </p:txBody>
      </p:sp>
      <p:grpSp>
        <p:nvGrpSpPr>
          <p:cNvPr id="22" name="Grupa 21"/>
          <p:cNvGrpSpPr/>
          <p:nvPr/>
        </p:nvGrpSpPr>
        <p:grpSpPr>
          <a:xfrm>
            <a:off x="539552" y="4077072"/>
            <a:ext cx="7632848" cy="2568481"/>
            <a:chOff x="539552" y="3933056"/>
            <a:chExt cx="7632848" cy="2568481"/>
          </a:xfrm>
        </p:grpSpPr>
        <p:sp>
          <p:nvSpPr>
            <p:cNvPr id="10" name="Strzałka w prawo 9"/>
            <p:cNvSpPr/>
            <p:nvPr/>
          </p:nvSpPr>
          <p:spPr>
            <a:xfrm rot="5400000">
              <a:off x="3599892" y="3753036"/>
              <a:ext cx="1368152" cy="1728192"/>
            </a:xfrm>
            <a:prstGeom prst="rightArrow">
              <a:avLst>
                <a:gd name="adj1" fmla="val 50000"/>
                <a:gd name="adj2" fmla="val 29183"/>
              </a:avLst>
            </a:prstGeom>
            <a:solidFill>
              <a:srgbClr val="C00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539552" y="5301208"/>
              <a:ext cx="7632848" cy="1200329"/>
            </a:xfrm>
            <a:prstGeom prst="rect">
              <a:avLst/>
            </a:prstGeom>
            <a:noFill/>
          </p:spPr>
          <p:txBody>
            <a:bodyPr wrap="square" rtlCol="0">
              <a:spAutoFit/>
            </a:bodyPr>
            <a:lstStyle/>
            <a:p>
              <a:pPr algn="ctr"/>
              <a:r>
                <a:rPr lang="pl-PL" sz="3600" dirty="0" smtClean="0">
                  <a:effectLst>
                    <a:outerShdw blurRad="38100" dist="38100" dir="2700000" algn="tl">
                      <a:srgbClr val="000000">
                        <a:alpha val="43137"/>
                      </a:srgbClr>
                    </a:outerShdw>
                  </a:effectLst>
                </a:rPr>
                <a:t>Konflikty o zasoby, </a:t>
              </a:r>
            </a:p>
            <a:p>
              <a:pPr algn="ctr"/>
              <a:r>
                <a:rPr lang="pl-PL" sz="3600" dirty="0" smtClean="0">
                  <a:effectLst>
                    <a:outerShdw blurRad="38100" dist="38100" dir="2700000" algn="tl">
                      <a:srgbClr val="000000">
                        <a:alpha val="43137"/>
                      </a:srgbClr>
                    </a:outerShdw>
                  </a:effectLst>
                </a:rPr>
                <a:t>krach cywilizacyjny</a:t>
              </a:r>
              <a:endParaRPr lang="pl-PL" sz="3600" dirty="0">
                <a:effectLst>
                  <a:outerShdw blurRad="38100" dist="38100" dir="2700000" algn="tl">
                    <a:srgbClr val="000000">
                      <a:alpha val="43137"/>
                    </a:srgbClr>
                  </a:outerShdw>
                </a:effectLst>
              </a:endParaRPr>
            </a:p>
          </p:txBody>
        </p:sp>
      </p:grpSp>
      <p:grpSp>
        <p:nvGrpSpPr>
          <p:cNvPr id="21" name="Grupa 20"/>
          <p:cNvGrpSpPr/>
          <p:nvPr/>
        </p:nvGrpSpPr>
        <p:grpSpPr>
          <a:xfrm>
            <a:off x="539552" y="2420888"/>
            <a:ext cx="7683152" cy="1562472"/>
            <a:chOff x="539552" y="2276872"/>
            <a:chExt cx="7683152" cy="1562472"/>
          </a:xfrm>
        </p:grpSpPr>
        <p:sp>
          <p:nvSpPr>
            <p:cNvPr id="9" name="pole tekstowe 8"/>
            <p:cNvSpPr txBox="1"/>
            <p:nvPr/>
          </p:nvSpPr>
          <p:spPr>
            <a:xfrm>
              <a:off x="539552" y="3068960"/>
              <a:ext cx="7632848" cy="646331"/>
            </a:xfrm>
            <a:prstGeom prst="rect">
              <a:avLst/>
            </a:prstGeom>
            <a:noFill/>
          </p:spPr>
          <p:txBody>
            <a:bodyPr wrap="square" rtlCol="0">
              <a:spAutoFit/>
            </a:bodyPr>
            <a:lstStyle/>
            <a:p>
              <a:pPr algn="ctr"/>
              <a:r>
                <a:rPr lang="pl-PL" sz="3600" dirty="0" smtClean="0">
                  <a:effectLst>
                    <a:outerShdw blurRad="38100" dist="38100" dir="2700000" algn="tl">
                      <a:srgbClr val="000000">
                        <a:alpha val="43137"/>
                      </a:srgbClr>
                    </a:outerShdw>
                  </a:effectLst>
                </a:rPr>
                <a:t>Dalszy wykładniczy wzrost</a:t>
              </a:r>
              <a:endParaRPr lang="pl-PL" sz="3600" dirty="0">
                <a:effectLst>
                  <a:outerShdw blurRad="38100" dist="38100" dir="2700000" algn="tl">
                    <a:srgbClr val="000000">
                      <a:alpha val="43137"/>
                    </a:srgbClr>
                  </a:outerShdw>
                </a:effectLst>
              </a:endParaRPr>
            </a:p>
          </p:txBody>
        </p:sp>
        <p:grpSp>
          <p:nvGrpSpPr>
            <p:cNvPr id="12" name="Grupa 11"/>
            <p:cNvGrpSpPr/>
            <p:nvPr/>
          </p:nvGrpSpPr>
          <p:grpSpPr>
            <a:xfrm>
              <a:off x="6804248" y="2276872"/>
              <a:ext cx="1418456" cy="1562472"/>
              <a:chOff x="755576" y="-243408"/>
              <a:chExt cx="1418456" cy="1562472"/>
            </a:xfrm>
          </p:grpSpPr>
          <p:sp>
            <p:nvSpPr>
              <p:cNvPr id="13" name="Łuk 12"/>
              <p:cNvSpPr/>
              <p:nvPr/>
            </p:nvSpPr>
            <p:spPr>
              <a:xfrm rot="5400000">
                <a:off x="647564" y="-135396"/>
                <a:ext cx="1440160" cy="1224136"/>
              </a:xfrm>
              <a:prstGeom prst="arc">
                <a:avLst/>
              </a:pr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14" name="Łącznik łamany 13"/>
              <p:cNvCxnSpPr/>
              <p:nvPr/>
            </p:nvCxnSpPr>
            <p:spPr>
              <a:xfrm>
                <a:off x="1259632" y="404664"/>
                <a:ext cx="914400" cy="914400"/>
              </a:xfrm>
              <a:prstGeom prst="bentConnector3">
                <a:avLst>
                  <a:gd name="adj1" fmla="val -746"/>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23" name="Grupa 22"/>
          <p:cNvGrpSpPr/>
          <p:nvPr/>
        </p:nvGrpSpPr>
        <p:grpSpPr>
          <a:xfrm>
            <a:off x="7020272" y="5322912"/>
            <a:ext cx="1368152" cy="914400"/>
            <a:chOff x="7020272" y="5178896"/>
            <a:chExt cx="1368152" cy="914400"/>
          </a:xfrm>
        </p:grpSpPr>
        <p:cxnSp>
          <p:nvCxnSpPr>
            <p:cNvPr id="17" name="Łącznik łamany 16"/>
            <p:cNvCxnSpPr/>
            <p:nvPr/>
          </p:nvCxnSpPr>
          <p:spPr>
            <a:xfrm>
              <a:off x="7020272" y="5178896"/>
              <a:ext cx="914400" cy="914400"/>
            </a:xfrm>
            <a:prstGeom prst="bentConnector3">
              <a:avLst>
                <a:gd name="adj1" fmla="val -746"/>
              </a:avLst>
            </a:prstGeom>
            <a:ln>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9" name="Dowolny kształt 18"/>
            <p:cNvSpPr/>
            <p:nvPr/>
          </p:nvSpPr>
          <p:spPr>
            <a:xfrm>
              <a:off x="7092280" y="5301208"/>
              <a:ext cx="1296144" cy="648072"/>
            </a:xfrm>
            <a:custGeom>
              <a:avLst/>
              <a:gdLst>
                <a:gd name="connsiteX0" fmla="*/ 0 w 1749972"/>
                <a:gd name="connsiteY0" fmla="*/ 1573924 h 1576552"/>
                <a:gd name="connsiteX1" fmla="*/ 457200 w 1749972"/>
                <a:gd name="connsiteY1" fmla="*/ 1258614 h 1576552"/>
                <a:gd name="connsiteX2" fmla="*/ 662152 w 1749972"/>
                <a:gd name="connsiteY2" fmla="*/ 880241 h 1576552"/>
                <a:gd name="connsiteX3" fmla="*/ 725214 w 1749972"/>
                <a:gd name="connsiteY3" fmla="*/ 454572 h 1576552"/>
                <a:gd name="connsiteX4" fmla="*/ 867103 w 1749972"/>
                <a:gd name="connsiteY4" fmla="*/ 155028 h 1576552"/>
                <a:gd name="connsiteX5" fmla="*/ 1024759 w 1749972"/>
                <a:gd name="connsiteY5" fmla="*/ 1384738 h 1576552"/>
                <a:gd name="connsiteX6" fmla="*/ 1387365 w 1749972"/>
                <a:gd name="connsiteY6" fmla="*/ 1305910 h 1576552"/>
                <a:gd name="connsiteX7" fmla="*/ 1718441 w 1749972"/>
                <a:gd name="connsiteY7" fmla="*/ 1305910 h 1576552"/>
                <a:gd name="connsiteX8" fmla="*/ 1749972 w 1749972"/>
                <a:gd name="connsiteY8" fmla="*/ 1305910 h 1576552"/>
                <a:gd name="connsiteX0" fmla="*/ 0 w 1749972"/>
                <a:gd name="connsiteY0" fmla="*/ 1520205 h 1520205"/>
                <a:gd name="connsiteX1" fmla="*/ 457200 w 1749972"/>
                <a:gd name="connsiteY1" fmla="*/ 1204895 h 1520205"/>
                <a:gd name="connsiteX2" fmla="*/ 662152 w 1749972"/>
                <a:gd name="connsiteY2" fmla="*/ 826522 h 1520205"/>
                <a:gd name="connsiteX3" fmla="*/ 725214 w 1749972"/>
                <a:gd name="connsiteY3" fmla="*/ 400853 h 1520205"/>
                <a:gd name="connsiteX4" fmla="*/ 867103 w 1749972"/>
                <a:gd name="connsiteY4" fmla="*/ 101309 h 1520205"/>
                <a:gd name="connsiteX5" fmla="*/ 977979 w 1749972"/>
                <a:gd name="connsiteY5" fmla="*/ 1008707 h 1520205"/>
                <a:gd name="connsiteX6" fmla="*/ 1387365 w 1749972"/>
                <a:gd name="connsiteY6" fmla="*/ 1252191 h 1520205"/>
                <a:gd name="connsiteX7" fmla="*/ 1718441 w 1749972"/>
                <a:gd name="connsiteY7" fmla="*/ 1252191 h 1520205"/>
                <a:gd name="connsiteX8" fmla="*/ 1749972 w 1749972"/>
                <a:gd name="connsiteY8" fmla="*/ 1252191 h 1520205"/>
                <a:gd name="connsiteX0" fmla="*/ 0 w 1718440"/>
                <a:gd name="connsiteY0" fmla="*/ 1520205 h 1520205"/>
                <a:gd name="connsiteX1" fmla="*/ 457200 w 1718440"/>
                <a:gd name="connsiteY1" fmla="*/ 1204895 h 1520205"/>
                <a:gd name="connsiteX2" fmla="*/ 662152 w 1718440"/>
                <a:gd name="connsiteY2" fmla="*/ 826522 h 1520205"/>
                <a:gd name="connsiteX3" fmla="*/ 725214 w 1718440"/>
                <a:gd name="connsiteY3" fmla="*/ 400853 h 1520205"/>
                <a:gd name="connsiteX4" fmla="*/ 867103 w 1718440"/>
                <a:gd name="connsiteY4" fmla="*/ 101309 h 1520205"/>
                <a:gd name="connsiteX5" fmla="*/ 977979 w 1718440"/>
                <a:gd name="connsiteY5" fmla="*/ 1008707 h 1520205"/>
                <a:gd name="connsiteX6" fmla="*/ 1387365 w 1718440"/>
                <a:gd name="connsiteY6" fmla="*/ 1252191 h 1520205"/>
                <a:gd name="connsiteX7" fmla="*/ 1718441 w 1718440"/>
                <a:gd name="connsiteY7" fmla="*/ 1252191 h 1520205"/>
                <a:gd name="connsiteX0" fmla="*/ 0 w 1387365"/>
                <a:gd name="connsiteY0" fmla="*/ 1520205 h 1520205"/>
                <a:gd name="connsiteX1" fmla="*/ 457200 w 1387365"/>
                <a:gd name="connsiteY1" fmla="*/ 1204895 h 1520205"/>
                <a:gd name="connsiteX2" fmla="*/ 662152 w 1387365"/>
                <a:gd name="connsiteY2" fmla="*/ 826522 h 1520205"/>
                <a:gd name="connsiteX3" fmla="*/ 725214 w 1387365"/>
                <a:gd name="connsiteY3" fmla="*/ 400853 h 1520205"/>
                <a:gd name="connsiteX4" fmla="*/ 867103 w 1387365"/>
                <a:gd name="connsiteY4" fmla="*/ 101309 h 1520205"/>
                <a:gd name="connsiteX5" fmla="*/ 977979 w 1387365"/>
                <a:gd name="connsiteY5" fmla="*/ 1008707 h 1520205"/>
                <a:gd name="connsiteX6" fmla="*/ 1387365 w 1387365"/>
                <a:gd name="connsiteY6" fmla="*/ 1252191 h 1520205"/>
                <a:gd name="connsiteX0" fmla="*/ 214937 w 1602302"/>
                <a:gd name="connsiteY0" fmla="*/ 1520205 h 1520205"/>
                <a:gd name="connsiteX1" fmla="*/ 76200 w 1602302"/>
                <a:gd name="connsiteY1" fmla="*/ 1354189 h 1520205"/>
                <a:gd name="connsiteX2" fmla="*/ 672137 w 1602302"/>
                <a:gd name="connsiteY2" fmla="*/ 1204895 h 1520205"/>
                <a:gd name="connsiteX3" fmla="*/ 877089 w 1602302"/>
                <a:gd name="connsiteY3" fmla="*/ 826522 h 1520205"/>
                <a:gd name="connsiteX4" fmla="*/ 940151 w 1602302"/>
                <a:gd name="connsiteY4" fmla="*/ 400853 h 1520205"/>
                <a:gd name="connsiteX5" fmla="*/ 1082040 w 1602302"/>
                <a:gd name="connsiteY5" fmla="*/ 101309 h 1520205"/>
                <a:gd name="connsiteX6" fmla="*/ 1192916 w 1602302"/>
                <a:gd name="connsiteY6" fmla="*/ 1008707 h 1520205"/>
                <a:gd name="connsiteX7" fmla="*/ 1602302 w 1602302"/>
                <a:gd name="connsiteY7" fmla="*/ 1252191 h 1520205"/>
                <a:gd name="connsiteX0" fmla="*/ 0 w 1526102"/>
                <a:gd name="connsiteY0" fmla="*/ 1354189 h 1354189"/>
                <a:gd name="connsiteX1" fmla="*/ 595937 w 1526102"/>
                <a:gd name="connsiteY1" fmla="*/ 1204895 h 1354189"/>
                <a:gd name="connsiteX2" fmla="*/ 800889 w 1526102"/>
                <a:gd name="connsiteY2" fmla="*/ 826522 h 1354189"/>
                <a:gd name="connsiteX3" fmla="*/ 863951 w 1526102"/>
                <a:gd name="connsiteY3" fmla="*/ 400853 h 1354189"/>
                <a:gd name="connsiteX4" fmla="*/ 1005840 w 1526102"/>
                <a:gd name="connsiteY4" fmla="*/ 101309 h 1354189"/>
                <a:gd name="connsiteX5" fmla="*/ 1116716 w 1526102"/>
                <a:gd name="connsiteY5" fmla="*/ 1008707 h 1354189"/>
                <a:gd name="connsiteX6" fmla="*/ 1526102 w 1526102"/>
                <a:gd name="connsiteY6" fmla="*/ 1252191 h 1354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6102" h="1354189">
                  <a:moveTo>
                    <a:pt x="0" y="1354189"/>
                  </a:moveTo>
                  <a:cubicBezTo>
                    <a:pt x="76200" y="1301637"/>
                    <a:pt x="462456" y="1292839"/>
                    <a:pt x="595937" y="1204895"/>
                  </a:cubicBezTo>
                  <a:cubicBezTo>
                    <a:pt x="729418" y="1116951"/>
                    <a:pt x="756220" y="960529"/>
                    <a:pt x="800889" y="826522"/>
                  </a:cubicBezTo>
                  <a:cubicBezTo>
                    <a:pt x="845558" y="692515"/>
                    <a:pt x="829792" y="521722"/>
                    <a:pt x="863951" y="400853"/>
                  </a:cubicBezTo>
                  <a:cubicBezTo>
                    <a:pt x="898110" y="279984"/>
                    <a:pt x="963713" y="0"/>
                    <a:pt x="1005840" y="101309"/>
                  </a:cubicBezTo>
                  <a:cubicBezTo>
                    <a:pt x="1047968" y="202618"/>
                    <a:pt x="1030006" y="816893"/>
                    <a:pt x="1116716" y="1008707"/>
                  </a:cubicBezTo>
                  <a:cubicBezTo>
                    <a:pt x="1203426" y="1200521"/>
                    <a:pt x="1402692" y="1211610"/>
                    <a:pt x="1526102" y="1252191"/>
                  </a:cubicBezTo>
                </a:path>
              </a:pathLst>
            </a:custGeom>
            <a:ln w="571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grpSp>
      <p:sp>
        <p:nvSpPr>
          <p:cNvPr id="24" name="pole tekstowe 23"/>
          <p:cNvSpPr txBox="1"/>
          <p:nvPr/>
        </p:nvSpPr>
        <p:spPr>
          <a:xfrm>
            <a:off x="683568" y="764704"/>
            <a:ext cx="7200800" cy="646331"/>
          </a:xfrm>
          <a:prstGeom prst="rect">
            <a:avLst/>
          </a:prstGeom>
          <a:noFill/>
        </p:spPr>
        <p:txBody>
          <a:bodyPr wrap="square" rtlCol="0">
            <a:spAutoFit/>
          </a:bodyPr>
          <a:lstStyle/>
          <a:p>
            <a:pPr algn="ctr"/>
            <a:r>
              <a:rPr lang="pl-PL" sz="3600" dirty="0" smtClean="0">
                <a:effectLst>
                  <a:outerShdw blurRad="38100" dist="38100" dir="2700000" algn="tl">
                    <a:srgbClr val="000000">
                      <a:alpha val="43137"/>
                    </a:srgbClr>
                  </a:outerShdw>
                </a:effectLst>
              </a:rPr>
              <a:t>Stan obecny</a:t>
            </a:r>
            <a:endParaRPr lang="pl-PL" sz="36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dissolv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8" name="Prostokąt 5"/>
          <p:cNvSpPr>
            <a:spLocks noChangeArrowheads="1"/>
          </p:cNvSpPr>
          <p:nvPr/>
        </p:nvSpPr>
        <p:spPr bwMode="auto">
          <a:xfrm>
            <a:off x="179388" y="404664"/>
            <a:ext cx="8964612" cy="3046413"/>
          </a:xfrm>
          <a:prstGeom prst="rect">
            <a:avLst/>
          </a:prstGeom>
          <a:noFill/>
          <a:ln w="9525">
            <a:noFill/>
            <a:miter lim="800000"/>
            <a:headEnd/>
            <a:tailEnd/>
          </a:ln>
        </p:spPr>
        <p:txBody>
          <a:bodyPr>
            <a:spAutoFit/>
          </a:bodyPr>
          <a:lstStyle/>
          <a:p>
            <a:r>
              <a:rPr lang="pl-PL" sz="2400" i="1" dirty="0">
                <a:solidFill>
                  <a:srgbClr val="FFFF99"/>
                </a:solidFill>
              </a:rPr>
              <a:t>„Światowy system energetyczny znajduje się na rozdrożu. </a:t>
            </a:r>
          </a:p>
          <a:p>
            <a:endParaRPr lang="pl-PL" sz="2400" i="1" dirty="0">
              <a:solidFill>
                <a:srgbClr val="FFFF99"/>
              </a:solidFill>
            </a:endParaRPr>
          </a:p>
          <a:p>
            <a:r>
              <a:rPr lang="pl-PL" sz="2400" i="1" dirty="0">
                <a:solidFill>
                  <a:srgbClr val="FFFF99"/>
                </a:solidFill>
              </a:rPr>
              <a:t>Przyszłość ludzkości zależy od tego, na ile skutecznie</a:t>
            </a:r>
            <a:br>
              <a:rPr lang="pl-PL" sz="2400" i="1" dirty="0">
                <a:solidFill>
                  <a:srgbClr val="FFFF99"/>
                </a:solidFill>
              </a:rPr>
            </a:br>
            <a:r>
              <a:rPr lang="pl-PL" sz="2400" i="1" dirty="0">
                <a:solidFill>
                  <a:srgbClr val="FFFF99"/>
                </a:solidFill>
              </a:rPr>
              <a:t>zmierzymy się z zapewnieniem energii i szybką transformacją </a:t>
            </a:r>
            <a:br>
              <a:rPr lang="pl-PL" sz="2400" i="1" dirty="0">
                <a:solidFill>
                  <a:srgbClr val="FFFF99"/>
                </a:solidFill>
              </a:rPr>
            </a:br>
            <a:r>
              <a:rPr lang="pl-PL" sz="2400" i="1" dirty="0">
                <a:solidFill>
                  <a:srgbClr val="FFFF99"/>
                </a:solidFill>
              </a:rPr>
              <a:t>do niskowęglowego, efektywnego i przyjaznego środowisku systemu jej produkcji. </a:t>
            </a:r>
          </a:p>
          <a:p>
            <a:endParaRPr lang="pl-PL" sz="2400" i="1" dirty="0">
              <a:solidFill>
                <a:srgbClr val="FFFF99"/>
              </a:solidFill>
            </a:endParaRPr>
          </a:p>
          <a:p>
            <a:r>
              <a:rPr lang="pl-PL" sz="2400" i="1" dirty="0">
                <a:solidFill>
                  <a:srgbClr val="FFFF99"/>
                </a:solidFill>
              </a:rPr>
              <a:t>Potrzebna jest </a:t>
            </a:r>
            <a:r>
              <a:rPr lang="pl-PL" sz="2400" b="1" i="1" dirty="0">
                <a:solidFill>
                  <a:srgbClr val="FFFF99"/>
                </a:solidFill>
              </a:rPr>
              <a:t>energetyczna</a:t>
            </a:r>
            <a:r>
              <a:rPr lang="pl-PL" sz="2400" i="1" dirty="0">
                <a:solidFill>
                  <a:srgbClr val="FFFF99"/>
                </a:solidFill>
              </a:rPr>
              <a:t> </a:t>
            </a:r>
            <a:r>
              <a:rPr lang="pl-PL" sz="2400" b="1" i="1" dirty="0">
                <a:solidFill>
                  <a:srgbClr val="FFFF99"/>
                </a:solidFill>
              </a:rPr>
              <a:t>rewolucja</a:t>
            </a:r>
            <a:r>
              <a:rPr lang="pl-PL" sz="2400" i="1" dirty="0">
                <a:solidFill>
                  <a:srgbClr val="FFFF99"/>
                </a:solidFill>
              </a:rPr>
              <a:t>.”</a:t>
            </a:r>
          </a:p>
        </p:txBody>
      </p:sp>
      <p:pic>
        <p:nvPicPr>
          <p:cNvPr id="3076" name="Picture 15"/>
          <p:cNvPicPr>
            <a:picLocks noChangeAspect="1" noChangeArrowheads="1"/>
          </p:cNvPicPr>
          <p:nvPr/>
        </p:nvPicPr>
        <p:blipFill>
          <a:blip r:embed="rId3" cstate="print"/>
          <a:srcRect/>
          <a:stretch>
            <a:fillRect/>
          </a:stretch>
        </p:blipFill>
        <p:spPr bwMode="auto">
          <a:xfrm>
            <a:off x="5796136" y="2612733"/>
            <a:ext cx="2915096" cy="3883266"/>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0594" name="Prostokąt 5"/>
          <p:cNvSpPr>
            <a:spLocks noChangeArrowheads="1"/>
          </p:cNvSpPr>
          <p:nvPr/>
        </p:nvSpPr>
        <p:spPr bwMode="auto">
          <a:xfrm>
            <a:off x="179388" y="476672"/>
            <a:ext cx="8964612" cy="1076325"/>
          </a:xfrm>
          <a:prstGeom prst="rect">
            <a:avLst/>
          </a:prstGeom>
          <a:noFill/>
          <a:ln w="9525">
            <a:noFill/>
            <a:miter lim="800000"/>
            <a:headEnd/>
            <a:tailEnd/>
          </a:ln>
        </p:spPr>
        <p:txBody>
          <a:bodyPr>
            <a:spAutoFit/>
          </a:bodyPr>
          <a:lstStyle/>
          <a:p>
            <a:pPr algn="just"/>
            <a:r>
              <a:rPr lang="pl-PL" sz="2800" i="1">
                <a:solidFill>
                  <a:srgbClr val="FFFF99"/>
                </a:solidFill>
              </a:rPr>
              <a:t>„</a:t>
            </a:r>
            <a:r>
              <a:rPr lang="pl-PL" sz="3200" i="1">
                <a:solidFill>
                  <a:srgbClr val="FFFF99"/>
                </a:solidFill>
              </a:rPr>
              <a:t>Jeśli wkrótce nie zmienimy kierunku, </a:t>
            </a:r>
          </a:p>
          <a:p>
            <a:pPr algn="just"/>
            <a:r>
              <a:rPr lang="pl-PL" sz="3200" i="1">
                <a:solidFill>
                  <a:srgbClr val="FFFF99"/>
                </a:solidFill>
              </a:rPr>
              <a:t>skończymy tam, dokąd niechybnie zmierzamy"</a:t>
            </a:r>
            <a:endParaRPr lang="pl-PL" sz="2800" i="1">
              <a:solidFill>
                <a:srgbClr val="FFFF99"/>
              </a:solidFill>
            </a:endParaRPr>
          </a:p>
        </p:txBody>
      </p:sp>
      <p:pic>
        <p:nvPicPr>
          <p:cNvPr id="110595" name="Picture 3"/>
          <p:cNvPicPr>
            <a:picLocks noChangeAspect="1" noChangeArrowheads="1"/>
          </p:cNvPicPr>
          <p:nvPr/>
        </p:nvPicPr>
        <p:blipFill>
          <a:blip r:embed="rId3" cstate="print"/>
          <a:srcRect/>
          <a:stretch>
            <a:fillRect/>
          </a:stretch>
        </p:blipFill>
        <p:spPr bwMode="auto">
          <a:xfrm>
            <a:off x="5796136" y="1916038"/>
            <a:ext cx="2916237" cy="39258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dissolve">
                                      <p:cBhvr>
                                        <p:cTn id="7" dur="5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1619672" y="5013176"/>
            <a:ext cx="5796136" cy="1077218"/>
          </a:xfrm>
          <a:prstGeom prst="rect">
            <a:avLst/>
          </a:prstGeom>
          <a:noFill/>
        </p:spPr>
        <p:txBody>
          <a:bodyPr wrap="square" rtlCol="0">
            <a:spAutoFit/>
          </a:bodyPr>
          <a:lstStyle/>
          <a:p>
            <a:pPr>
              <a:buFont typeface="Arial" pitchFamily="34" charset="0"/>
              <a:buChar char="•"/>
            </a:pPr>
            <a:r>
              <a:rPr lang="pl-PL" sz="3200" dirty="0" smtClean="0"/>
              <a:t> Konieczność redukcji emisji CO</a:t>
            </a:r>
            <a:r>
              <a:rPr lang="pl-PL" sz="3200" baseline="-25000" dirty="0" smtClean="0"/>
              <a:t>2</a:t>
            </a:r>
          </a:p>
          <a:p>
            <a:pPr>
              <a:buFont typeface="Arial" pitchFamily="34" charset="0"/>
              <a:buChar char="•"/>
            </a:pPr>
            <a:r>
              <a:rPr lang="pl-PL" sz="3200" dirty="0" smtClean="0"/>
              <a:t> Porozumienie Paryskie 2015 </a:t>
            </a:r>
            <a:endParaRPr lang="pl-PL" sz="3200" dirty="0"/>
          </a:p>
        </p:txBody>
      </p:sp>
      <p:pic>
        <p:nvPicPr>
          <p:cNvPr id="4098" name="Picture 2" descr="https://newclimateinstitute.files.wordpress.com/2015/12/cop211.jpg?w=925&amp;h=480"/>
          <p:cNvPicPr>
            <a:picLocks noChangeAspect="1" noChangeArrowheads="1"/>
          </p:cNvPicPr>
          <p:nvPr/>
        </p:nvPicPr>
        <p:blipFill>
          <a:blip r:embed="rId3" cstate="print"/>
          <a:srcRect/>
          <a:stretch>
            <a:fillRect/>
          </a:stretch>
        </p:blipFill>
        <p:spPr bwMode="auto">
          <a:xfrm>
            <a:off x="323528" y="404664"/>
            <a:ext cx="8487097" cy="4404115"/>
          </a:xfrm>
          <a:prstGeom prst="rect">
            <a:avLst/>
          </a:prstGeom>
          <a:noFill/>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upload.wikimedia.org/wikipedia/commons/thumb/d/de/World_energy_consumption_by_fuel.svg/1280px-World_energy_consumption_by_fuel.svg.png"/>
          <p:cNvPicPr>
            <a:picLocks noChangeAspect="1" noChangeArrowheads="1"/>
          </p:cNvPicPr>
          <p:nvPr/>
        </p:nvPicPr>
        <p:blipFill>
          <a:blip r:embed="rId2" cstate="print"/>
          <a:srcRect t="6274" r="2306"/>
          <a:stretch>
            <a:fillRect/>
          </a:stretch>
        </p:blipFill>
        <p:spPr bwMode="auto">
          <a:xfrm>
            <a:off x="154174" y="548680"/>
            <a:ext cx="8306258" cy="5976664"/>
          </a:xfrm>
          <a:prstGeom prst="rect">
            <a:avLst/>
          </a:prstGeom>
          <a:noFill/>
        </p:spPr>
      </p:pic>
      <p:sp>
        <p:nvSpPr>
          <p:cNvPr id="5" name="Prostokąt 4"/>
          <p:cNvSpPr/>
          <p:nvPr/>
        </p:nvSpPr>
        <p:spPr>
          <a:xfrm>
            <a:off x="4959585" y="6488668"/>
            <a:ext cx="4184415" cy="369332"/>
          </a:xfrm>
          <a:prstGeom prst="rect">
            <a:avLst/>
          </a:prstGeom>
        </p:spPr>
        <p:txBody>
          <a:bodyPr wrap="none">
            <a:spAutoFit/>
          </a:bodyPr>
          <a:lstStyle/>
          <a:p>
            <a:r>
              <a:rPr lang="en-US" i="1" dirty="0" smtClean="0"/>
              <a:t>BP Statistical Review of World Energy 2016</a:t>
            </a:r>
            <a:endParaRPr lang="pl-PL" i="1" dirty="0"/>
          </a:p>
        </p:txBody>
      </p:sp>
      <p:sp>
        <p:nvSpPr>
          <p:cNvPr id="7" name="pole tekstowe 6"/>
          <p:cNvSpPr txBox="1"/>
          <p:nvPr/>
        </p:nvSpPr>
        <p:spPr>
          <a:xfrm>
            <a:off x="0" y="0"/>
            <a:ext cx="5989588" cy="584775"/>
          </a:xfrm>
          <a:prstGeom prst="rect">
            <a:avLst/>
          </a:prstGeom>
          <a:noFill/>
        </p:spPr>
        <p:txBody>
          <a:bodyPr wrap="none" rtlCol="0">
            <a:spAutoFit/>
          </a:bodyPr>
          <a:lstStyle/>
          <a:p>
            <a:r>
              <a:rPr lang="pl-PL" sz="3200" dirty="0" err="1" smtClean="0"/>
              <a:t>Antropocen</a:t>
            </a:r>
            <a:r>
              <a:rPr lang="pl-PL" sz="3200" dirty="0" smtClean="0"/>
              <a:t>: świat paliw kopalnych</a:t>
            </a:r>
            <a:endParaRPr lang="pl-PL" sz="32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9698" name="Picture 2"/>
          <p:cNvPicPr>
            <a:picLocks noChangeAspect="1" noChangeArrowheads="1"/>
          </p:cNvPicPr>
          <p:nvPr/>
        </p:nvPicPr>
        <p:blipFill>
          <a:blip r:embed="rId2" cstate="print"/>
          <a:srcRect l="29324" b="6250"/>
          <a:stretch>
            <a:fillRect/>
          </a:stretch>
        </p:blipFill>
        <p:spPr bwMode="auto">
          <a:xfrm>
            <a:off x="0" y="0"/>
            <a:ext cx="9195742" cy="6858000"/>
          </a:xfrm>
          <a:prstGeom prst="rect">
            <a:avLst/>
          </a:prstGeom>
          <a:noFill/>
          <a:ln w="9525">
            <a:noFill/>
            <a:miter lim="800000"/>
            <a:headEnd/>
            <a:tailEnd/>
          </a:ln>
        </p:spPr>
      </p:pic>
      <p:sp>
        <p:nvSpPr>
          <p:cNvPr id="5" name="pole tekstowe 4"/>
          <p:cNvSpPr txBox="1"/>
          <p:nvPr/>
        </p:nvSpPr>
        <p:spPr>
          <a:xfrm>
            <a:off x="0" y="0"/>
            <a:ext cx="9144000" cy="1846659"/>
          </a:xfrm>
          <a:prstGeom prst="rect">
            <a:avLst/>
          </a:prstGeom>
          <a:solidFill>
            <a:schemeClr val="tx1"/>
          </a:solidFill>
        </p:spPr>
        <p:txBody>
          <a:bodyPr wrap="square" rtlCol="0">
            <a:spAutoFit/>
          </a:bodyPr>
          <a:lstStyle/>
          <a:p>
            <a:r>
              <a:rPr lang="pl-PL" sz="4800" dirty="0" smtClean="0">
                <a:solidFill>
                  <a:srgbClr val="FFFF99"/>
                </a:solidFill>
              </a:rPr>
              <a:t>1 godz. słońca = 300 dni energii dla cywilizacji </a:t>
            </a:r>
          </a:p>
          <a:p>
            <a:pPr algn="r"/>
            <a:r>
              <a:rPr lang="pl-PL" dirty="0" smtClean="0">
                <a:solidFill>
                  <a:srgbClr val="FFFF99"/>
                </a:solidFill>
              </a:rPr>
              <a:t>Wg </a:t>
            </a:r>
            <a:r>
              <a:rPr lang="en-US" dirty="0" smtClean="0">
                <a:solidFill>
                  <a:srgbClr val="FFFF99"/>
                </a:solidFill>
              </a:rPr>
              <a:t>"Total Primary Energy Consumption</a:t>
            </a:r>
            <a:r>
              <a:rPr lang="pl-PL" dirty="0" smtClean="0">
                <a:solidFill>
                  <a:srgbClr val="FFFF99"/>
                </a:solidFill>
              </a:rPr>
              <a:t>” (2013)</a:t>
            </a:r>
            <a:r>
              <a:rPr lang="en-US" dirty="0" smtClean="0"/>
              <a:t>.</a:t>
            </a:r>
            <a:endParaRPr lang="pl-PL" dirty="0" smtClean="0">
              <a:solidFill>
                <a:srgbClr val="FFFF99"/>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1506" name="Picture 2"/>
          <p:cNvPicPr>
            <a:picLocks noChangeAspect="1" noChangeArrowheads="1"/>
          </p:cNvPicPr>
          <p:nvPr/>
        </p:nvPicPr>
        <p:blipFill>
          <a:blip r:embed="rId2" cstate="print"/>
          <a:srcRect l="8021" r="3430" b="6250"/>
          <a:stretch>
            <a:fillRect/>
          </a:stretch>
        </p:blipFill>
        <p:spPr bwMode="auto">
          <a:xfrm>
            <a:off x="0" y="0"/>
            <a:ext cx="9144000" cy="6858000"/>
          </a:xfrm>
          <a:prstGeom prst="rect">
            <a:avLst/>
          </a:prstGeom>
          <a:noFill/>
          <a:ln w="9525">
            <a:noFill/>
            <a:miter lim="800000"/>
            <a:headEnd/>
            <a:tailEnd/>
          </a:ln>
        </p:spPr>
      </p:pic>
      <p:sp>
        <p:nvSpPr>
          <p:cNvPr id="5" name="pole tekstowe 4"/>
          <p:cNvSpPr txBox="1"/>
          <p:nvPr/>
        </p:nvSpPr>
        <p:spPr>
          <a:xfrm>
            <a:off x="3275856" y="1484784"/>
            <a:ext cx="2036135" cy="646331"/>
          </a:xfrm>
          <a:prstGeom prst="rect">
            <a:avLst/>
          </a:prstGeom>
          <a:noFill/>
        </p:spPr>
        <p:txBody>
          <a:bodyPr wrap="none" rtlCol="0">
            <a:spAutoFit/>
          </a:bodyPr>
          <a:lstStyle/>
          <a:p>
            <a:r>
              <a:rPr lang="pl-PL" sz="3600" b="1" dirty="0" err="1" smtClean="0">
                <a:solidFill>
                  <a:prstClr val="white"/>
                </a:solidFill>
              </a:rPr>
              <a:t>GigaWaty</a:t>
            </a:r>
            <a:endParaRPr lang="pl-PL" sz="3600" b="1" dirty="0">
              <a:solidFill>
                <a:prstClr val="white"/>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14338" name="Picture 2"/>
          <p:cNvPicPr>
            <a:picLocks noChangeAspect="1" noChangeArrowheads="1"/>
          </p:cNvPicPr>
          <p:nvPr/>
        </p:nvPicPr>
        <p:blipFill>
          <a:blip r:embed="rId2" cstate="print"/>
          <a:srcRect l="7467" r="3157" b="6250"/>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b="1" dirty="0" err="1" smtClean="0"/>
              <a:t>Antropocen</a:t>
            </a:r>
            <a:endParaRPr lang="pl-PL" b="1" dirty="0" smtClean="0"/>
          </a:p>
          <a:p>
            <a:r>
              <a:rPr lang="pl-PL" dirty="0" smtClean="0">
                <a:solidFill>
                  <a:schemeClr val="bg1">
                    <a:lumMod val="65000"/>
                  </a:schemeClr>
                </a:solidFill>
              </a:rPr>
              <a:t>Energia, paliwa kopalne</a:t>
            </a:r>
          </a:p>
          <a:p>
            <a:r>
              <a:rPr lang="pl-PL" dirty="0" smtClean="0">
                <a:solidFill>
                  <a:schemeClr val="bg1">
                    <a:lumMod val="65000"/>
                  </a:schemeClr>
                </a:solidFill>
              </a:rPr>
              <a:t>Innowacje</a:t>
            </a:r>
          </a:p>
          <a:p>
            <a:r>
              <a:rPr lang="pl-PL" dirty="0" smtClean="0">
                <a:solidFill>
                  <a:schemeClr val="bg1">
                    <a:lumMod val="65000"/>
                  </a:schemeClr>
                </a:solidFill>
              </a:rPr>
              <a:t>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dirty="0" smtClean="0">
                <a:solidFill>
                  <a:schemeClr val="bg1">
                    <a:lumMod val="65000"/>
                  </a:schemeClr>
                </a:solidFill>
              </a:rPr>
              <a:t>Konieczność zmiany: wzrost </a:t>
            </a:r>
            <a:r>
              <a:rPr lang="pl-PL" dirty="0" smtClean="0">
                <a:solidFill>
                  <a:schemeClr val="bg1">
                    <a:lumMod val="65000"/>
                  </a:schemeClr>
                </a:solidFill>
                <a:sym typeface="Wingdings" pitchFamily="2" charset="2"/>
              </a:rPr>
              <a:t> rozwój</a:t>
            </a:r>
            <a:endParaRPr lang="pl-PL" dirty="0" smtClean="0">
              <a:solidFill>
                <a:schemeClr val="bg1">
                  <a:lumMod val="65000"/>
                </a:schemeClr>
              </a:solidFill>
            </a:endParaRPr>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15362" name="Picture 2"/>
          <p:cNvPicPr>
            <a:picLocks noChangeAspect="1" noChangeArrowheads="1"/>
          </p:cNvPicPr>
          <p:nvPr/>
        </p:nvPicPr>
        <p:blipFill>
          <a:blip r:embed="rId2" cstate="print"/>
          <a:srcRect l="3593" r="2876" b="6250"/>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2530" name="Picture 2"/>
          <p:cNvPicPr>
            <a:picLocks noChangeAspect="1" noChangeArrowheads="1"/>
          </p:cNvPicPr>
          <p:nvPr/>
        </p:nvPicPr>
        <p:blipFill>
          <a:blip r:embed="rId2" cstate="print"/>
          <a:srcRect l="8021" r="3710" b="6250"/>
          <a:stretch>
            <a:fillRect/>
          </a:stretch>
        </p:blipFill>
        <p:spPr bwMode="auto">
          <a:xfrm>
            <a:off x="0" y="0"/>
            <a:ext cx="9144000" cy="6858000"/>
          </a:xfrm>
          <a:prstGeom prst="rect">
            <a:avLst/>
          </a:prstGeom>
          <a:noFill/>
          <a:ln w="9525">
            <a:noFill/>
            <a:miter lim="800000"/>
            <a:headEnd/>
            <a:tailEnd/>
          </a:ln>
        </p:spPr>
      </p:pic>
      <p:sp>
        <p:nvSpPr>
          <p:cNvPr id="5" name="pole tekstowe 4"/>
          <p:cNvSpPr txBox="1"/>
          <p:nvPr/>
        </p:nvSpPr>
        <p:spPr>
          <a:xfrm>
            <a:off x="3563888" y="1556792"/>
            <a:ext cx="1717137" cy="646331"/>
          </a:xfrm>
          <a:prstGeom prst="rect">
            <a:avLst/>
          </a:prstGeom>
          <a:noFill/>
        </p:spPr>
        <p:txBody>
          <a:bodyPr wrap="none" rtlCol="0">
            <a:spAutoFit/>
          </a:bodyPr>
          <a:lstStyle/>
          <a:p>
            <a:r>
              <a:rPr lang="pl-PL" sz="3600" b="1" dirty="0" smtClean="0">
                <a:solidFill>
                  <a:prstClr val="white"/>
                </a:solidFill>
              </a:rPr>
              <a:t>USD /W</a:t>
            </a:r>
            <a:endParaRPr lang="pl-PL" sz="3600" b="1" dirty="0">
              <a:solidFill>
                <a:prstClr val="white"/>
              </a:solidFill>
            </a:endParaRPr>
          </a:p>
        </p:txBody>
      </p:sp>
      <p:sp>
        <p:nvSpPr>
          <p:cNvPr id="6" name="pole tekstowe 5"/>
          <p:cNvSpPr txBox="1"/>
          <p:nvPr/>
        </p:nvSpPr>
        <p:spPr>
          <a:xfrm>
            <a:off x="899592" y="404664"/>
            <a:ext cx="1440160" cy="1200329"/>
          </a:xfrm>
          <a:prstGeom prst="rect">
            <a:avLst/>
          </a:prstGeom>
          <a:solidFill>
            <a:schemeClr val="bg2">
              <a:lumMod val="10000"/>
            </a:schemeClr>
          </a:solidFill>
        </p:spPr>
        <p:txBody>
          <a:bodyPr wrap="square" rtlCol="0">
            <a:spAutoFit/>
          </a:bodyPr>
          <a:lstStyle/>
          <a:p>
            <a:r>
              <a:rPr lang="pl-PL" sz="3600" b="1" dirty="0" smtClean="0">
                <a:solidFill>
                  <a:srgbClr val="1F497D">
                    <a:lumMod val="40000"/>
                    <a:lumOff val="60000"/>
                  </a:srgbClr>
                </a:solidFill>
              </a:rPr>
              <a:t>1976</a:t>
            </a:r>
          </a:p>
          <a:p>
            <a:r>
              <a:rPr lang="pl-PL" sz="3600" b="1" dirty="0" smtClean="0">
                <a:solidFill>
                  <a:prstClr val="white"/>
                </a:solidFill>
              </a:rPr>
              <a:t>99,4</a:t>
            </a:r>
            <a:endParaRPr lang="pl-PL" sz="3600" b="1" dirty="0">
              <a:solidFill>
                <a:prstClr val="white"/>
              </a:solidFill>
            </a:endParaRPr>
          </a:p>
        </p:txBody>
      </p:sp>
      <p:sp>
        <p:nvSpPr>
          <p:cNvPr id="7" name="pole tekstowe 6"/>
          <p:cNvSpPr txBox="1"/>
          <p:nvPr/>
        </p:nvSpPr>
        <p:spPr>
          <a:xfrm>
            <a:off x="7703840" y="4941168"/>
            <a:ext cx="1440160" cy="1200329"/>
          </a:xfrm>
          <a:prstGeom prst="rect">
            <a:avLst/>
          </a:prstGeom>
          <a:solidFill>
            <a:schemeClr val="bg2">
              <a:lumMod val="10000"/>
            </a:schemeClr>
          </a:solidFill>
        </p:spPr>
        <p:txBody>
          <a:bodyPr wrap="square" rtlCol="0">
            <a:spAutoFit/>
          </a:bodyPr>
          <a:lstStyle/>
          <a:p>
            <a:r>
              <a:rPr lang="pl-PL" sz="3600" b="1" dirty="0" smtClean="0">
                <a:solidFill>
                  <a:srgbClr val="1F497D">
                    <a:lumMod val="40000"/>
                    <a:lumOff val="60000"/>
                  </a:srgbClr>
                </a:solidFill>
              </a:rPr>
              <a:t>2014</a:t>
            </a:r>
          </a:p>
          <a:p>
            <a:r>
              <a:rPr lang="pl-PL" sz="3600" b="1" dirty="0" smtClean="0">
                <a:solidFill>
                  <a:prstClr val="white"/>
                </a:solidFill>
              </a:rPr>
              <a:t>0,69</a:t>
            </a:r>
            <a:endParaRPr lang="pl-PL" sz="3600" b="1" dirty="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18434" name="Picture 2"/>
          <p:cNvPicPr>
            <a:picLocks noChangeAspect="1" noChangeArrowheads="1"/>
          </p:cNvPicPr>
          <p:nvPr/>
        </p:nvPicPr>
        <p:blipFill>
          <a:blip r:embed="rId2" cstate="print"/>
          <a:srcRect l="6914" r="3710" b="6250"/>
          <a:stretch>
            <a:fillRect/>
          </a:stretch>
        </p:blipFill>
        <p:spPr bwMode="auto">
          <a:xfrm>
            <a:off x="0" y="0"/>
            <a:ext cx="9144000" cy="6858000"/>
          </a:xfrm>
          <a:prstGeom prst="rect">
            <a:avLst/>
          </a:prstGeom>
          <a:noFill/>
          <a:ln w="9525">
            <a:noFill/>
            <a:miter lim="800000"/>
            <a:headEnd/>
            <a:tailEnd/>
          </a:ln>
        </p:spPr>
      </p:pic>
      <p:sp>
        <p:nvSpPr>
          <p:cNvPr id="5" name="pole tekstowe 4"/>
          <p:cNvSpPr txBox="1"/>
          <p:nvPr/>
        </p:nvSpPr>
        <p:spPr>
          <a:xfrm>
            <a:off x="3563888" y="1556792"/>
            <a:ext cx="2520242" cy="646331"/>
          </a:xfrm>
          <a:prstGeom prst="rect">
            <a:avLst/>
          </a:prstGeom>
          <a:noFill/>
        </p:spPr>
        <p:txBody>
          <a:bodyPr wrap="none" rtlCol="0">
            <a:spAutoFit/>
          </a:bodyPr>
          <a:lstStyle/>
          <a:p>
            <a:r>
              <a:rPr lang="pl-PL" sz="3600" b="1" dirty="0" smtClean="0">
                <a:solidFill>
                  <a:prstClr val="white"/>
                </a:solidFill>
              </a:rPr>
              <a:t>USD – </a:t>
            </a:r>
            <a:r>
              <a:rPr lang="pl-PL" sz="3600" b="1" dirty="0" err="1" smtClean="0">
                <a:solidFill>
                  <a:prstClr val="white"/>
                </a:solidFill>
              </a:rPr>
              <a:t>kW</a:t>
            </a:r>
            <a:r>
              <a:rPr lang="pl-PL" sz="3600" b="1" dirty="0" smtClean="0">
                <a:solidFill>
                  <a:prstClr val="white"/>
                </a:solidFill>
              </a:rPr>
              <a:t>/h</a:t>
            </a:r>
            <a:endParaRPr lang="pl-PL" sz="3600" b="1" dirty="0">
              <a:solidFill>
                <a:prstClr val="white"/>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endParaRPr lang="pl-PL"/>
          </a:p>
        </p:txBody>
      </p:sp>
      <p:sp>
        <p:nvSpPr>
          <p:cNvPr id="3" name="Podtytuł 2"/>
          <p:cNvSpPr>
            <a:spLocks noGrp="1"/>
          </p:cNvSpPr>
          <p:nvPr>
            <p:ph type="subTitle" idx="1"/>
          </p:nvPr>
        </p:nvSpPr>
        <p:spPr/>
        <p:txBody>
          <a:bodyPr/>
          <a:lstStyle/>
          <a:p>
            <a:endParaRPr lang="pl-PL"/>
          </a:p>
        </p:txBody>
      </p:sp>
      <p:pic>
        <p:nvPicPr>
          <p:cNvPr id="16386" name="Picture 2"/>
          <p:cNvPicPr>
            <a:picLocks noChangeAspect="1" noChangeArrowheads="1"/>
          </p:cNvPicPr>
          <p:nvPr/>
        </p:nvPicPr>
        <p:blipFill>
          <a:blip r:embed="rId2" cstate="print"/>
          <a:srcRect r="11731" b="6250"/>
          <a:stretch>
            <a:fillRect/>
          </a:stretch>
        </p:blipFill>
        <p:spPr bwMode="auto">
          <a:xfrm>
            <a:off x="1403648" y="1052736"/>
            <a:ext cx="6336704" cy="475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lstStyle/>
          <a:p>
            <a:endParaRPr lang="pl-PL"/>
          </a:p>
        </p:txBody>
      </p:sp>
      <p:pic>
        <p:nvPicPr>
          <p:cNvPr id="28674" name="Picture 2"/>
          <p:cNvPicPr>
            <a:picLocks noChangeAspect="1" noChangeArrowheads="1"/>
          </p:cNvPicPr>
          <p:nvPr/>
        </p:nvPicPr>
        <p:blipFill>
          <a:blip r:embed="rId2" cstate="print"/>
          <a:srcRect r="29722" b="6250"/>
          <a:stretch>
            <a:fillRect/>
          </a:stretch>
        </p:blipFill>
        <p:spPr bwMode="auto">
          <a:xfrm>
            <a:off x="1043608" y="782706"/>
            <a:ext cx="6696744" cy="50225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404664"/>
            <a:ext cx="8229600" cy="6237312"/>
          </a:xfrm>
        </p:spPr>
        <p:txBody>
          <a:bodyPr/>
          <a:lstStyle/>
          <a:p>
            <a:r>
              <a:rPr lang="pl-PL" dirty="0" smtClean="0">
                <a:solidFill>
                  <a:schemeClr val="bg1">
                    <a:lumMod val="65000"/>
                  </a:schemeClr>
                </a:solidFill>
              </a:rPr>
              <a:t>Biosfera</a:t>
            </a:r>
          </a:p>
          <a:p>
            <a:r>
              <a:rPr lang="pl-PL" dirty="0" err="1" smtClean="0">
                <a:solidFill>
                  <a:schemeClr val="bg1">
                    <a:lumMod val="65000"/>
                  </a:schemeClr>
                </a:solidFill>
              </a:rPr>
              <a:t>Antropocen</a:t>
            </a:r>
            <a:endParaRPr lang="pl-PL" dirty="0" smtClean="0">
              <a:solidFill>
                <a:schemeClr val="bg1">
                  <a:lumMod val="65000"/>
                </a:schemeClr>
              </a:solidFill>
            </a:endParaRPr>
          </a:p>
          <a:p>
            <a:r>
              <a:rPr lang="pl-PL" dirty="0" smtClean="0">
                <a:solidFill>
                  <a:schemeClr val="bg1">
                    <a:lumMod val="65000"/>
                  </a:schemeClr>
                </a:solidFill>
              </a:rPr>
              <a:t>Innowacje, świat wykładniczego wzrostu</a:t>
            </a:r>
          </a:p>
          <a:p>
            <a:r>
              <a:rPr lang="pl-PL" dirty="0" smtClean="0">
                <a:solidFill>
                  <a:schemeClr val="bg1">
                    <a:lumMod val="65000"/>
                  </a:schemeClr>
                </a:solidFill>
              </a:rPr>
              <a:t>Malejące zasoby</a:t>
            </a:r>
          </a:p>
          <a:p>
            <a:r>
              <a:rPr lang="pl-PL" dirty="0" smtClean="0">
                <a:solidFill>
                  <a:schemeClr val="bg1">
                    <a:lumMod val="65000"/>
                  </a:schemeClr>
                </a:solidFill>
              </a:rPr>
              <a:t>Zanieczyszczenie środowiska</a:t>
            </a:r>
          </a:p>
          <a:p>
            <a:r>
              <a:rPr lang="pl-PL" dirty="0" smtClean="0">
                <a:solidFill>
                  <a:schemeClr val="bg1">
                    <a:lumMod val="65000"/>
                  </a:schemeClr>
                </a:solidFill>
              </a:rPr>
              <a:t>Globalne ocieplenie</a:t>
            </a:r>
          </a:p>
          <a:p>
            <a:r>
              <a:rPr lang="pl-PL" dirty="0" smtClean="0">
                <a:solidFill>
                  <a:schemeClr val="bg1">
                    <a:lumMod val="65000"/>
                  </a:schemeClr>
                </a:solidFill>
              </a:rPr>
              <a:t>Rewolucja energetyczna</a:t>
            </a:r>
          </a:p>
          <a:p>
            <a:r>
              <a:rPr lang="pl-PL" b="1" dirty="0" smtClean="0"/>
              <a:t>Konieczność zmiany: wzrost </a:t>
            </a:r>
            <a:r>
              <a:rPr lang="pl-PL" b="1" dirty="0" smtClean="0">
                <a:sym typeface="Wingdings" pitchFamily="2" charset="2"/>
              </a:rPr>
              <a:t> rozwój</a:t>
            </a:r>
            <a:endParaRPr lang="pl-PL" b="1" dirty="0" smtClean="0"/>
          </a:p>
          <a:p>
            <a:endParaRPr lang="pl-PL" dirty="0" smtClean="0">
              <a:solidFill>
                <a:schemeClr val="bg1">
                  <a:lumMod val="65000"/>
                </a:schemeClr>
              </a:solidFill>
            </a:endParaRPr>
          </a:p>
          <a:p>
            <a:endParaRPr lang="pl-PL"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Znalezione obrazy dla zapytania beyond economic growth"/>
          <p:cNvPicPr>
            <a:picLocks noChangeAspect="1" noChangeArrowheads="1"/>
          </p:cNvPicPr>
          <p:nvPr/>
        </p:nvPicPr>
        <p:blipFill>
          <a:blip r:embed="rId2" cstate="print"/>
          <a:srcRect/>
          <a:stretch>
            <a:fillRect/>
          </a:stretch>
        </p:blipFill>
        <p:spPr bwMode="auto">
          <a:xfrm>
            <a:off x="5203254" y="260648"/>
            <a:ext cx="3688527" cy="4896544"/>
          </a:xfrm>
          <a:prstGeom prst="rect">
            <a:avLst/>
          </a:prstGeom>
          <a:noFill/>
          <a:ln>
            <a:solidFill>
              <a:schemeClr val="tx1"/>
            </a:solidFill>
          </a:ln>
        </p:spPr>
      </p:pic>
      <p:sp>
        <p:nvSpPr>
          <p:cNvPr id="6" name="pole tekstowe 5"/>
          <p:cNvSpPr txBox="1"/>
          <p:nvPr/>
        </p:nvSpPr>
        <p:spPr>
          <a:xfrm>
            <a:off x="179512" y="2996952"/>
            <a:ext cx="8826455" cy="3970318"/>
          </a:xfrm>
          <a:prstGeom prst="rect">
            <a:avLst/>
          </a:prstGeom>
          <a:noFill/>
        </p:spPr>
        <p:txBody>
          <a:bodyPr wrap="none" rtlCol="0">
            <a:spAutoFit/>
          </a:bodyPr>
          <a:lstStyle/>
          <a:p>
            <a:r>
              <a:rPr lang="pl-PL" sz="2800" b="1" dirty="0" smtClean="0">
                <a:solidFill>
                  <a:srgbClr val="C00000"/>
                </a:solidFill>
                <a:effectLst>
                  <a:outerShdw blurRad="38100" dist="38100" dir="2700000" algn="tl">
                    <a:srgbClr val="000000">
                      <a:alpha val="43137"/>
                    </a:srgbClr>
                  </a:outerShdw>
                </a:effectLst>
              </a:rPr>
              <a:t>Zmiana modelu, </a:t>
            </a:r>
          </a:p>
          <a:p>
            <a:r>
              <a:rPr lang="pl-PL" sz="2800" b="1" dirty="0" smtClean="0">
                <a:solidFill>
                  <a:srgbClr val="C00000"/>
                </a:solidFill>
                <a:effectLst>
                  <a:outerShdw blurRad="38100" dist="38100" dir="2700000" algn="tl">
                    <a:srgbClr val="000000">
                      <a:alpha val="43137"/>
                    </a:srgbClr>
                  </a:outerShdw>
                </a:effectLst>
              </a:rPr>
              <a:t>celu, sensu życia</a:t>
            </a:r>
          </a:p>
          <a:p>
            <a:r>
              <a:rPr lang="pl-PL" sz="2800" b="1" dirty="0" smtClean="0">
                <a:solidFill>
                  <a:srgbClr val="C00000"/>
                </a:solidFill>
                <a:effectLst>
                  <a:outerShdw blurRad="38100" dist="38100" dir="2700000" algn="tl">
                    <a:srgbClr val="000000">
                      <a:alpha val="43137"/>
                    </a:srgbClr>
                  </a:outerShdw>
                </a:effectLst>
              </a:rPr>
              <a:t>i cywilizacji?</a:t>
            </a:r>
          </a:p>
          <a:p>
            <a:endParaRPr lang="pl-PL" sz="2800" dirty="0" smtClean="0"/>
          </a:p>
          <a:p>
            <a:pPr>
              <a:buFont typeface="Arial" pitchFamily="34" charset="0"/>
              <a:buChar char="•"/>
            </a:pPr>
            <a:r>
              <a:rPr lang="pl-PL" sz="2800" dirty="0" smtClean="0"/>
              <a:t> rozwój zamiast wzrostu?</a:t>
            </a:r>
          </a:p>
          <a:p>
            <a:pPr>
              <a:buFont typeface="Arial" pitchFamily="34" charset="0"/>
              <a:buChar char="•"/>
            </a:pPr>
            <a:r>
              <a:rPr lang="pl-PL" sz="2800" dirty="0" smtClean="0"/>
              <a:t> kapitalizm – możliwy bez „pogoni za zyskiem” ?</a:t>
            </a:r>
          </a:p>
          <a:p>
            <a:pPr>
              <a:buFont typeface="Arial" pitchFamily="34" charset="0"/>
              <a:buChar char="•"/>
            </a:pPr>
            <a:r>
              <a:rPr lang="pl-PL" sz="2800" dirty="0" smtClean="0"/>
              <a:t> „kapitalizm – tak, wypaczenia – nie?” ... sektor finansowy! </a:t>
            </a:r>
          </a:p>
          <a:p>
            <a:pPr>
              <a:buFont typeface="Arial" pitchFamily="34" charset="0"/>
              <a:buChar char="•"/>
            </a:pPr>
            <a:r>
              <a:rPr lang="pl-PL" sz="2800" dirty="0" smtClean="0"/>
              <a:t> wzrost bez zaciągania kredytów?</a:t>
            </a:r>
          </a:p>
          <a:p>
            <a:endParaRPr lang="pl-PL" sz="2800" dirty="0"/>
          </a:p>
        </p:txBody>
      </p:sp>
      <p:sp>
        <p:nvSpPr>
          <p:cNvPr id="7" name="pole tekstowe 6"/>
          <p:cNvSpPr txBox="1"/>
          <p:nvPr/>
        </p:nvSpPr>
        <p:spPr>
          <a:xfrm>
            <a:off x="323528" y="620688"/>
            <a:ext cx="4393960" cy="1200329"/>
          </a:xfrm>
          <a:prstGeom prst="rect">
            <a:avLst/>
          </a:prstGeom>
          <a:noFill/>
        </p:spPr>
        <p:txBody>
          <a:bodyPr wrap="none" rtlCol="0">
            <a:spAutoFit/>
          </a:bodyPr>
          <a:lstStyle/>
          <a:p>
            <a:r>
              <a:rPr lang="pl-PL" sz="3600" dirty="0" smtClean="0"/>
              <a:t>Nowe wyzwania </a:t>
            </a:r>
          </a:p>
          <a:p>
            <a:r>
              <a:rPr lang="pl-PL" sz="3600" dirty="0" smtClean="0"/>
              <a:t>dla myśli technicznej...</a:t>
            </a:r>
            <a:endParaRPr lang="pl-PL"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dissolve">
                                      <p:cBhvr>
                                        <p:cTn id="7" dur="500"/>
                                        <p:tgtEl>
                                          <p:spTgt spid="227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laskonline.pl/images/wiadomosci/000048ab261c0d305185d14e14f56556.jpg"/>
          <p:cNvPicPr>
            <a:picLocks noChangeAspect="1" noChangeArrowheads="1"/>
          </p:cNvPicPr>
          <p:nvPr/>
        </p:nvPicPr>
        <p:blipFill>
          <a:blip r:embed="rId2" cstate="print"/>
          <a:srcRect/>
          <a:stretch>
            <a:fillRect/>
          </a:stretch>
        </p:blipFill>
        <p:spPr bwMode="auto">
          <a:xfrm>
            <a:off x="0" y="971549"/>
            <a:ext cx="9144000" cy="5886451"/>
          </a:xfrm>
          <a:prstGeom prst="rect">
            <a:avLst/>
          </a:prstGeom>
          <a:noFill/>
        </p:spPr>
      </p:pic>
      <p:sp>
        <p:nvSpPr>
          <p:cNvPr id="6" name="pole tekstowe 5"/>
          <p:cNvSpPr txBox="1"/>
          <p:nvPr/>
        </p:nvSpPr>
        <p:spPr>
          <a:xfrm>
            <a:off x="1331640" y="188640"/>
            <a:ext cx="7089505" cy="523220"/>
          </a:xfrm>
          <a:prstGeom prst="rect">
            <a:avLst/>
          </a:prstGeom>
          <a:noFill/>
        </p:spPr>
        <p:txBody>
          <a:bodyPr wrap="none" rtlCol="0">
            <a:spAutoFit/>
          </a:bodyPr>
          <a:lstStyle/>
          <a:p>
            <a:r>
              <a:rPr lang="pl-PL" sz="2800" dirty="0" smtClean="0"/>
              <a:t>PKB... „Bożek” współczesnej polityki i ekonomii</a:t>
            </a:r>
            <a:endParaRPr lang="pl-PL"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dissolve">
                                      <p:cBhvr>
                                        <p:cTn id="7"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 y="452297"/>
            <a:ext cx="9144000" cy="6315216"/>
          </a:xfrm>
          <a:prstGeom prst="rect">
            <a:avLst/>
          </a:prstGeom>
          <a:noFill/>
          <a:ln w="9525">
            <a:noFill/>
            <a:miter lim="800000"/>
            <a:headEnd/>
            <a:tailEnd/>
          </a:ln>
        </p:spPr>
      </p:pic>
      <p:sp>
        <p:nvSpPr>
          <p:cNvPr id="3" name="Elipsa 2"/>
          <p:cNvSpPr/>
          <p:nvPr/>
        </p:nvSpPr>
        <p:spPr>
          <a:xfrm>
            <a:off x="2334116" y="1938489"/>
            <a:ext cx="229375" cy="2293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sp>
        <p:nvSpPr>
          <p:cNvPr id="4" name="pole tekstowe 3"/>
          <p:cNvSpPr txBox="1"/>
          <p:nvPr/>
        </p:nvSpPr>
        <p:spPr>
          <a:xfrm>
            <a:off x="0" y="0"/>
            <a:ext cx="9144000" cy="461665"/>
          </a:xfrm>
          <a:prstGeom prst="rect">
            <a:avLst/>
          </a:prstGeom>
          <a:noFill/>
        </p:spPr>
        <p:txBody>
          <a:bodyPr wrap="square" rtlCol="0">
            <a:spAutoFit/>
          </a:bodyPr>
          <a:lstStyle/>
          <a:p>
            <a:pPr algn="ctr"/>
            <a:r>
              <a:rPr lang="pl-PL" sz="2400" dirty="0" smtClean="0">
                <a:solidFill>
                  <a:prstClr val="black"/>
                </a:solidFill>
              </a:rPr>
              <a:t>HDI – </a:t>
            </a:r>
            <a:r>
              <a:rPr lang="pl-PL" sz="2400" dirty="0" err="1" smtClean="0">
                <a:solidFill>
                  <a:prstClr val="black"/>
                </a:solidFill>
              </a:rPr>
              <a:t>Human</a:t>
            </a:r>
            <a:r>
              <a:rPr lang="pl-PL" sz="2400" dirty="0" smtClean="0">
                <a:solidFill>
                  <a:prstClr val="black"/>
                </a:solidFill>
              </a:rPr>
              <a:t> Development </a:t>
            </a:r>
            <a:r>
              <a:rPr lang="pl-PL" sz="2400" dirty="0" err="1" smtClean="0">
                <a:solidFill>
                  <a:prstClr val="black"/>
                </a:solidFill>
              </a:rPr>
              <a:t>Index</a:t>
            </a:r>
            <a:r>
              <a:rPr lang="pl-PL" sz="2400" dirty="0" smtClean="0">
                <a:solidFill>
                  <a:prstClr val="black"/>
                </a:solidFill>
              </a:rPr>
              <a:t> (edukacja, zdrowie, dochody)</a:t>
            </a:r>
            <a:endParaRPr lang="pl-PL" sz="2400"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ssolve">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 y="282558"/>
            <a:ext cx="9144000" cy="64611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Moje dokumenty_KK\Praca\Konferencje\Wrocław_2017_UMED\antrop\Earth's_City_Lights_by_DMSP,_1994-1995_(large).jpg"/>
          <p:cNvPicPr>
            <a:picLocks noChangeAspect="1" noChangeArrowheads="1"/>
          </p:cNvPicPr>
          <p:nvPr/>
        </p:nvPicPr>
        <p:blipFill>
          <a:blip r:embed="rId2" cstate="print"/>
          <a:srcRect l="16667" r="16667"/>
          <a:stretch>
            <a:fillRect/>
          </a:stretch>
        </p:blipFill>
        <p:spPr bwMode="auto">
          <a:xfrm>
            <a:off x="0" y="0"/>
            <a:ext cx="9144000" cy="6858000"/>
          </a:xfrm>
          <a:prstGeom prst="rect">
            <a:avLst/>
          </a:prstGeom>
          <a:noFill/>
        </p:spPr>
      </p:pic>
      <p:sp>
        <p:nvSpPr>
          <p:cNvPr id="3" name="pole tekstowe 2"/>
          <p:cNvSpPr txBox="1"/>
          <p:nvPr/>
        </p:nvSpPr>
        <p:spPr>
          <a:xfrm>
            <a:off x="1835696" y="1844824"/>
            <a:ext cx="2232248" cy="584775"/>
          </a:xfrm>
          <a:prstGeom prst="rect">
            <a:avLst/>
          </a:prstGeom>
          <a:solidFill>
            <a:srgbClr val="000A1E">
              <a:alpha val="65000"/>
            </a:srgbClr>
          </a:solidFill>
        </p:spPr>
        <p:txBody>
          <a:bodyPr wrap="square" rtlCol="0">
            <a:spAutoFit/>
          </a:bodyPr>
          <a:lstStyle/>
          <a:p>
            <a:r>
              <a:rPr lang="pl-PL" sz="3200" dirty="0" err="1" smtClean="0">
                <a:solidFill>
                  <a:srgbClr val="FF9900"/>
                </a:solidFill>
              </a:rPr>
              <a:t>Antropocen</a:t>
            </a:r>
            <a:endParaRPr lang="pl-PL" sz="3200" dirty="0" smtClean="0">
              <a:solidFill>
                <a:srgbClr val="FF9900"/>
              </a:solidFill>
            </a:endParaRPr>
          </a:p>
        </p:txBody>
      </p:sp>
      <p:sp>
        <p:nvSpPr>
          <p:cNvPr id="4" name="pole tekstowe 3"/>
          <p:cNvSpPr txBox="1"/>
          <p:nvPr/>
        </p:nvSpPr>
        <p:spPr>
          <a:xfrm>
            <a:off x="7547024" y="6488668"/>
            <a:ext cx="1596976" cy="369332"/>
          </a:xfrm>
          <a:prstGeom prst="rect">
            <a:avLst/>
          </a:prstGeom>
          <a:noFill/>
        </p:spPr>
        <p:txBody>
          <a:bodyPr wrap="none" rtlCol="0">
            <a:spAutoFit/>
          </a:bodyPr>
          <a:lstStyle/>
          <a:p>
            <a:r>
              <a:rPr lang="pl-PL" i="1" dirty="0" smtClean="0">
                <a:solidFill>
                  <a:schemeClr val="tx2">
                    <a:lumMod val="20000"/>
                    <a:lumOff val="80000"/>
                  </a:schemeClr>
                </a:solidFill>
              </a:rPr>
              <a:t>Fot. </a:t>
            </a:r>
            <a:r>
              <a:rPr lang="pl-PL" i="1" dirty="0" err="1" smtClean="0">
                <a:solidFill>
                  <a:schemeClr val="tx2">
                    <a:lumMod val="20000"/>
                    <a:lumOff val="80000"/>
                  </a:schemeClr>
                </a:solidFill>
              </a:rPr>
              <a:t>Wikimedia</a:t>
            </a:r>
            <a:endParaRPr lang="pl-PL" i="1" dirty="0">
              <a:solidFill>
                <a:schemeClr val="tx2">
                  <a:lumMod val="20000"/>
                  <a:lumOff val="80000"/>
                </a:schemeClr>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1187624" y="0"/>
            <a:ext cx="6887463" cy="584775"/>
          </a:xfrm>
          <a:prstGeom prst="rect">
            <a:avLst/>
          </a:prstGeom>
          <a:noFill/>
        </p:spPr>
        <p:txBody>
          <a:bodyPr wrap="none" rtlCol="0">
            <a:spAutoFit/>
          </a:bodyPr>
          <a:lstStyle/>
          <a:p>
            <a:r>
              <a:rPr lang="pl-PL" sz="3200" dirty="0" smtClean="0"/>
              <a:t>Zamknięte cykle produkcji przemysłowej</a:t>
            </a:r>
            <a:endParaRPr lang="pl-PL" sz="3200" dirty="0"/>
          </a:p>
        </p:txBody>
      </p:sp>
      <p:pic>
        <p:nvPicPr>
          <p:cNvPr id="78850" name="Picture 2" descr="http://www.szkolnecentrumrecyklingu.pl/wp-content/uploads/2013/04/cykl1.jpg"/>
          <p:cNvPicPr>
            <a:picLocks noChangeAspect="1" noChangeArrowheads="1"/>
          </p:cNvPicPr>
          <p:nvPr/>
        </p:nvPicPr>
        <p:blipFill>
          <a:blip r:embed="rId2" cstate="print"/>
          <a:srcRect/>
          <a:stretch>
            <a:fillRect/>
          </a:stretch>
        </p:blipFill>
        <p:spPr bwMode="auto">
          <a:xfrm>
            <a:off x="323189" y="539044"/>
            <a:ext cx="8425275" cy="6318956"/>
          </a:xfrm>
          <a:prstGeom prst="rect">
            <a:avLst/>
          </a:prstGeom>
          <a:noFill/>
        </p:spPr>
      </p:pic>
      <p:sp>
        <p:nvSpPr>
          <p:cNvPr id="6" name="Prostokąt 5"/>
          <p:cNvSpPr/>
          <p:nvPr/>
        </p:nvSpPr>
        <p:spPr>
          <a:xfrm>
            <a:off x="5021974" y="6488668"/>
            <a:ext cx="4122026" cy="369332"/>
          </a:xfrm>
          <a:prstGeom prst="rect">
            <a:avLst/>
          </a:prstGeom>
        </p:spPr>
        <p:txBody>
          <a:bodyPr wrap="none">
            <a:spAutoFit/>
          </a:bodyPr>
          <a:lstStyle/>
          <a:p>
            <a:r>
              <a:rPr lang="pl-PL" dirty="0" smtClean="0"/>
              <a:t>http://www.szkolnecentrumrecyklingu.pl/</a:t>
            </a:r>
            <a:endParaRPr lang="pl-PL" dirty="0"/>
          </a:p>
        </p:txBody>
      </p:sp>
      <p:sp>
        <p:nvSpPr>
          <p:cNvPr id="5" name="pole tekstowe 4"/>
          <p:cNvSpPr txBox="1"/>
          <p:nvPr/>
        </p:nvSpPr>
        <p:spPr>
          <a:xfrm>
            <a:off x="1835696" y="3501008"/>
            <a:ext cx="3082254" cy="1077218"/>
          </a:xfrm>
          <a:prstGeom prst="rect">
            <a:avLst/>
          </a:prstGeom>
          <a:noFill/>
        </p:spPr>
        <p:txBody>
          <a:bodyPr wrap="none" rtlCol="0">
            <a:spAutoFit/>
          </a:bodyPr>
          <a:lstStyle/>
          <a:p>
            <a:r>
              <a:rPr lang="pl-PL" sz="3200" b="1" dirty="0" smtClean="0">
                <a:solidFill>
                  <a:srgbClr val="C00000"/>
                </a:solidFill>
                <a:effectLst>
                  <a:outerShdw blurRad="38100" dist="38100" dir="2700000" algn="tl">
                    <a:srgbClr val="000000">
                      <a:alpha val="43137"/>
                    </a:srgbClr>
                  </a:outerShdw>
                </a:effectLst>
              </a:rPr>
              <a:t>Kluczowa rola </a:t>
            </a:r>
          </a:p>
          <a:p>
            <a:r>
              <a:rPr lang="pl-PL" sz="3200" b="1" dirty="0" smtClean="0">
                <a:solidFill>
                  <a:srgbClr val="C00000"/>
                </a:solidFill>
                <a:effectLst>
                  <a:outerShdw blurRad="38100" dist="38100" dir="2700000" algn="tl">
                    <a:srgbClr val="000000">
                      <a:alpha val="43137"/>
                    </a:srgbClr>
                  </a:outerShdw>
                </a:effectLst>
              </a:rPr>
              <a:t>myśli technicznej</a:t>
            </a:r>
            <a:endParaRPr lang="pl-PL" sz="3200"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179512" y="0"/>
            <a:ext cx="8784976" cy="3631763"/>
          </a:xfrm>
          <a:prstGeom prst="rect">
            <a:avLst/>
          </a:prstGeom>
          <a:noFill/>
        </p:spPr>
        <p:txBody>
          <a:bodyPr wrap="square" rtlCol="0">
            <a:spAutoFit/>
          </a:bodyPr>
          <a:lstStyle/>
          <a:p>
            <a:r>
              <a:rPr lang="pl-PL" sz="3200" b="1" dirty="0" smtClean="0"/>
              <a:t>Wnioski końcowe:</a:t>
            </a:r>
            <a:br>
              <a:rPr lang="pl-PL" sz="3200" b="1" dirty="0" smtClean="0"/>
            </a:br>
            <a:endParaRPr lang="pl-PL" sz="1000" b="1" dirty="0" smtClean="0"/>
          </a:p>
          <a:p>
            <a:pPr>
              <a:buFont typeface="Arial" pitchFamily="34" charset="0"/>
              <a:buChar char="•"/>
            </a:pPr>
            <a:r>
              <a:rPr lang="pl-PL" sz="2800" dirty="0" smtClean="0"/>
              <a:t> Kluczowe jest </a:t>
            </a:r>
            <a:r>
              <a:rPr lang="pl-PL" sz="2800" b="1" dirty="0" smtClean="0">
                <a:solidFill>
                  <a:srgbClr val="C00000"/>
                </a:solidFill>
              </a:rPr>
              <a:t>zaniechanie spalania paliw </a:t>
            </a:r>
            <a:r>
              <a:rPr lang="pl-PL" sz="2800" dirty="0" smtClean="0"/>
              <a:t>kopalnych </a:t>
            </a:r>
            <a:br>
              <a:rPr lang="pl-PL" sz="2800" dirty="0" smtClean="0"/>
            </a:br>
            <a:endParaRPr lang="pl-PL" sz="1000" dirty="0" smtClean="0"/>
          </a:p>
          <a:p>
            <a:pPr>
              <a:buFont typeface="Arial" pitchFamily="34" charset="0"/>
              <a:buChar char="•"/>
            </a:pPr>
            <a:r>
              <a:rPr lang="pl-PL" sz="2800" dirty="0" smtClean="0"/>
              <a:t> Konieczna </a:t>
            </a:r>
            <a:r>
              <a:rPr lang="pl-PL" sz="2800" b="1" dirty="0" smtClean="0">
                <a:solidFill>
                  <a:srgbClr val="C00000"/>
                </a:solidFill>
              </a:rPr>
              <a:t>energetyczna rewolucja  (OZE)</a:t>
            </a:r>
            <a:br>
              <a:rPr lang="pl-PL" sz="2800" b="1" dirty="0" smtClean="0">
                <a:solidFill>
                  <a:srgbClr val="C00000"/>
                </a:solidFill>
              </a:rPr>
            </a:br>
            <a:endParaRPr lang="pl-PL" sz="1000" b="1" dirty="0" smtClean="0">
              <a:solidFill>
                <a:srgbClr val="C00000"/>
              </a:solidFill>
            </a:endParaRPr>
          </a:p>
          <a:p>
            <a:pPr>
              <a:buFont typeface="Arial" pitchFamily="34" charset="0"/>
              <a:buChar char="•"/>
            </a:pPr>
            <a:r>
              <a:rPr lang="pl-PL" sz="2800" dirty="0" smtClean="0"/>
              <a:t> Kluczowa rola myśli technicznej, ale konieczne zmiany paradygmatu – </a:t>
            </a:r>
            <a:r>
              <a:rPr lang="pl-PL" sz="2800" b="1" dirty="0" smtClean="0">
                <a:solidFill>
                  <a:srgbClr val="C00000"/>
                </a:solidFill>
              </a:rPr>
              <a:t>z prostego „wzrostu” na rozwój,  </a:t>
            </a:r>
            <a:r>
              <a:rPr lang="pl-PL" sz="2800" dirty="0" smtClean="0"/>
              <a:t>i</a:t>
            </a:r>
            <a:r>
              <a:rPr lang="pl-PL" sz="2800" b="1" dirty="0" smtClean="0">
                <a:solidFill>
                  <a:srgbClr val="C00000"/>
                </a:solidFill>
              </a:rPr>
              <a:t> z konkurowania na kooperację </a:t>
            </a:r>
            <a:r>
              <a:rPr lang="pl-PL" sz="2800" dirty="0" smtClean="0"/>
              <a:t/>
            </a:r>
            <a:br>
              <a:rPr lang="pl-PL" sz="2800" dirty="0" smtClean="0"/>
            </a:br>
            <a:endParaRPr lang="pl-PL" sz="2800" dirty="0" smtClean="0"/>
          </a:p>
        </p:txBody>
      </p:sp>
      <p:sp>
        <p:nvSpPr>
          <p:cNvPr id="3" name="pole tekstowe 2"/>
          <p:cNvSpPr txBox="1"/>
          <p:nvPr/>
        </p:nvSpPr>
        <p:spPr>
          <a:xfrm>
            <a:off x="5076056" y="5589240"/>
            <a:ext cx="3302699" cy="584775"/>
          </a:xfrm>
          <a:prstGeom prst="rect">
            <a:avLst/>
          </a:prstGeom>
          <a:noFill/>
        </p:spPr>
        <p:txBody>
          <a:bodyPr wrap="none" rtlCol="0">
            <a:spAutoFit/>
          </a:bodyPr>
          <a:lstStyle/>
          <a:p>
            <a:r>
              <a:rPr lang="pl-PL" sz="3200" b="1" dirty="0" smtClean="0"/>
              <a:t>Dziękuję za uwagę</a:t>
            </a:r>
            <a:endParaRPr lang="pl-PL"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dissolv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dissolv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randalolson.com/wp-content/uploads/climate_change_political_affiliation.png"/>
          <p:cNvPicPr>
            <a:picLocks noChangeAspect="1" noChangeArrowheads="1"/>
          </p:cNvPicPr>
          <p:nvPr/>
        </p:nvPicPr>
        <p:blipFill>
          <a:blip r:embed="rId3" cstate="print"/>
          <a:srcRect b="6885"/>
          <a:stretch>
            <a:fillRect/>
          </a:stretch>
        </p:blipFill>
        <p:spPr bwMode="auto">
          <a:xfrm>
            <a:off x="539552" y="1385392"/>
            <a:ext cx="8195360" cy="5472608"/>
          </a:xfrm>
          <a:prstGeom prst="rect">
            <a:avLst/>
          </a:prstGeom>
          <a:noFill/>
        </p:spPr>
      </p:pic>
      <p:sp>
        <p:nvSpPr>
          <p:cNvPr id="25" name="Rectangle 6"/>
          <p:cNvSpPr>
            <a:spLocks noGrp="1" noChangeArrowheads="1"/>
          </p:cNvSpPr>
          <p:nvPr>
            <p:ph type="title"/>
          </p:nvPr>
        </p:nvSpPr>
        <p:spPr>
          <a:xfrm>
            <a:off x="0" y="0"/>
            <a:ext cx="9144000" cy="908720"/>
          </a:xfrm>
        </p:spPr>
        <p:txBody>
          <a:bodyPr>
            <a:noAutofit/>
          </a:bodyPr>
          <a:lstStyle/>
          <a:p>
            <a:pPr eaLnBrk="1" hangingPunct="1"/>
            <a:r>
              <a:rPr lang="pl-PL" sz="3200" dirty="0" smtClean="0"/>
              <a:t>Problem: ignorowanie osiągnięć naukowych</a:t>
            </a:r>
          </a:p>
        </p:txBody>
      </p:sp>
      <p:sp>
        <p:nvSpPr>
          <p:cNvPr id="4" name="pole tekstowe 3"/>
          <p:cNvSpPr txBox="1"/>
          <p:nvPr/>
        </p:nvSpPr>
        <p:spPr>
          <a:xfrm>
            <a:off x="520062" y="1700808"/>
            <a:ext cx="692497" cy="4154984"/>
          </a:xfrm>
          <a:prstGeom prst="rect">
            <a:avLst/>
          </a:prstGeom>
          <a:solidFill>
            <a:schemeClr val="bg1"/>
          </a:solidFill>
        </p:spPr>
        <p:txBody>
          <a:bodyPr wrap="square" lIns="0" tIns="0" rIns="0" bIns="0" rtlCol="0">
            <a:spAutoFit/>
          </a:bodyPr>
          <a:lstStyle/>
          <a:p>
            <a:pPr algn="r">
              <a:lnSpc>
                <a:spcPts val="3600"/>
              </a:lnSpc>
            </a:pPr>
            <a:r>
              <a:rPr lang="pl-PL" sz="2800" dirty="0" smtClean="0">
                <a:solidFill>
                  <a:prstClr val="black"/>
                </a:solidFill>
              </a:rPr>
              <a:t>    90</a:t>
            </a:r>
          </a:p>
          <a:p>
            <a:pPr algn="r">
              <a:lnSpc>
                <a:spcPts val="3600"/>
              </a:lnSpc>
            </a:pPr>
            <a:r>
              <a:rPr lang="pl-PL" sz="2800" dirty="0" smtClean="0">
                <a:solidFill>
                  <a:prstClr val="black"/>
                </a:solidFill>
              </a:rPr>
              <a:t>80</a:t>
            </a:r>
          </a:p>
          <a:p>
            <a:pPr algn="r">
              <a:lnSpc>
                <a:spcPts val="3600"/>
              </a:lnSpc>
            </a:pPr>
            <a:r>
              <a:rPr lang="pl-PL" sz="2800" dirty="0" smtClean="0">
                <a:solidFill>
                  <a:prstClr val="black"/>
                </a:solidFill>
              </a:rPr>
              <a:t>70</a:t>
            </a:r>
          </a:p>
          <a:p>
            <a:pPr algn="r">
              <a:lnSpc>
                <a:spcPts val="3600"/>
              </a:lnSpc>
            </a:pPr>
            <a:r>
              <a:rPr lang="pl-PL" sz="2800" dirty="0" smtClean="0">
                <a:solidFill>
                  <a:prstClr val="black"/>
                </a:solidFill>
              </a:rPr>
              <a:t>60</a:t>
            </a:r>
          </a:p>
          <a:p>
            <a:pPr algn="r">
              <a:lnSpc>
                <a:spcPts val="3600"/>
              </a:lnSpc>
            </a:pPr>
            <a:r>
              <a:rPr lang="pl-PL" sz="2800" dirty="0" smtClean="0">
                <a:solidFill>
                  <a:prstClr val="black"/>
                </a:solidFill>
              </a:rPr>
              <a:t>50</a:t>
            </a:r>
          </a:p>
          <a:p>
            <a:pPr algn="r">
              <a:lnSpc>
                <a:spcPts val="3600"/>
              </a:lnSpc>
            </a:pPr>
            <a:r>
              <a:rPr lang="pl-PL" sz="2800" dirty="0" smtClean="0">
                <a:solidFill>
                  <a:prstClr val="black"/>
                </a:solidFill>
              </a:rPr>
              <a:t>40</a:t>
            </a:r>
          </a:p>
          <a:p>
            <a:pPr algn="r">
              <a:lnSpc>
                <a:spcPts val="3600"/>
              </a:lnSpc>
            </a:pPr>
            <a:r>
              <a:rPr lang="pl-PL" sz="2800" dirty="0" smtClean="0">
                <a:solidFill>
                  <a:prstClr val="black"/>
                </a:solidFill>
              </a:rPr>
              <a:t>30</a:t>
            </a:r>
          </a:p>
          <a:p>
            <a:pPr algn="r">
              <a:lnSpc>
                <a:spcPts val="3600"/>
              </a:lnSpc>
            </a:pPr>
            <a:r>
              <a:rPr lang="pl-PL" sz="2800" dirty="0" smtClean="0">
                <a:solidFill>
                  <a:prstClr val="black"/>
                </a:solidFill>
              </a:rPr>
              <a:t>20</a:t>
            </a:r>
          </a:p>
          <a:p>
            <a:pPr algn="r">
              <a:lnSpc>
                <a:spcPts val="3600"/>
              </a:lnSpc>
            </a:pPr>
            <a:r>
              <a:rPr lang="pl-PL" sz="2800" dirty="0" smtClean="0">
                <a:solidFill>
                  <a:prstClr val="black"/>
                </a:solidFill>
              </a:rPr>
              <a:t>10</a:t>
            </a:r>
          </a:p>
        </p:txBody>
      </p:sp>
      <p:sp>
        <p:nvSpPr>
          <p:cNvPr id="5" name="pole tekstowe 4"/>
          <p:cNvSpPr txBox="1"/>
          <p:nvPr/>
        </p:nvSpPr>
        <p:spPr>
          <a:xfrm rot="16200000">
            <a:off x="-1610599" y="3311407"/>
            <a:ext cx="3744418" cy="523220"/>
          </a:xfrm>
          <a:prstGeom prst="rect">
            <a:avLst/>
          </a:prstGeom>
          <a:solidFill>
            <a:schemeClr val="bg1"/>
          </a:solidFill>
        </p:spPr>
        <p:txBody>
          <a:bodyPr wrap="square" rtlCol="0">
            <a:spAutoFit/>
          </a:bodyPr>
          <a:lstStyle/>
          <a:p>
            <a:pPr algn="ctr"/>
            <a:r>
              <a:rPr lang="pl-PL" sz="2800" dirty="0" smtClean="0">
                <a:solidFill>
                  <a:prstClr val="black"/>
                </a:solidFill>
              </a:rPr>
              <a:t>% odpowiedzi</a:t>
            </a:r>
            <a:endParaRPr lang="pl-PL" sz="2800" dirty="0">
              <a:solidFill>
                <a:prstClr val="black"/>
              </a:solidFill>
            </a:endParaRPr>
          </a:p>
        </p:txBody>
      </p:sp>
      <p:sp>
        <p:nvSpPr>
          <p:cNvPr id="7" name="pole tekstowe 6"/>
          <p:cNvSpPr txBox="1"/>
          <p:nvPr/>
        </p:nvSpPr>
        <p:spPr>
          <a:xfrm>
            <a:off x="0" y="1124744"/>
            <a:ext cx="9144000" cy="584775"/>
          </a:xfrm>
          <a:prstGeom prst="rect">
            <a:avLst/>
          </a:prstGeom>
          <a:solidFill>
            <a:schemeClr val="bg1"/>
          </a:solidFill>
        </p:spPr>
        <p:txBody>
          <a:bodyPr wrap="square" rtlCol="0">
            <a:spAutoFit/>
          </a:bodyPr>
          <a:lstStyle/>
          <a:p>
            <a:pPr algn="r"/>
            <a:r>
              <a:rPr lang="pl-PL" sz="3200" b="1" dirty="0" smtClean="0">
                <a:solidFill>
                  <a:srgbClr val="C00000"/>
                </a:solidFill>
                <a:effectLst>
                  <a:outerShdw blurRad="38100" dist="38100" dir="2700000" algn="tl">
                    <a:srgbClr val="000000">
                      <a:alpha val="43137"/>
                    </a:srgbClr>
                  </a:outerShdw>
                </a:effectLst>
              </a:rPr>
              <a:t>Czy uważasz, że globalna zmiana klimatu postępuje?</a:t>
            </a:r>
            <a:endParaRPr lang="pl-PL" sz="3200" b="1" dirty="0">
              <a:solidFill>
                <a:srgbClr val="C00000"/>
              </a:solidFill>
              <a:effectLst>
                <a:outerShdw blurRad="38100" dist="38100" dir="2700000" algn="tl">
                  <a:srgbClr val="000000">
                    <a:alpha val="43137"/>
                  </a:srgbClr>
                </a:outerShdw>
              </a:effectLst>
            </a:endParaRPr>
          </a:p>
        </p:txBody>
      </p:sp>
      <p:sp>
        <p:nvSpPr>
          <p:cNvPr id="8" name="pole tekstowe 7"/>
          <p:cNvSpPr txBox="1"/>
          <p:nvPr/>
        </p:nvSpPr>
        <p:spPr>
          <a:xfrm>
            <a:off x="7020272" y="1700808"/>
            <a:ext cx="2123728" cy="584775"/>
          </a:xfrm>
          <a:prstGeom prst="rect">
            <a:avLst/>
          </a:prstGeom>
          <a:solidFill>
            <a:schemeClr val="bg1"/>
          </a:solidFill>
        </p:spPr>
        <p:txBody>
          <a:bodyPr wrap="square" rtlCol="0">
            <a:spAutoFit/>
          </a:bodyPr>
          <a:lstStyle/>
          <a:p>
            <a:pPr algn="r"/>
            <a:r>
              <a:rPr lang="pl-PL" sz="3200" b="1" dirty="0" smtClean="0">
                <a:solidFill>
                  <a:srgbClr val="C00000"/>
                </a:solidFill>
                <a:effectLst>
                  <a:outerShdw blurRad="38100" dist="38100" dir="2700000" algn="tl">
                    <a:srgbClr val="000000">
                      <a:alpha val="43137"/>
                    </a:srgbClr>
                  </a:outerShdw>
                </a:effectLst>
              </a:rPr>
              <a:t>USA’ 2014 </a:t>
            </a:r>
            <a:endParaRPr lang="pl-PL" sz="3200" b="1" dirty="0">
              <a:solidFill>
                <a:srgbClr val="C00000"/>
              </a:solidFill>
              <a:effectLst>
                <a:outerShdw blurRad="38100" dist="38100" dir="2700000" algn="tl">
                  <a:srgbClr val="000000">
                    <a:alpha val="43137"/>
                  </a:srgbClr>
                </a:outerShdw>
              </a:effectLst>
            </a:endParaRPr>
          </a:p>
        </p:txBody>
      </p:sp>
      <p:sp>
        <p:nvSpPr>
          <p:cNvPr id="9" name="pole tekstowe 8"/>
          <p:cNvSpPr txBox="1"/>
          <p:nvPr/>
        </p:nvSpPr>
        <p:spPr>
          <a:xfrm>
            <a:off x="7956376" y="3429000"/>
            <a:ext cx="692818" cy="523220"/>
          </a:xfrm>
          <a:prstGeom prst="rect">
            <a:avLst/>
          </a:prstGeom>
          <a:solidFill>
            <a:schemeClr val="bg1"/>
          </a:solidFill>
        </p:spPr>
        <p:txBody>
          <a:bodyPr wrap="none" rtlCol="0">
            <a:spAutoFit/>
          </a:bodyPr>
          <a:lstStyle/>
          <a:p>
            <a:r>
              <a:rPr lang="pl-PL" sz="2800" b="1" dirty="0" smtClean="0">
                <a:solidFill>
                  <a:srgbClr val="F79646">
                    <a:lumMod val="75000"/>
                  </a:srgbClr>
                </a:solidFill>
              </a:rPr>
              <a:t>NIE</a:t>
            </a:r>
            <a:endParaRPr lang="pl-PL" sz="2800" b="1" dirty="0">
              <a:solidFill>
                <a:srgbClr val="F79646">
                  <a:lumMod val="75000"/>
                </a:srgbClr>
              </a:solidFill>
            </a:endParaRPr>
          </a:p>
        </p:txBody>
      </p:sp>
      <p:sp>
        <p:nvSpPr>
          <p:cNvPr id="10" name="pole tekstowe 9"/>
          <p:cNvSpPr txBox="1"/>
          <p:nvPr/>
        </p:nvSpPr>
        <p:spPr>
          <a:xfrm>
            <a:off x="7956376" y="4149080"/>
            <a:ext cx="749564" cy="523220"/>
          </a:xfrm>
          <a:prstGeom prst="rect">
            <a:avLst/>
          </a:prstGeom>
          <a:solidFill>
            <a:schemeClr val="bg1"/>
          </a:solidFill>
        </p:spPr>
        <p:txBody>
          <a:bodyPr wrap="none" rtlCol="0">
            <a:spAutoFit/>
          </a:bodyPr>
          <a:lstStyle/>
          <a:p>
            <a:r>
              <a:rPr lang="pl-PL" sz="2800" b="1" dirty="0" smtClean="0">
                <a:solidFill>
                  <a:srgbClr val="0070C0"/>
                </a:solidFill>
              </a:rPr>
              <a:t>TAK</a:t>
            </a:r>
            <a:endParaRPr lang="pl-PL" sz="2800" b="1" dirty="0">
              <a:solidFill>
                <a:srgbClr val="0070C0"/>
              </a:solidFill>
            </a:endParaRPr>
          </a:p>
        </p:txBody>
      </p:sp>
      <p:sp>
        <p:nvSpPr>
          <p:cNvPr id="11" name="pole tekstowe 10"/>
          <p:cNvSpPr txBox="1"/>
          <p:nvPr/>
        </p:nvSpPr>
        <p:spPr>
          <a:xfrm>
            <a:off x="611560" y="5877272"/>
            <a:ext cx="1408271" cy="954107"/>
          </a:xfrm>
          <a:prstGeom prst="rect">
            <a:avLst/>
          </a:prstGeom>
          <a:solidFill>
            <a:schemeClr val="bg1"/>
          </a:solidFill>
        </p:spPr>
        <p:txBody>
          <a:bodyPr wrap="none" rtlCol="0">
            <a:spAutoFit/>
          </a:bodyPr>
          <a:lstStyle/>
          <a:p>
            <a:r>
              <a:rPr lang="pl-PL" sz="2800" b="1" dirty="0" err="1" smtClean="0">
                <a:solidFill>
                  <a:prstClr val="black"/>
                </a:solidFill>
              </a:rPr>
              <a:t>Zdecyd</a:t>
            </a:r>
            <a:r>
              <a:rPr lang="pl-PL" sz="2800" b="1" dirty="0" smtClean="0">
                <a:solidFill>
                  <a:prstClr val="black"/>
                </a:solidFill>
              </a:rPr>
              <a:t>.</a:t>
            </a:r>
          </a:p>
          <a:p>
            <a:r>
              <a:rPr lang="pl-PL" sz="2800" b="1" dirty="0" err="1" smtClean="0">
                <a:solidFill>
                  <a:prstClr val="black"/>
                </a:solidFill>
              </a:rPr>
              <a:t>demokr</a:t>
            </a:r>
            <a:r>
              <a:rPr lang="pl-PL" sz="2800" b="1" dirty="0" smtClean="0">
                <a:solidFill>
                  <a:prstClr val="black"/>
                </a:solidFill>
              </a:rPr>
              <a:t>.</a:t>
            </a:r>
            <a:endParaRPr lang="pl-PL" sz="2800" b="1" dirty="0">
              <a:solidFill>
                <a:prstClr val="black"/>
              </a:solidFill>
            </a:endParaRPr>
          </a:p>
        </p:txBody>
      </p:sp>
      <p:sp>
        <p:nvSpPr>
          <p:cNvPr id="12" name="pole tekstowe 11"/>
          <p:cNvSpPr txBox="1"/>
          <p:nvPr/>
        </p:nvSpPr>
        <p:spPr>
          <a:xfrm>
            <a:off x="2299633" y="5877272"/>
            <a:ext cx="1653530" cy="954107"/>
          </a:xfrm>
          <a:prstGeom prst="rect">
            <a:avLst/>
          </a:prstGeom>
          <a:solidFill>
            <a:schemeClr val="bg1"/>
          </a:solidFill>
        </p:spPr>
        <p:txBody>
          <a:bodyPr wrap="none" rtlCol="0">
            <a:spAutoFit/>
          </a:bodyPr>
          <a:lstStyle/>
          <a:p>
            <a:r>
              <a:rPr lang="pl-PL" sz="2800" b="1" dirty="0" err="1" smtClean="0">
                <a:solidFill>
                  <a:prstClr val="black"/>
                </a:solidFill>
              </a:rPr>
              <a:t>Umiark</a:t>
            </a:r>
            <a:r>
              <a:rPr lang="pl-PL" sz="2800" b="1" dirty="0" smtClean="0">
                <a:solidFill>
                  <a:prstClr val="black"/>
                </a:solidFill>
              </a:rPr>
              <a:t>.</a:t>
            </a:r>
          </a:p>
          <a:p>
            <a:r>
              <a:rPr lang="pl-PL" sz="2800" b="1" dirty="0" err="1" smtClean="0">
                <a:solidFill>
                  <a:prstClr val="black"/>
                </a:solidFill>
              </a:rPr>
              <a:t>demokr</a:t>
            </a:r>
            <a:r>
              <a:rPr lang="pl-PL" sz="2800" b="1" dirty="0" smtClean="0">
                <a:solidFill>
                  <a:prstClr val="black"/>
                </a:solidFill>
              </a:rPr>
              <a:t>.   </a:t>
            </a:r>
            <a:endParaRPr lang="pl-PL" sz="2800" b="1" dirty="0">
              <a:solidFill>
                <a:prstClr val="black"/>
              </a:solidFill>
            </a:endParaRPr>
          </a:p>
        </p:txBody>
      </p:sp>
      <p:sp>
        <p:nvSpPr>
          <p:cNvPr id="13" name="pole tekstowe 12"/>
          <p:cNvSpPr txBox="1"/>
          <p:nvPr/>
        </p:nvSpPr>
        <p:spPr>
          <a:xfrm>
            <a:off x="3955817" y="5877272"/>
            <a:ext cx="1507849" cy="954107"/>
          </a:xfrm>
          <a:prstGeom prst="rect">
            <a:avLst/>
          </a:prstGeom>
          <a:solidFill>
            <a:schemeClr val="bg1"/>
          </a:solidFill>
        </p:spPr>
        <p:txBody>
          <a:bodyPr wrap="none" rtlCol="0">
            <a:spAutoFit/>
          </a:bodyPr>
          <a:lstStyle/>
          <a:p>
            <a:r>
              <a:rPr lang="pl-PL" sz="2800" b="1" dirty="0" err="1" smtClean="0">
                <a:solidFill>
                  <a:prstClr val="black"/>
                </a:solidFill>
              </a:rPr>
              <a:t>Obo</a:t>
            </a:r>
            <a:r>
              <a:rPr lang="pl-PL" sz="2800" b="1" dirty="0" smtClean="0">
                <a:solidFill>
                  <a:prstClr val="black"/>
                </a:solidFill>
              </a:rPr>
              <a:t>-</a:t>
            </a:r>
          </a:p>
          <a:p>
            <a:r>
              <a:rPr lang="pl-PL" sz="2800" b="1" dirty="0" err="1" smtClean="0">
                <a:solidFill>
                  <a:prstClr val="black"/>
                </a:solidFill>
              </a:rPr>
              <a:t>jętny</a:t>
            </a:r>
            <a:r>
              <a:rPr lang="pl-PL" sz="2800" b="1" dirty="0" smtClean="0">
                <a:solidFill>
                  <a:prstClr val="black"/>
                </a:solidFill>
              </a:rPr>
              <a:t>       </a:t>
            </a:r>
            <a:endParaRPr lang="pl-PL" sz="2800" b="1" dirty="0">
              <a:solidFill>
                <a:prstClr val="black"/>
              </a:solidFill>
            </a:endParaRPr>
          </a:p>
        </p:txBody>
      </p:sp>
      <p:sp>
        <p:nvSpPr>
          <p:cNvPr id="14" name="pole tekstowe 13"/>
          <p:cNvSpPr txBox="1"/>
          <p:nvPr/>
        </p:nvSpPr>
        <p:spPr>
          <a:xfrm>
            <a:off x="5612001" y="5877272"/>
            <a:ext cx="1408271" cy="954107"/>
          </a:xfrm>
          <a:prstGeom prst="rect">
            <a:avLst/>
          </a:prstGeom>
          <a:solidFill>
            <a:schemeClr val="bg1"/>
          </a:solidFill>
        </p:spPr>
        <p:txBody>
          <a:bodyPr wrap="none" rtlCol="0">
            <a:spAutoFit/>
          </a:bodyPr>
          <a:lstStyle/>
          <a:p>
            <a:r>
              <a:rPr lang="pl-PL" sz="2800" b="1" dirty="0" err="1" smtClean="0">
                <a:solidFill>
                  <a:prstClr val="black"/>
                </a:solidFill>
              </a:rPr>
              <a:t>Umiark</a:t>
            </a:r>
            <a:r>
              <a:rPr lang="pl-PL" sz="2800" b="1" dirty="0" smtClean="0">
                <a:solidFill>
                  <a:prstClr val="black"/>
                </a:solidFill>
              </a:rPr>
              <a:t>.</a:t>
            </a:r>
          </a:p>
          <a:p>
            <a:r>
              <a:rPr lang="pl-PL" sz="2800" b="1" dirty="0" err="1" smtClean="0">
                <a:solidFill>
                  <a:prstClr val="black"/>
                </a:solidFill>
              </a:rPr>
              <a:t>republ</a:t>
            </a:r>
            <a:r>
              <a:rPr lang="pl-PL" sz="2800" b="1" dirty="0" smtClean="0">
                <a:solidFill>
                  <a:prstClr val="black"/>
                </a:solidFill>
              </a:rPr>
              <a:t>.</a:t>
            </a:r>
            <a:endParaRPr lang="pl-PL" sz="2800" b="1" dirty="0">
              <a:solidFill>
                <a:prstClr val="black"/>
              </a:solidFill>
            </a:endParaRPr>
          </a:p>
        </p:txBody>
      </p:sp>
      <p:sp>
        <p:nvSpPr>
          <p:cNvPr id="15" name="pole tekstowe 14"/>
          <p:cNvSpPr txBox="1"/>
          <p:nvPr/>
        </p:nvSpPr>
        <p:spPr>
          <a:xfrm>
            <a:off x="7340193" y="5877272"/>
            <a:ext cx="1332160" cy="954107"/>
          </a:xfrm>
          <a:prstGeom prst="rect">
            <a:avLst/>
          </a:prstGeom>
          <a:solidFill>
            <a:schemeClr val="bg1"/>
          </a:solidFill>
        </p:spPr>
        <p:txBody>
          <a:bodyPr wrap="none" rtlCol="0">
            <a:spAutoFit/>
          </a:bodyPr>
          <a:lstStyle/>
          <a:p>
            <a:r>
              <a:rPr lang="pl-PL" sz="2800" b="1" dirty="0" err="1" smtClean="0">
                <a:solidFill>
                  <a:prstClr val="black"/>
                </a:solidFill>
              </a:rPr>
              <a:t>Zdecyd</a:t>
            </a:r>
            <a:r>
              <a:rPr lang="pl-PL" sz="2800" b="1" dirty="0" smtClean="0">
                <a:solidFill>
                  <a:prstClr val="black"/>
                </a:solidFill>
              </a:rPr>
              <a:t>.</a:t>
            </a:r>
          </a:p>
          <a:p>
            <a:r>
              <a:rPr lang="pl-PL" sz="2800" b="1" dirty="0" err="1" smtClean="0">
                <a:solidFill>
                  <a:prstClr val="black"/>
                </a:solidFill>
              </a:rPr>
              <a:t>republ</a:t>
            </a:r>
            <a:r>
              <a:rPr lang="pl-PL" sz="2800" b="1" dirty="0" smtClean="0">
                <a:solidFill>
                  <a:prstClr val="black"/>
                </a:solidFill>
              </a:rPr>
              <a:t>.</a:t>
            </a:r>
            <a:endParaRPr lang="pl-PL" sz="2800" b="1" dirty="0">
              <a:solidFill>
                <a:prstClr val="black"/>
              </a:solidFill>
            </a:endParaRPr>
          </a:p>
        </p:txBody>
      </p:sp>
      <p:sp>
        <p:nvSpPr>
          <p:cNvPr id="16" name="pole tekstowe 15"/>
          <p:cNvSpPr txBox="1"/>
          <p:nvPr/>
        </p:nvSpPr>
        <p:spPr>
          <a:xfrm>
            <a:off x="7956376" y="5085184"/>
            <a:ext cx="1013419" cy="748154"/>
          </a:xfrm>
          <a:prstGeom prst="rect">
            <a:avLst/>
          </a:prstGeom>
          <a:solidFill>
            <a:schemeClr val="bg1"/>
          </a:solidFill>
        </p:spPr>
        <p:txBody>
          <a:bodyPr wrap="none" rtlCol="0">
            <a:spAutoFit/>
          </a:bodyPr>
          <a:lstStyle/>
          <a:p>
            <a:pPr>
              <a:lnSpc>
                <a:spcPts val="2500"/>
              </a:lnSpc>
            </a:pPr>
            <a:r>
              <a:rPr lang="pl-PL" sz="2800" b="1" dirty="0" smtClean="0">
                <a:solidFill>
                  <a:prstClr val="black">
                    <a:lumMod val="65000"/>
                    <a:lumOff val="35000"/>
                  </a:prstClr>
                </a:solidFill>
              </a:rPr>
              <a:t>Nie</a:t>
            </a:r>
          </a:p>
          <a:p>
            <a:pPr>
              <a:lnSpc>
                <a:spcPts val="2500"/>
              </a:lnSpc>
            </a:pPr>
            <a:r>
              <a:rPr lang="pl-PL" sz="2800" b="1" dirty="0" smtClean="0">
                <a:solidFill>
                  <a:prstClr val="black">
                    <a:lumMod val="65000"/>
                    <a:lumOff val="35000"/>
                  </a:prstClr>
                </a:solidFill>
              </a:rPr>
              <a:t>wiem</a:t>
            </a:r>
            <a:endParaRPr lang="pl-PL" sz="2800" b="1" dirty="0">
              <a:solidFill>
                <a:prstClr val="black">
                  <a:lumMod val="65000"/>
                  <a:lumOff val="35000"/>
                </a:prstClr>
              </a:solidFill>
            </a:endParaRPr>
          </a:p>
        </p:txBody>
      </p:sp>
      <p:sp>
        <p:nvSpPr>
          <p:cNvPr id="17" name="Prostokąt 16"/>
          <p:cNvSpPr/>
          <p:nvPr/>
        </p:nvSpPr>
        <p:spPr>
          <a:xfrm>
            <a:off x="5940152" y="2204864"/>
            <a:ext cx="3007298" cy="369332"/>
          </a:xfrm>
          <a:prstGeom prst="rect">
            <a:avLst/>
          </a:prstGeom>
        </p:spPr>
        <p:txBody>
          <a:bodyPr wrap="none">
            <a:spAutoFit/>
          </a:bodyPr>
          <a:lstStyle/>
          <a:p>
            <a:r>
              <a:rPr lang="pl-PL" i="1" dirty="0" smtClean="0"/>
              <a:t>http://www.utenergypoll.com</a:t>
            </a:r>
            <a:endParaRPr lang="pl-PL" i="1" dirty="0"/>
          </a:p>
        </p:txBody>
      </p:sp>
      <p:sp>
        <p:nvSpPr>
          <p:cNvPr id="18" name="Prostokąt 17"/>
          <p:cNvSpPr/>
          <p:nvPr/>
        </p:nvSpPr>
        <p:spPr>
          <a:xfrm>
            <a:off x="0" y="692696"/>
            <a:ext cx="9144000" cy="61653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0" y="0"/>
            <a:ext cx="7038658" cy="1569660"/>
          </a:xfrm>
          <a:prstGeom prst="rect">
            <a:avLst/>
          </a:prstGeom>
          <a:noFill/>
        </p:spPr>
        <p:txBody>
          <a:bodyPr wrap="none" rtlCol="0">
            <a:spAutoFit/>
          </a:bodyPr>
          <a:lstStyle/>
          <a:p>
            <a:r>
              <a:rPr lang="pl-PL" sz="3200" dirty="0" smtClean="0"/>
              <a:t>Sprzężenie zwrotne: </a:t>
            </a:r>
          </a:p>
          <a:p>
            <a:endParaRPr lang="pl-PL" sz="3200" dirty="0" smtClean="0"/>
          </a:p>
          <a:p>
            <a:r>
              <a:rPr lang="pl-PL" sz="3200" dirty="0" smtClean="0"/>
              <a:t>produkcja energii a innowacje techniczne</a:t>
            </a:r>
            <a:endParaRPr lang="pl-PL" sz="3200" dirty="0"/>
          </a:p>
        </p:txBody>
      </p:sp>
      <p:sp>
        <p:nvSpPr>
          <p:cNvPr id="11" name="pole tekstowe 10"/>
          <p:cNvSpPr txBox="1"/>
          <p:nvPr/>
        </p:nvSpPr>
        <p:spPr>
          <a:xfrm>
            <a:off x="971600" y="1825157"/>
            <a:ext cx="237566" cy="369332"/>
          </a:xfrm>
          <a:prstGeom prst="rect">
            <a:avLst/>
          </a:prstGeom>
          <a:noFill/>
        </p:spPr>
        <p:txBody>
          <a:bodyPr wrap="none" rtlCol="0">
            <a:spAutoFit/>
          </a:bodyPr>
          <a:lstStyle/>
          <a:p>
            <a:r>
              <a:rPr lang="pl-PL" dirty="0" smtClean="0"/>
              <a:t> </a:t>
            </a:r>
            <a:endParaRPr lang="pl-PL" dirty="0"/>
          </a:p>
        </p:txBody>
      </p:sp>
      <p:pic>
        <p:nvPicPr>
          <p:cNvPr id="33798" name="Picture 6" descr="Znalezione obrazy dla zapytania oil drilling rig"/>
          <p:cNvPicPr>
            <a:picLocks noChangeAspect="1" noChangeArrowheads="1"/>
          </p:cNvPicPr>
          <p:nvPr/>
        </p:nvPicPr>
        <p:blipFill>
          <a:blip r:embed="rId2" cstate="print"/>
          <a:srcRect/>
          <a:stretch>
            <a:fillRect/>
          </a:stretch>
        </p:blipFill>
        <p:spPr bwMode="auto">
          <a:xfrm>
            <a:off x="2771800" y="2348880"/>
            <a:ext cx="4456343" cy="2952328"/>
          </a:xfrm>
          <a:prstGeom prst="rect">
            <a:avLst/>
          </a:prstGeom>
          <a:noFill/>
        </p:spPr>
      </p:pic>
      <p:pic>
        <p:nvPicPr>
          <p:cNvPr id="33800" name="Picture 8" descr="File:Lucas gusher.jpg"/>
          <p:cNvPicPr>
            <a:picLocks noChangeAspect="1" noChangeArrowheads="1"/>
          </p:cNvPicPr>
          <p:nvPr/>
        </p:nvPicPr>
        <p:blipFill>
          <a:blip r:embed="rId3" cstate="print"/>
          <a:srcRect/>
          <a:stretch>
            <a:fillRect/>
          </a:stretch>
        </p:blipFill>
        <p:spPr bwMode="auto">
          <a:xfrm>
            <a:off x="251520" y="3114722"/>
            <a:ext cx="1152128" cy="1371314"/>
          </a:xfrm>
          <a:prstGeom prst="rect">
            <a:avLst/>
          </a:prstGeom>
          <a:noFill/>
        </p:spPr>
      </p:pic>
      <p:sp>
        <p:nvSpPr>
          <p:cNvPr id="15" name="Strzałka w prawo 14"/>
          <p:cNvSpPr/>
          <p:nvPr/>
        </p:nvSpPr>
        <p:spPr>
          <a:xfrm>
            <a:off x="1331640" y="3645024"/>
            <a:ext cx="1512168" cy="432048"/>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trzałka w prawo 15"/>
          <p:cNvSpPr/>
          <p:nvPr/>
        </p:nvSpPr>
        <p:spPr>
          <a:xfrm>
            <a:off x="7380312" y="3645024"/>
            <a:ext cx="1512168" cy="432048"/>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251520" y="4653136"/>
            <a:ext cx="1055289" cy="830997"/>
          </a:xfrm>
          <a:prstGeom prst="rect">
            <a:avLst/>
          </a:prstGeom>
          <a:noFill/>
        </p:spPr>
        <p:txBody>
          <a:bodyPr wrap="none" rtlCol="0">
            <a:spAutoFit/>
          </a:bodyPr>
          <a:lstStyle/>
          <a:p>
            <a:r>
              <a:rPr lang="pl-PL" sz="2400" dirty="0" smtClean="0"/>
              <a:t>Teksas </a:t>
            </a:r>
          </a:p>
          <a:p>
            <a:r>
              <a:rPr lang="pl-PL" sz="2400" dirty="0" smtClean="0"/>
              <a:t>1901</a:t>
            </a:r>
            <a:endParaRPr lang="pl-PL" sz="2400" dirty="0"/>
          </a:p>
        </p:txBody>
      </p:sp>
      <p:sp>
        <p:nvSpPr>
          <p:cNvPr id="9" name="pole tekstowe 8"/>
          <p:cNvSpPr txBox="1"/>
          <p:nvPr/>
        </p:nvSpPr>
        <p:spPr>
          <a:xfrm>
            <a:off x="3491880" y="5445224"/>
            <a:ext cx="3047373" cy="461665"/>
          </a:xfrm>
          <a:prstGeom prst="rect">
            <a:avLst/>
          </a:prstGeom>
          <a:noFill/>
        </p:spPr>
        <p:txBody>
          <a:bodyPr wrap="none" rtlCol="0">
            <a:spAutoFit/>
          </a:bodyPr>
          <a:lstStyle/>
          <a:p>
            <a:r>
              <a:rPr lang="pl-PL" sz="2400" dirty="0" smtClean="0"/>
              <a:t>Morze Północne, XXI w</a:t>
            </a:r>
            <a:endParaRPr lang="pl-PL" sz="2400"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539552" y="332656"/>
            <a:ext cx="8069004" cy="954107"/>
          </a:xfrm>
          <a:prstGeom prst="rect">
            <a:avLst/>
          </a:prstGeom>
          <a:noFill/>
        </p:spPr>
        <p:txBody>
          <a:bodyPr wrap="none" rtlCol="0">
            <a:spAutoFit/>
          </a:bodyPr>
          <a:lstStyle/>
          <a:p>
            <a:r>
              <a:rPr lang="pl-PL" sz="2800" dirty="0" smtClean="0"/>
              <a:t>Osiągnięcie myśli technicznej przełomu XX i XXI wieku:</a:t>
            </a:r>
          </a:p>
          <a:p>
            <a:pPr algn="ctr"/>
            <a:r>
              <a:rPr lang="pl-PL" sz="2800" dirty="0" smtClean="0"/>
              <a:t>ropa ze skał łupkowych</a:t>
            </a:r>
            <a:endParaRPr lang="pl-PL" sz="2800" dirty="0"/>
          </a:p>
        </p:txBody>
      </p:sp>
      <p:pic>
        <p:nvPicPr>
          <p:cNvPr id="32769" name="Picture 1" descr="D:\Moje dokumenty_KK\Praca\Konferencje\Wrocław_2017_UMED\antrop\Odessa1.jpg"/>
          <p:cNvPicPr>
            <a:picLocks noChangeAspect="1" noChangeArrowheads="1"/>
          </p:cNvPicPr>
          <p:nvPr/>
        </p:nvPicPr>
        <p:blipFill>
          <a:blip r:embed="rId2" cstate="print"/>
          <a:srcRect/>
          <a:stretch>
            <a:fillRect/>
          </a:stretch>
        </p:blipFill>
        <p:spPr bwMode="auto">
          <a:xfrm>
            <a:off x="0" y="1714500"/>
            <a:ext cx="9144000" cy="5143500"/>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descr="D:\Moje dokumenty_KK\Praca\Konferencje\Wrocław_2017_UMED\antrop\Odessa2.jpg"/>
          <p:cNvPicPr>
            <a:picLocks noChangeAspect="1" noChangeArrowheads="1"/>
          </p:cNvPicPr>
          <p:nvPr/>
        </p:nvPicPr>
        <p:blipFill>
          <a:blip r:embed="rId2" cstate="print"/>
          <a:srcRect/>
          <a:stretch>
            <a:fillRect/>
          </a:stretch>
        </p:blipFill>
        <p:spPr bwMode="auto">
          <a:xfrm>
            <a:off x="0" y="1714500"/>
            <a:ext cx="9144000" cy="5143500"/>
          </a:xfrm>
          <a:prstGeom prst="rect">
            <a:avLst/>
          </a:prstGeom>
          <a:noFill/>
        </p:spPr>
      </p:pic>
      <p:sp>
        <p:nvSpPr>
          <p:cNvPr id="3" name="pole tekstowe 2"/>
          <p:cNvSpPr txBox="1"/>
          <p:nvPr/>
        </p:nvSpPr>
        <p:spPr>
          <a:xfrm>
            <a:off x="539552" y="332656"/>
            <a:ext cx="8069004" cy="954107"/>
          </a:xfrm>
          <a:prstGeom prst="rect">
            <a:avLst/>
          </a:prstGeom>
          <a:noFill/>
        </p:spPr>
        <p:txBody>
          <a:bodyPr wrap="none" rtlCol="0">
            <a:spAutoFit/>
          </a:bodyPr>
          <a:lstStyle/>
          <a:p>
            <a:r>
              <a:rPr lang="pl-PL" sz="2800" dirty="0" smtClean="0"/>
              <a:t>Osiągnięcie myśli technicznej przełomu XX i XXI wieku:</a:t>
            </a:r>
          </a:p>
          <a:p>
            <a:pPr algn="ctr"/>
            <a:r>
              <a:rPr lang="pl-PL" sz="2800" dirty="0" smtClean="0"/>
              <a:t>ropa ze skał łupkowych</a:t>
            </a:r>
            <a:endParaRPr lang="pl-PL" sz="2800" dirty="0"/>
          </a:p>
        </p:txBody>
      </p:sp>
      <p:cxnSp>
        <p:nvCxnSpPr>
          <p:cNvPr id="5" name="Łącznik prosty 4"/>
          <p:cNvCxnSpPr/>
          <p:nvPr/>
        </p:nvCxnSpPr>
        <p:spPr>
          <a:xfrm>
            <a:off x="7747516" y="6575286"/>
            <a:ext cx="971600" cy="0"/>
          </a:xfrm>
          <a:prstGeom prst="line">
            <a:avLst/>
          </a:prstGeom>
          <a:ln w="57150">
            <a:solidFill>
              <a:srgbClr val="000A1E"/>
            </a:solidFill>
          </a:ln>
        </p:spPr>
        <p:style>
          <a:lnRef idx="1">
            <a:schemeClr val="accent1"/>
          </a:lnRef>
          <a:fillRef idx="0">
            <a:schemeClr val="accent1"/>
          </a:fillRef>
          <a:effectRef idx="0">
            <a:schemeClr val="accent1"/>
          </a:effectRef>
          <a:fontRef idx="minor">
            <a:schemeClr val="tx1"/>
          </a:fontRef>
        </p:style>
      </p:cxnSp>
      <p:sp>
        <p:nvSpPr>
          <p:cNvPr id="6" name="pole tekstowe 5"/>
          <p:cNvSpPr txBox="1"/>
          <p:nvPr/>
        </p:nvSpPr>
        <p:spPr>
          <a:xfrm>
            <a:off x="7668344" y="6021288"/>
            <a:ext cx="1159292" cy="553998"/>
          </a:xfrm>
          <a:prstGeom prst="rect">
            <a:avLst/>
          </a:prstGeom>
          <a:noFill/>
        </p:spPr>
        <p:txBody>
          <a:bodyPr wrap="none" rtlCol="0">
            <a:spAutoFit/>
          </a:bodyPr>
          <a:lstStyle/>
          <a:p>
            <a:r>
              <a:rPr lang="pl-PL" sz="3000" b="1" dirty="0" smtClean="0">
                <a:solidFill>
                  <a:srgbClr val="000A1E"/>
                </a:solidFill>
              </a:rPr>
              <a:t>10 km</a:t>
            </a:r>
            <a:endParaRPr lang="pl-PL" sz="3000" b="1" dirty="0">
              <a:solidFill>
                <a:srgbClr val="000A1E"/>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D:\Moje dokumenty_KK\Praca\Konferencje\Wrocław_2017_UMED\antrop\Odessa3.jpg"/>
          <p:cNvPicPr>
            <a:picLocks noChangeAspect="1" noChangeArrowheads="1"/>
          </p:cNvPicPr>
          <p:nvPr/>
        </p:nvPicPr>
        <p:blipFill>
          <a:blip r:embed="rId2" cstate="print"/>
          <a:srcRect/>
          <a:stretch>
            <a:fillRect/>
          </a:stretch>
        </p:blipFill>
        <p:spPr bwMode="auto">
          <a:xfrm>
            <a:off x="0" y="1714500"/>
            <a:ext cx="9144000" cy="5143500"/>
          </a:xfrm>
          <a:prstGeom prst="rect">
            <a:avLst/>
          </a:prstGeom>
          <a:noFill/>
        </p:spPr>
      </p:pic>
      <p:sp>
        <p:nvSpPr>
          <p:cNvPr id="3" name="pole tekstowe 2"/>
          <p:cNvSpPr txBox="1"/>
          <p:nvPr/>
        </p:nvSpPr>
        <p:spPr>
          <a:xfrm>
            <a:off x="539552" y="332656"/>
            <a:ext cx="8069004" cy="954107"/>
          </a:xfrm>
          <a:prstGeom prst="rect">
            <a:avLst/>
          </a:prstGeom>
          <a:noFill/>
        </p:spPr>
        <p:txBody>
          <a:bodyPr wrap="none" rtlCol="0">
            <a:spAutoFit/>
          </a:bodyPr>
          <a:lstStyle/>
          <a:p>
            <a:r>
              <a:rPr lang="pl-PL" sz="2800" dirty="0" smtClean="0"/>
              <a:t>Osiągnięcie myśli technicznej przełomu XX i XXI wieku:</a:t>
            </a:r>
          </a:p>
          <a:p>
            <a:pPr algn="ctr"/>
            <a:r>
              <a:rPr lang="pl-PL" sz="2800" dirty="0" smtClean="0"/>
              <a:t>ropa ze skał łupkowych</a:t>
            </a:r>
            <a:endParaRPr lang="pl-PL"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907704" y="188640"/>
            <a:ext cx="5369547" cy="523220"/>
          </a:xfrm>
          <a:prstGeom prst="rect">
            <a:avLst/>
          </a:prstGeom>
          <a:noFill/>
        </p:spPr>
        <p:txBody>
          <a:bodyPr wrap="none" rtlCol="0">
            <a:spAutoFit/>
          </a:bodyPr>
          <a:lstStyle/>
          <a:p>
            <a:r>
              <a:rPr lang="pl-PL" sz="2800" b="1" dirty="0" err="1" smtClean="0"/>
              <a:t>Antropocen</a:t>
            </a:r>
            <a:r>
              <a:rPr lang="pl-PL" sz="2800" b="1" dirty="0" smtClean="0"/>
              <a:t> – historia idei i pojęcia</a:t>
            </a:r>
            <a:endParaRPr lang="pl-PL" sz="2800" b="1" dirty="0"/>
          </a:p>
        </p:txBody>
      </p:sp>
      <p:sp>
        <p:nvSpPr>
          <p:cNvPr id="3" name="Prostokąt 2"/>
          <p:cNvSpPr/>
          <p:nvPr/>
        </p:nvSpPr>
        <p:spPr>
          <a:xfrm>
            <a:off x="251520" y="764704"/>
            <a:ext cx="8712968" cy="5632311"/>
          </a:xfrm>
          <a:prstGeom prst="rect">
            <a:avLst/>
          </a:prstGeom>
        </p:spPr>
        <p:txBody>
          <a:bodyPr wrap="square">
            <a:spAutoFit/>
          </a:bodyPr>
          <a:lstStyle/>
          <a:p>
            <a:pPr>
              <a:lnSpc>
                <a:spcPct val="150000"/>
              </a:lnSpc>
            </a:pPr>
            <a:r>
              <a:rPr lang="pl-PL" sz="2400" b="1" dirty="0" smtClean="0"/>
              <a:t>1874</a:t>
            </a:r>
            <a:r>
              <a:rPr lang="pl-PL" sz="2400" dirty="0" smtClean="0"/>
              <a:t> – G. </a:t>
            </a:r>
            <a:r>
              <a:rPr lang="pl-PL" sz="2400" dirty="0" err="1" smtClean="0"/>
              <a:t>Perkins</a:t>
            </a:r>
            <a:r>
              <a:rPr lang="pl-PL" sz="2400" dirty="0" smtClean="0"/>
              <a:t> Marsh: „</a:t>
            </a:r>
            <a:r>
              <a:rPr lang="pl-PL" sz="2400" b="1" dirty="0" err="1" smtClean="0">
                <a:solidFill>
                  <a:srgbClr val="C00000"/>
                </a:solidFill>
              </a:rPr>
              <a:t>The</a:t>
            </a:r>
            <a:r>
              <a:rPr lang="pl-PL" sz="2400" b="1" dirty="0" smtClean="0">
                <a:solidFill>
                  <a:srgbClr val="C00000"/>
                </a:solidFill>
              </a:rPr>
              <a:t> </a:t>
            </a:r>
            <a:r>
              <a:rPr lang="pl-PL" sz="2400" b="1" dirty="0" err="1" smtClean="0">
                <a:solidFill>
                  <a:srgbClr val="C00000"/>
                </a:solidFill>
              </a:rPr>
              <a:t>Earth</a:t>
            </a:r>
            <a:r>
              <a:rPr lang="pl-PL" sz="2400" b="1" dirty="0" smtClean="0">
                <a:solidFill>
                  <a:srgbClr val="C00000"/>
                </a:solidFill>
              </a:rPr>
              <a:t> as </a:t>
            </a:r>
            <a:r>
              <a:rPr lang="pl-PL" sz="2400" b="1" dirty="0" err="1" smtClean="0">
                <a:solidFill>
                  <a:srgbClr val="C00000"/>
                </a:solidFill>
              </a:rPr>
              <a:t>Modified</a:t>
            </a:r>
            <a:r>
              <a:rPr lang="pl-PL" sz="2400" b="1" dirty="0" smtClean="0">
                <a:solidFill>
                  <a:srgbClr val="C00000"/>
                </a:solidFill>
              </a:rPr>
              <a:t> by </a:t>
            </a:r>
            <a:r>
              <a:rPr lang="pl-PL" sz="2400" b="1" dirty="0" err="1" smtClean="0">
                <a:solidFill>
                  <a:srgbClr val="C00000"/>
                </a:solidFill>
              </a:rPr>
              <a:t>Human</a:t>
            </a:r>
            <a:r>
              <a:rPr lang="pl-PL" sz="2400" b="1" dirty="0" smtClean="0">
                <a:solidFill>
                  <a:srgbClr val="C00000"/>
                </a:solidFill>
              </a:rPr>
              <a:t> Action</a:t>
            </a:r>
            <a:r>
              <a:rPr lang="pl-PL" sz="2400" dirty="0" smtClean="0"/>
              <a:t>”</a:t>
            </a:r>
          </a:p>
          <a:p>
            <a:pPr>
              <a:lnSpc>
                <a:spcPct val="150000"/>
              </a:lnSpc>
            </a:pPr>
            <a:r>
              <a:rPr lang="pl-PL" sz="2400" b="1" dirty="0" smtClean="0"/>
              <a:t>1955</a:t>
            </a:r>
            <a:r>
              <a:rPr lang="pl-PL" sz="2400" dirty="0" smtClean="0"/>
              <a:t> – Princeton: „</a:t>
            </a:r>
            <a:r>
              <a:rPr lang="pl-PL" sz="2400" b="1" dirty="0" err="1" smtClean="0">
                <a:solidFill>
                  <a:srgbClr val="C00000"/>
                </a:solidFill>
              </a:rPr>
              <a:t>Man's</a:t>
            </a:r>
            <a:r>
              <a:rPr lang="pl-PL" sz="2400" b="1" dirty="0" smtClean="0">
                <a:solidFill>
                  <a:srgbClr val="C00000"/>
                </a:solidFill>
              </a:rPr>
              <a:t> Role </a:t>
            </a:r>
            <a:r>
              <a:rPr lang="pl-PL" sz="2400" b="1" dirty="0" err="1" smtClean="0">
                <a:solidFill>
                  <a:srgbClr val="C00000"/>
                </a:solidFill>
              </a:rPr>
              <a:t>in</a:t>
            </a:r>
            <a:r>
              <a:rPr lang="pl-PL" sz="2400" b="1" dirty="0" smtClean="0">
                <a:solidFill>
                  <a:srgbClr val="C00000"/>
                </a:solidFill>
              </a:rPr>
              <a:t> </a:t>
            </a:r>
            <a:r>
              <a:rPr lang="pl-PL" sz="2400" b="1" dirty="0" err="1" smtClean="0">
                <a:solidFill>
                  <a:srgbClr val="C00000"/>
                </a:solidFill>
              </a:rPr>
              <a:t>Changing</a:t>
            </a:r>
            <a:r>
              <a:rPr lang="pl-PL" sz="2400" b="1" dirty="0" smtClean="0">
                <a:solidFill>
                  <a:srgbClr val="C00000"/>
                </a:solidFill>
              </a:rPr>
              <a:t> </a:t>
            </a:r>
            <a:r>
              <a:rPr lang="pl-PL" sz="2400" b="1" dirty="0" err="1" smtClean="0">
                <a:solidFill>
                  <a:srgbClr val="C00000"/>
                </a:solidFill>
              </a:rPr>
              <a:t>the</a:t>
            </a:r>
            <a:r>
              <a:rPr lang="pl-PL" sz="2400" b="1" dirty="0" smtClean="0">
                <a:solidFill>
                  <a:srgbClr val="C00000"/>
                </a:solidFill>
              </a:rPr>
              <a:t> Face of </a:t>
            </a:r>
            <a:r>
              <a:rPr lang="pl-PL" sz="2400" b="1" dirty="0" err="1" smtClean="0">
                <a:solidFill>
                  <a:srgbClr val="C00000"/>
                </a:solidFill>
              </a:rPr>
              <a:t>the</a:t>
            </a:r>
            <a:r>
              <a:rPr lang="pl-PL" sz="2400" b="1" dirty="0" smtClean="0">
                <a:solidFill>
                  <a:srgbClr val="C00000"/>
                </a:solidFill>
              </a:rPr>
              <a:t> </a:t>
            </a:r>
            <a:r>
              <a:rPr lang="pl-PL" sz="2400" b="1" dirty="0" err="1" smtClean="0">
                <a:solidFill>
                  <a:srgbClr val="C00000"/>
                </a:solidFill>
              </a:rPr>
              <a:t>Earth</a:t>
            </a:r>
            <a:r>
              <a:rPr lang="pl-PL" sz="2400" dirty="0" smtClean="0"/>
              <a:t>”</a:t>
            </a:r>
          </a:p>
          <a:p>
            <a:pPr>
              <a:lnSpc>
                <a:spcPct val="150000"/>
              </a:lnSpc>
            </a:pPr>
            <a:r>
              <a:rPr lang="pl-PL" sz="2400" dirty="0" smtClean="0"/>
              <a:t>I </a:t>
            </a:r>
            <a:r>
              <a:rPr lang="pl-PL" sz="2400" b="1" dirty="0" smtClean="0"/>
              <a:t>2002</a:t>
            </a:r>
            <a:r>
              <a:rPr lang="pl-PL" sz="2400" dirty="0" smtClean="0"/>
              <a:t> – Paul </a:t>
            </a:r>
            <a:r>
              <a:rPr lang="pl-PL" sz="2400" dirty="0" err="1" smtClean="0"/>
              <a:t>Crutzen</a:t>
            </a:r>
            <a:r>
              <a:rPr lang="pl-PL" sz="2400" dirty="0" smtClean="0"/>
              <a:t>:</a:t>
            </a:r>
            <a:br>
              <a:rPr lang="pl-PL" sz="2400" dirty="0" smtClean="0"/>
            </a:br>
            <a:r>
              <a:rPr lang="pl-PL" sz="2400" dirty="0" smtClean="0"/>
              <a:t> „</a:t>
            </a:r>
            <a:r>
              <a:rPr lang="pl-PL" sz="2400" b="1" dirty="0" err="1" smtClean="0">
                <a:solidFill>
                  <a:srgbClr val="C00000"/>
                </a:solidFill>
              </a:rPr>
              <a:t>Geology</a:t>
            </a:r>
            <a:r>
              <a:rPr lang="pl-PL" sz="2400" b="1" dirty="0" smtClean="0">
                <a:solidFill>
                  <a:srgbClr val="C00000"/>
                </a:solidFill>
              </a:rPr>
              <a:t> of </a:t>
            </a:r>
            <a:r>
              <a:rPr lang="pl-PL" sz="2400" b="1" dirty="0" err="1" smtClean="0">
                <a:solidFill>
                  <a:srgbClr val="C00000"/>
                </a:solidFill>
              </a:rPr>
              <a:t>mankind</a:t>
            </a:r>
            <a:r>
              <a:rPr lang="pl-PL" sz="2400" dirty="0" smtClean="0"/>
              <a:t>” (</a:t>
            </a:r>
            <a:r>
              <a:rPr lang="pl-PL" sz="2400" i="1" dirty="0" err="1" smtClean="0"/>
              <a:t>Nature</a:t>
            </a:r>
            <a:r>
              <a:rPr lang="pl-PL" sz="2400" dirty="0" smtClean="0"/>
              <a:t>)</a:t>
            </a:r>
          </a:p>
          <a:p>
            <a:pPr>
              <a:lnSpc>
                <a:spcPct val="150000"/>
              </a:lnSpc>
            </a:pPr>
            <a:r>
              <a:rPr lang="pl-PL" sz="2400" dirty="0" smtClean="0"/>
              <a:t>VI </a:t>
            </a:r>
            <a:r>
              <a:rPr lang="pl-PL" sz="2400" b="1" dirty="0" smtClean="0"/>
              <a:t>2009</a:t>
            </a:r>
            <a:r>
              <a:rPr lang="pl-PL" sz="2400" dirty="0" smtClean="0"/>
              <a:t> – powstanie </a:t>
            </a:r>
            <a:r>
              <a:rPr lang="pl-PL" sz="2400" b="1" dirty="0" err="1" smtClean="0">
                <a:solidFill>
                  <a:srgbClr val="C00000"/>
                </a:solidFill>
              </a:rPr>
              <a:t>Working</a:t>
            </a:r>
            <a:r>
              <a:rPr lang="pl-PL" sz="2400" b="1" dirty="0" smtClean="0">
                <a:solidFill>
                  <a:srgbClr val="C00000"/>
                </a:solidFill>
              </a:rPr>
              <a:t> Group </a:t>
            </a:r>
            <a:br>
              <a:rPr lang="pl-PL" sz="2400" b="1" dirty="0" smtClean="0">
                <a:solidFill>
                  <a:srgbClr val="C00000"/>
                </a:solidFill>
              </a:rPr>
            </a:br>
            <a:r>
              <a:rPr lang="pl-PL" sz="2400" b="1" dirty="0" smtClean="0">
                <a:solidFill>
                  <a:srgbClr val="C00000"/>
                </a:solidFill>
              </a:rPr>
              <a:t>on </a:t>
            </a:r>
            <a:r>
              <a:rPr lang="pl-PL" sz="2400" b="1" dirty="0" err="1" smtClean="0">
                <a:solidFill>
                  <a:srgbClr val="C00000"/>
                </a:solidFill>
              </a:rPr>
              <a:t>the</a:t>
            </a:r>
            <a:r>
              <a:rPr lang="pl-PL" sz="2400" b="1" dirty="0" smtClean="0">
                <a:solidFill>
                  <a:srgbClr val="C00000"/>
                </a:solidFill>
              </a:rPr>
              <a:t> </a:t>
            </a:r>
            <a:r>
              <a:rPr lang="pl-PL" sz="2400" b="1" dirty="0" err="1" smtClean="0">
                <a:solidFill>
                  <a:srgbClr val="C00000"/>
                </a:solidFill>
              </a:rPr>
              <a:t>Anthropocene</a:t>
            </a:r>
            <a:r>
              <a:rPr lang="pl-PL" sz="2400" b="1" dirty="0" smtClean="0">
                <a:solidFill>
                  <a:srgbClr val="C00000"/>
                </a:solidFill>
              </a:rPr>
              <a:t> (WGA)</a:t>
            </a:r>
          </a:p>
          <a:p>
            <a:pPr>
              <a:lnSpc>
                <a:spcPct val="150000"/>
              </a:lnSpc>
            </a:pPr>
            <a:r>
              <a:rPr lang="pl-PL" sz="2400" dirty="0" smtClean="0"/>
              <a:t>I 2016 – </a:t>
            </a:r>
            <a:r>
              <a:rPr lang="pl-PL" sz="2400" dirty="0" err="1" smtClean="0"/>
              <a:t>Water</a:t>
            </a:r>
            <a:r>
              <a:rPr lang="pl-PL" sz="2400" dirty="0" smtClean="0"/>
              <a:t> i in. „</a:t>
            </a:r>
            <a:r>
              <a:rPr lang="pl-PL" sz="2400" b="1" dirty="0" smtClean="0">
                <a:solidFill>
                  <a:srgbClr val="C00000"/>
                </a:solidFill>
              </a:rPr>
              <a:t>T</a:t>
            </a:r>
            <a:r>
              <a:rPr lang="en-US" sz="2400" b="1" dirty="0" smtClean="0">
                <a:solidFill>
                  <a:srgbClr val="C00000"/>
                </a:solidFill>
              </a:rPr>
              <a:t>he </a:t>
            </a:r>
            <a:r>
              <a:rPr lang="en-US" sz="2400" b="1" dirty="0" err="1">
                <a:solidFill>
                  <a:srgbClr val="C00000"/>
                </a:solidFill>
              </a:rPr>
              <a:t>Anthropocene</a:t>
            </a:r>
            <a:r>
              <a:rPr lang="en-US" sz="2400" b="1" dirty="0">
                <a:solidFill>
                  <a:srgbClr val="C00000"/>
                </a:solidFill>
              </a:rPr>
              <a:t> is functionally </a:t>
            </a:r>
            <a:r>
              <a:rPr lang="en-US" sz="2400" b="1" dirty="0" smtClean="0">
                <a:solidFill>
                  <a:srgbClr val="C00000"/>
                </a:solidFill>
              </a:rPr>
              <a:t>and </a:t>
            </a:r>
            <a:r>
              <a:rPr lang="pl-PL" sz="2400" b="1" dirty="0" smtClean="0">
                <a:solidFill>
                  <a:srgbClr val="C00000"/>
                </a:solidFill>
              </a:rPr>
              <a:t>s</a:t>
            </a:r>
            <a:r>
              <a:rPr lang="en-US" sz="2400" b="1" dirty="0" err="1" smtClean="0">
                <a:solidFill>
                  <a:srgbClr val="C00000"/>
                </a:solidFill>
              </a:rPr>
              <a:t>tratigraphically</a:t>
            </a:r>
            <a:r>
              <a:rPr lang="en-US" sz="2400" b="1" dirty="0" smtClean="0">
                <a:solidFill>
                  <a:srgbClr val="C00000"/>
                </a:solidFill>
              </a:rPr>
              <a:t> </a:t>
            </a:r>
            <a:r>
              <a:rPr lang="en-US" sz="2400" b="1" dirty="0">
                <a:solidFill>
                  <a:srgbClr val="C00000"/>
                </a:solidFill>
              </a:rPr>
              <a:t>distinct from the </a:t>
            </a:r>
            <a:r>
              <a:rPr lang="en-US" sz="2400" b="1" dirty="0" smtClean="0">
                <a:solidFill>
                  <a:srgbClr val="C00000"/>
                </a:solidFill>
              </a:rPr>
              <a:t>Holocene</a:t>
            </a:r>
            <a:r>
              <a:rPr lang="pl-PL" sz="2400" dirty="0" smtClean="0"/>
              <a:t>”</a:t>
            </a:r>
            <a:r>
              <a:rPr lang="en-US" sz="2400" dirty="0" smtClean="0"/>
              <a:t> </a:t>
            </a:r>
            <a:r>
              <a:rPr lang="pl-PL" sz="2400" dirty="0"/>
              <a:t>(</a:t>
            </a:r>
            <a:r>
              <a:rPr lang="pl-PL" sz="2400" i="1" dirty="0" smtClean="0"/>
              <a:t>Science</a:t>
            </a:r>
            <a:r>
              <a:rPr lang="pl-PL" sz="2400" dirty="0" smtClean="0"/>
              <a:t>)</a:t>
            </a:r>
          </a:p>
          <a:p>
            <a:pPr>
              <a:lnSpc>
                <a:spcPct val="150000"/>
              </a:lnSpc>
            </a:pPr>
            <a:r>
              <a:rPr lang="pl-PL" sz="2400" dirty="0" smtClean="0"/>
              <a:t>29 VIII </a:t>
            </a:r>
            <a:r>
              <a:rPr lang="pl-PL" sz="2400" b="1" dirty="0" smtClean="0"/>
              <a:t>2016</a:t>
            </a:r>
            <a:r>
              <a:rPr lang="pl-PL" sz="2400" dirty="0" smtClean="0"/>
              <a:t> – rekomendacja WGA do </a:t>
            </a:r>
            <a:r>
              <a:rPr lang="en-US" sz="2400" dirty="0" smtClean="0"/>
              <a:t>Intern</a:t>
            </a:r>
            <a:r>
              <a:rPr lang="pl-PL" sz="2400" dirty="0" smtClean="0"/>
              <a:t>. </a:t>
            </a:r>
            <a:r>
              <a:rPr lang="en-US" sz="2400" dirty="0" smtClean="0"/>
              <a:t>Union of </a:t>
            </a:r>
            <a:r>
              <a:rPr lang="pl-PL" sz="2400" dirty="0" smtClean="0"/>
              <a:t> </a:t>
            </a:r>
            <a:r>
              <a:rPr lang="en-US" sz="2400" dirty="0" smtClean="0"/>
              <a:t>Geological Sciences </a:t>
            </a:r>
            <a:r>
              <a:rPr lang="pl-PL" sz="2400" dirty="0" smtClean="0"/>
              <a:t>by </a:t>
            </a:r>
            <a:r>
              <a:rPr lang="pl-PL" sz="2400" b="1" dirty="0" smtClean="0">
                <a:solidFill>
                  <a:srgbClr val="C00000"/>
                </a:solidFill>
              </a:rPr>
              <a:t>uznać </a:t>
            </a:r>
            <a:r>
              <a:rPr lang="pl-PL" sz="2400" b="1" dirty="0" err="1" smtClean="0">
                <a:solidFill>
                  <a:srgbClr val="C00000"/>
                </a:solidFill>
              </a:rPr>
              <a:t>antropocen</a:t>
            </a:r>
            <a:r>
              <a:rPr lang="pl-PL" sz="2400" b="1" dirty="0" smtClean="0">
                <a:solidFill>
                  <a:srgbClr val="C00000"/>
                </a:solidFill>
              </a:rPr>
              <a:t> jako okres geologiczny</a:t>
            </a:r>
            <a:endParaRPr lang="pl-PL" sz="2400" b="1" dirty="0">
              <a:solidFill>
                <a:srgbClr val="C00000"/>
              </a:solidFill>
            </a:endParaRPr>
          </a:p>
        </p:txBody>
      </p:sp>
      <p:sp>
        <p:nvSpPr>
          <p:cNvPr id="4" name="Prostokąt 3"/>
          <p:cNvSpPr/>
          <p:nvPr/>
        </p:nvSpPr>
        <p:spPr>
          <a:xfrm>
            <a:off x="6157349" y="6488668"/>
            <a:ext cx="2986651" cy="369332"/>
          </a:xfrm>
          <a:prstGeom prst="rect">
            <a:avLst/>
          </a:prstGeom>
        </p:spPr>
        <p:txBody>
          <a:bodyPr wrap="none">
            <a:spAutoFit/>
          </a:bodyPr>
          <a:lstStyle/>
          <a:p>
            <a:r>
              <a:rPr lang="pl-PL" i="1" dirty="0" smtClean="0"/>
              <a:t>https://www.carbonbrief.org/</a:t>
            </a:r>
            <a:endParaRPr lang="pl-PL" i="1" dirty="0"/>
          </a:p>
        </p:txBody>
      </p:sp>
      <p:pic>
        <p:nvPicPr>
          <p:cNvPr id="2050" name="Picture 2" descr="D:\Moje dokumenty_KK\Praca\Konferencje\Wrocław_2017_UMED\antrop\ve_crutzenpaul-portrait2.jpg"/>
          <p:cNvPicPr>
            <a:picLocks noChangeAspect="1" noChangeArrowheads="1"/>
          </p:cNvPicPr>
          <p:nvPr/>
        </p:nvPicPr>
        <p:blipFill>
          <a:blip r:embed="rId2" cstate="print"/>
          <a:srcRect/>
          <a:stretch>
            <a:fillRect/>
          </a:stretch>
        </p:blipFill>
        <p:spPr bwMode="auto">
          <a:xfrm>
            <a:off x="5180105" y="1997531"/>
            <a:ext cx="3352335" cy="22235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Motyw pakietu Office">
  <a:themeElements>
    <a:clrScheme name="Motyw pakietu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tyw pakietu Office">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otyw pakietu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tyw pakietu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tyw pakietu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tyw pakietu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tyw pakietu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tyw pakietu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tyw pakietu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tyw pakietu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tyw pakietu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tyw pakietu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tyw pakietu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tyw pakietu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Motyw pakietu Office">
  <a:themeElements>
    <a:clrScheme name="Motyw pakietu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tyw pakietu Office">
      <a:majorFont>
        <a:latin typeface="Times New Roman"/>
        <a:ea typeface="msgothic"/>
        <a:cs typeface="msgothic"/>
      </a:majorFont>
      <a:minorFont>
        <a:latin typeface="Times New Roman"/>
        <a:ea typeface="msgothic"/>
        <a:cs typeface="msgothic"/>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Motyw pakietu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tyw pakietu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tyw pakietu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tyw pakietu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tyw pakietu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tyw pakietu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tyw pakietu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2170</TotalTime>
  <Words>2365</Words>
  <Application>Microsoft Office PowerPoint</Application>
  <PresentationFormat>Pokaz na ekranie (4:3)</PresentationFormat>
  <Paragraphs>615</Paragraphs>
  <Slides>86</Slides>
  <Notes>8</Notes>
  <HiddenSlides>0</HiddenSlides>
  <MMClips>0</MMClips>
  <ScaleCrop>false</ScaleCrop>
  <HeadingPairs>
    <vt:vector size="4" baseType="variant">
      <vt:variant>
        <vt:lpstr>Motyw</vt:lpstr>
      </vt:variant>
      <vt:variant>
        <vt:i4>10</vt:i4>
      </vt:variant>
      <vt:variant>
        <vt:lpstr>Tytuły slajdów</vt:lpstr>
      </vt:variant>
      <vt:variant>
        <vt:i4>86</vt:i4>
      </vt:variant>
    </vt:vector>
  </HeadingPairs>
  <TitlesOfParts>
    <vt:vector size="96" baseType="lpstr">
      <vt:lpstr>Motyw pakietu Office</vt:lpstr>
      <vt:lpstr>4_Motyw pakietu Office</vt:lpstr>
      <vt:lpstr>6_Motyw pakietu Office</vt:lpstr>
      <vt:lpstr>7_Motyw pakietu Office</vt:lpstr>
      <vt:lpstr>Office Theme</vt:lpstr>
      <vt:lpstr>2_Motyw pakietu Office</vt:lpstr>
      <vt:lpstr>5_Motyw pakietu Office</vt:lpstr>
      <vt:lpstr>Default Design</vt:lpstr>
      <vt:lpstr>1_Motyw pakietu Office</vt:lpstr>
      <vt:lpstr>3_Motyw pakietu Office</vt:lpstr>
      <vt:lpstr>Slajd 1</vt:lpstr>
      <vt:lpstr>Spis treści</vt:lpstr>
      <vt:lpstr>Slajd 3</vt:lpstr>
      <vt:lpstr>Slajd 4</vt:lpstr>
      <vt:lpstr>Slajd 5</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lpstr>Slajd 23</vt:lpstr>
      <vt:lpstr>Slajd 24</vt:lpstr>
      <vt:lpstr>Slajd 25</vt:lpstr>
      <vt:lpstr>Slajd 26</vt:lpstr>
      <vt:lpstr>Slajd 27</vt:lpstr>
      <vt:lpstr>Slajd 28</vt:lpstr>
      <vt:lpstr>Slajd 29</vt:lpstr>
      <vt:lpstr>Slajd 30</vt:lpstr>
      <vt:lpstr>Slajd 31</vt:lpstr>
      <vt:lpstr>Slajd 32</vt:lpstr>
      <vt:lpstr>Slajd 33</vt:lpstr>
      <vt:lpstr>Slajd 34</vt:lpstr>
      <vt:lpstr>Slajd 35</vt:lpstr>
      <vt:lpstr>Slajd 36</vt:lpstr>
      <vt:lpstr>Slajd 37</vt:lpstr>
      <vt:lpstr>Slajd 38</vt:lpstr>
      <vt:lpstr>Slajd 39</vt:lpstr>
      <vt:lpstr>Slajd 40</vt:lpstr>
      <vt:lpstr>Slajd 41</vt:lpstr>
      <vt:lpstr>Slajd 42</vt:lpstr>
      <vt:lpstr>Slajd 43</vt:lpstr>
      <vt:lpstr>Slajd 44</vt:lpstr>
      <vt:lpstr>Slajd 45</vt:lpstr>
      <vt:lpstr>Slajd 46</vt:lpstr>
      <vt:lpstr>Slajd 47</vt:lpstr>
      <vt:lpstr>Slajd 48</vt:lpstr>
      <vt:lpstr>Slajd 49</vt:lpstr>
      <vt:lpstr>Slajd 50</vt:lpstr>
      <vt:lpstr>Slajd 51</vt:lpstr>
      <vt:lpstr>Slajd 52</vt:lpstr>
      <vt:lpstr>Slajd 53</vt:lpstr>
      <vt:lpstr>Slajd 54</vt:lpstr>
      <vt:lpstr>Climate- The European Heat Wave of 2003</vt:lpstr>
      <vt:lpstr>Slajd 56</vt:lpstr>
      <vt:lpstr>Slajd 57</vt:lpstr>
      <vt:lpstr>Slajd 58</vt:lpstr>
      <vt:lpstr>Slajd 59</vt:lpstr>
      <vt:lpstr>Slajd 60</vt:lpstr>
      <vt:lpstr>Slajd 61</vt:lpstr>
      <vt:lpstr>Slajd 62</vt:lpstr>
      <vt:lpstr>Slajd 63</vt:lpstr>
      <vt:lpstr>Slajd 64</vt:lpstr>
      <vt:lpstr>Slajd 65</vt:lpstr>
      <vt:lpstr>Slajd 66</vt:lpstr>
      <vt:lpstr>Slajd 67</vt:lpstr>
      <vt:lpstr>Slajd 68</vt:lpstr>
      <vt:lpstr>Slajd 69</vt:lpstr>
      <vt:lpstr>Slajd 70</vt:lpstr>
      <vt:lpstr>Slajd 71</vt:lpstr>
      <vt:lpstr>Slajd 72</vt:lpstr>
      <vt:lpstr>Slajd 73</vt:lpstr>
      <vt:lpstr>Slajd 74</vt:lpstr>
      <vt:lpstr>Slajd 75</vt:lpstr>
      <vt:lpstr>Slajd 76</vt:lpstr>
      <vt:lpstr>Slajd 77</vt:lpstr>
      <vt:lpstr>Slajd 78</vt:lpstr>
      <vt:lpstr>Slajd 79</vt:lpstr>
      <vt:lpstr>Slajd 80</vt:lpstr>
      <vt:lpstr>Slajd 81</vt:lpstr>
      <vt:lpstr>Problem: ignorowanie osiągnięć naukowych</vt:lpstr>
      <vt:lpstr>Slajd 83</vt:lpstr>
      <vt:lpstr>Slajd 84</vt:lpstr>
      <vt:lpstr>Slajd 85</vt:lpstr>
      <vt:lpstr>Slajd 86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Krzysztof Kujawa</dc:creator>
  <cp:lastModifiedBy>Krzysztof Kujawa</cp:lastModifiedBy>
  <cp:revision>22</cp:revision>
  <dcterms:created xsi:type="dcterms:W3CDTF">2017-06-18T10:56:46Z</dcterms:created>
  <dcterms:modified xsi:type="dcterms:W3CDTF">2017-06-23T07:41:13Z</dcterms:modified>
</cp:coreProperties>
</file>