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91" r:id="rId4"/>
    <p:sldId id="257" r:id="rId5"/>
    <p:sldId id="272" r:id="rId6"/>
    <p:sldId id="292" r:id="rId7"/>
    <p:sldId id="267" r:id="rId8"/>
    <p:sldId id="263" r:id="rId9"/>
    <p:sldId id="265" r:id="rId10"/>
    <p:sldId id="266" r:id="rId11"/>
    <p:sldId id="293" r:id="rId12"/>
    <p:sldId id="294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90" r:id="rId25"/>
    <p:sldId id="295" r:id="rId26"/>
    <p:sldId id="296" r:id="rId27"/>
    <p:sldId id="297" r:id="rId28"/>
    <p:sldId id="298" r:id="rId29"/>
    <p:sldId id="262" r:id="rId30"/>
    <p:sldId id="271" r:id="rId31"/>
    <p:sldId id="270" r:id="rId32"/>
    <p:sldId id="269" r:id="rId33"/>
    <p:sldId id="268" r:id="rId34"/>
    <p:sldId id="260" r:id="rId35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91" autoAdjust="0"/>
    <p:restoredTop sz="94660"/>
  </p:normalViewPr>
  <p:slideViewPr>
    <p:cSldViewPr>
      <p:cViewPr>
        <p:scale>
          <a:sx n="60" d="100"/>
          <a:sy n="60" d="100"/>
        </p:scale>
        <p:origin x="-81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8ABCD-B2EE-41A9-AB32-53AFD4FBC9D0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E1647-98ED-4B25-A248-45956D72084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2F31-4E00-4F1C-82AB-C89C4B2929E1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6D590-D907-4FC3-A23B-796F6F7FA3F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F05CF-AE54-4A90-B8FA-8CF4C5C43D7A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92C44-F02B-4679-863F-1A6FEF2CBDF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09130-7CCE-438D-9CB8-D2E78B6CFDDD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7AFC7-2C37-4562-ADAC-A718A72C99D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4FC66-3739-49FC-B2C4-2678CA2D326A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4E671-3D3B-48D9-B69D-85D4C88F86A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792A3-FFFF-4F1B-ABB8-7E85E033A6E6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E146A-962E-44DA-9FDC-4D2CE86EDA0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DFB3-AC4B-4A1A-B2E7-3F217CBC84C6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7C067-0060-44AE-8919-22D70C4A3BB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FE860-B5D8-43D6-A047-833813D8B166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27CA7-0BDB-42EB-9B5D-6B84DE4E476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D98FC-17DC-445F-A7A7-A10CEBB5C4DD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016F6-5C96-4D01-AB2C-5DF38FECFF6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72D96-F02B-433F-AD41-C14C1B2FF658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0878F-6B86-4A26-A62B-9DAA6CC6E27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7DFC0-74AC-4A04-B0BA-002D82973454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E1A2E-BD99-4B68-BFB7-D6EDE39E8E0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7989F8-484D-4C73-9BF3-D542F346D817}" type="datetimeFigureOut">
              <a:rPr lang="pl-PL"/>
              <a:pPr>
                <a:defRPr/>
              </a:pPr>
              <a:t>2016-02-25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2E4571-FF38-40FC-B5D3-975CFE132D3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39.jpeg"/><Relationship Id="rId5" Type="http://schemas.openxmlformats.org/officeDocument/2006/relationships/image" Target="../media/image34.jpeg"/><Relationship Id="rId10" Type="http://schemas.openxmlformats.org/officeDocument/2006/relationships/image" Target="../media/image38.jpeg"/><Relationship Id="rId4" Type="http://schemas.openxmlformats.org/officeDocument/2006/relationships/image" Target="../media/image33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5.xml"/><Relationship Id="rId7" Type="http://schemas.openxmlformats.org/officeDocument/2006/relationships/slide" Target="slide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6369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3600" dirty="0" smtClean="0"/>
              <a:t>Zasoby przyrodniczo-krajobrazowe </a:t>
            </a:r>
            <a:br>
              <a:rPr lang="pl-PL" sz="3600" dirty="0" smtClean="0"/>
            </a:br>
            <a:r>
              <a:rPr lang="pl-PL" sz="3600" dirty="0" smtClean="0"/>
              <a:t>w rejonie planowanej odkrywki „Oczkowice” oraz ocena możliwości ich wykorzystania </a:t>
            </a:r>
            <a:br>
              <a:rPr lang="pl-PL" sz="3600" dirty="0" smtClean="0"/>
            </a:br>
            <a:r>
              <a:rPr lang="pl-PL" sz="3600" dirty="0" smtClean="0"/>
              <a:t>w rozwoju rekreacji i turystyki</a:t>
            </a:r>
            <a:endParaRPr lang="pl-PL" sz="36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39552" y="3861048"/>
            <a:ext cx="7848600" cy="17526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800" dirty="0" smtClean="0">
                <a:solidFill>
                  <a:schemeClr val="tx1"/>
                </a:solidFill>
              </a:rPr>
              <a:t>Dr </a:t>
            </a:r>
            <a:r>
              <a:rPr lang="pl-PL" sz="2800" dirty="0" smtClean="0">
                <a:solidFill>
                  <a:schemeClr val="tx1"/>
                </a:solidFill>
              </a:rPr>
              <a:t>hab. </a:t>
            </a:r>
            <a:r>
              <a:rPr lang="pl-PL" sz="2800" dirty="0" smtClean="0">
                <a:solidFill>
                  <a:schemeClr val="tx1"/>
                </a:solidFill>
              </a:rPr>
              <a:t>Krzysztof Kujawa, prof. </a:t>
            </a:r>
            <a:r>
              <a:rPr lang="pl-PL" sz="2800" dirty="0" err="1" smtClean="0">
                <a:solidFill>
                  <a:schemeClr val="tx1"/>
                </a:solidFill>
              </a:rPr>
              <a:t>nadzw</a:t>
            </a:r>
            <a:r>
              <a:rPr lang="pl-PL" sz="2800" dirty="0" smtClean="0">
                <a:solidFill>
                  <a:schemeClr val="tx1"/>
                </a:solidFill>
              </a:rPr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800" dirty="0" smtClean="0">
                <a:solidFill>
                  <a:schemeClr val="tx1"/>
                </a:solidFill>
              </a:rPr>
              <a:t>Instytut Środowiska Rolniczego i Leśnego </a:t>
            </a:r>
            <a:r>
              <a:rPr lang="pl-PL" sz="2800" dirty="0" smtClean="0">
                <a:solidFill>
                  <a:schemeClr val="tx1"/>
                </a:solidFill>
              </a:rPr>
              <a:t>PAN</a:t>
            </a:r>
            <a:br>
              <a:rPr lang="pl-PL" sz="2800" dirty="0" smtClean="0">
                <a:solidFill>
                  <a:schemeClr val="tx1"/>
                </a:solidFill>
              </a:rPr>
            </a:br>
            <a:endParaRPr lang="pl-PL" sz="28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800" dirty="0" smtClean="0">
                <a:solidFill>
                  <a:schemeClr val="tx1"/>
                </a:solidFill>
              </a:rPr>
              <a:t>Dr Michał Kupczyk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l-PL" sz="2800" dirty="0" smtClean="0">
                <a:solidFill>
                  <a:schemeClr val="tx1"/>
                </a:solidFill>
              </a:rPr>
              <a:t>Zbiory Przyrodnicze Wydziału Biologii UAM</a:t>
            </a:r>
            <a:endParaRPr lang="pl-PL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D:\Praca_na_tapecie\LGD_Ekspertyza_final\Zdjecia\Objazd - 11_06_2015\tn_A_50D_292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3425" y="3789363"/>
            <a:ext cx="4600575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4" descr="D:\Praca_na_tapecie\LGD_Ekspertyza_final\Zdjecia\Objazd - 11_06_2015\tn_A_50D_29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08413"/>
            <a:ext cx="4572000" cy="304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5" descr="D:\Praca_na_tapecie\LGD_Ekspertyza_final\Zdjecia\Objazd - 11_06_2015\tn_A_50D_292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052513"/>
            <a:ext cx="4572000" cy="304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6" descr="D:\Praca_na_tapecie\LGD_Ekspertyza_final\Zdjecia\Objazd - 11_06_2015\tn_A_50D_292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052513"/>
            <a:ext cx="4572000" cy="304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Prostokąt 1"/>
          <p:cNvSpPr>
            <a:spLocks noChangeArrowheads="1"/>
          </p:cNvSpPr>
          <p:nvPr/>
        </p:nvSpPr>
        <p:spPr bwMode="auto">
          <a:xfrm>
            <a:off x="0" y="0"/>
            <a:ext cx="9144000" cy="105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500"/>
              </a:lnSpc>
            </a:pPr>
            <a:r>
              <a:rPr lang="pl-PL" sz="2400" dirty="0">
                <a:latin typeface="Calibri" pitchFamily="34" charset="0"/>
              </a:rPr>
              <a:t>8. Glinianka na zachodnim skraju Rozstępniewa. Zbiornik o </a:t>
            </a:r>
            <a:r>
              <a:rPr lang="pl-PL" sz="2400" dirty="0" err="1" smtClean="0">
                <a:latin typeface="Calibri" pitchFamily="34" charset="0"/>
              </a:rPr>
              <a:t>urozmaico</a:t>
            </a:r>
            <a:r>
              <a:rPr lang="en-US" sz="2400" dirty="0" smtClean="0">
                <a:latin typeface="Calibri" pitchFamily="34" charset="0"/>
              </a:rPr>
              <a:t>- </a:t>
            </a:r>
            <a:r>
              <a:rPr lang="pl-PL" sz="2400" dirty="0" err="1" smtClean="0">
                <a:latin typeface="Calibri" pitchFamily="34" charset="0"/>
              </a:rPr>
              <a:t>nych</a:t>
            </a:r>
            <a:r>
              <a:rPr lang="pl-PL" sz="2400" dirty="0" smtClean="0">
                <a:latin typeface="Calibri" pitchFamily="34" charset="0"/>
              </a:rPr>
              <a:t> </a:t>
            </a:r>
            <a:r>
              <a:rPr lang="pl-PL" sz="2400" dirty="0">
                <a:latin typeface="Calibri" pitchFamily="34" charset="0"/>
              </a:rPr>
              <a:t>brzegach i roślinności, w tym także zanurzonej, tworzącej </a:t>
            </a:r>
            <a:r>
              <a:rPr lang="pl-PL" sz="2400" dirty="0" err="1" smtClean="0">
                <a:latin typeface="Calibri" pitchFamily="34" charset="0"/>
              </a:rPr>
              <a:t>podwo</a:t>
            </a:r>
            <a:r>
              <a:rPr lang="en-US" sz="2400" dirty="0" smtClean="0">
                <a:latin typeface="Calibri" pitchFamily="34" charset="0"/>
              </a:rPr>
              <a:t>-</a:t>
            </a:r>
            <a:r>
              <a:rPr lang="pl-PL" sz="2400" dirty="0" err="1" smtClean="0">
                <a:latin typeface="Calibri" pitchFamily="34" charset="0"/>
              </a:rPr>
              <a:t>dne</a:t>
            </a:r>
            <a:r>
              <a:rPr lang="pl-PL" sz="2400" dirty="0" smtClean="0">
                <a:latin typeface="Calibri" pitchFamily="34" charset="0"/>
              </a:rPr>
              <a:t> </a:t>
            </a:r>
            <a:r>
              <a:rPr lang="pl-PL" sz="2400" dirty="0">
                <a:latin typeface="Calibri" pitchFamily="34" charset="0"/>
              </a:rPr>
              <a:t>łąki. </a:t>
            </a:r>
            <a:r>
              <a:rPr lang="pl-PL" sz="2400" dirty="0" smtClean="0">
                <a:latin typeface="Calibri" pitchFamily="34" charset="0"/>
              </a:rPr>
              <a:t>Zbiornik </a:t>
            </a:r>
            <a:r>
              <a:rPr lang="pl-PL" sz="2400" dirty="0">
                <a:latin typeface="Calibri" pitchFamily="34" charset="0"/>
              </a:rPr>
              <a:t>o bardzo dużym potencjale przyrodniczym. </a:t>
            </a:r>
          </a:p>
        </p:txBody>
      </p:sp>
      <p:sp>
        <p:nvSpPr>
          <p:cNvPr id="7" name="Elipsa 6">
            <a:hlinkClick r:id="rId6" action="ppaction://hlinksldjump"/>
          </p:cNvPr>
          <p:cNvSpPr/>
          <p:nvPr/>
        </p:nvSpPr>
        <p:spPr>
          <a:xfrm>
            <a:off x="8911987" y="6619039"/>
            <a:ext cx="150125" cy="1438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0" y="0"/>
            <a:ext cx="9144000" cy="1191095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latin typeface="+mn-lt"/>
                <a:cs typeface="+mn-cs"/>
              </a:rPr>
              <a:t>Obszary </a:t>
            </a:r>
            <a:r>
              <a:rPr lang="pl-PL" sz="2800" b="1" dirty="0" smtClean="0">
                <a:latin typeface="+mn-lt"/>
                <a:cs typeface="+mn-cs"/>
              </a:rPr>
              <a:t> i obiekty o </a:t>
            </a:r>
            <a:r>
              <a:rPr lang="pl-PL" sz="2800" b="1" dirty="0">
                <a:latin typeface="+mn-lt"/>
                <a:cs typeface="+mn-cs"/>
              </a:rPr>
              <a:t>wyróżniających się wartościach </a:t>
            </a:r>
            <a:r>
              <a:rPr lang="pl-PL" sz="2800" b="1" dirty="0" smtClean="0">
                <a:latin typeface="+mn-lt"/>
                <a:cs typeface="+mn-cs"/>
              </a:rPr>
              <a:t>przyrodniczych</a:t>
            </a:r>
            <a:r>
              <a:rPr lang="pl-PL" sz="2800" b="1" dirty="0" smtClean="0">
                <a:solidFill>
                  <a:srgbClr val="C00000"/>
                </a:solidFill>
                <a:latin typeface="+mn-lt"/>
                <a:cs typeface="+mn-cs"/>
              </a:rPr>
              <a:t/>
            </a:r>
            <a:br>
              <a:rPr lang="pl-PL" sz="2800" b="1" dirty="0" smtClean="0">
                <a:solidFill>
                  <a:srgbClr val="C00000"/>
                </a:solidFill>
                <a:latin typeface="+mn-lt"/>
                <a:cs typeface="+mn-cs"/>
              </a:rPr>
            </a:br>
            <a:endParaRPr lang="pl-PL" sz="2800" b="1" dirty="0" smtClean="0">
              <a:latin typeface="+mn-lt"/>
              <a:cs typeface="+mn-cs"/>
            </a:endParaRPr>
          </a:p>
          <a:p>
            <a:pPr lvl="1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l-PL" sz="2800" dirty="0" smtClean="0">
                <a:latin typeface="+mn-lt"/>
                <a:cs typeface="+mn-cs"/>
              </a:rPr>
              <a:t> Cztery zróżnicowane gatunkowo </a:t>
            </a:r>
            <a:r>
              <a:rPr lang="pl-PL" sz="2800" b="1" dirty="0" smtClean="0">
                <a:solidFill>
                  <a:srgbClr val="C00000"/>
                </a:solidFill>
                <a:latin typeface="+mn-lt"/>
                <a:cs typeface="+mn-cs"/>
              </a:rPr>
              <a:t>kompleksy leśne  </a:t>
            </a:r>
            <a:r>
              <a:rPr lang="pl-PL" sz="2800" dirty="0" smtClean="0">
                <a:solidFill>
                  <a:srgbClr val="C00000"/>
                </a:solidFill>
                <a:latin typeface="+mn-lt"/>
                <a:cs typeface="+mn-cs"/>
              </a:rPr>
              <a:t>ze </a:t>
            </a:r>
            <a:r>
              <a:rPr lang="pl-PL" sz="2800" b="1" dirty="0" smtClean="0">
                <a:solidFill>
                  <a:srgbClr val="C00000"/>
                </a:solidFill>
                <a:latin typeface="+mn-lt"/>
                <a:cs typeface="+mn-cs"/>
              </a:rPr>
              <a:t>starodrzewem , zbiornikami wodnymi i  obszarami podmokłymi</a:t>
            </a:r>
            <a:r>
              <a:rPr lang="pl-PL" sz="2800" b="1" dirty="0" smtClean="0">
                <a:latin typeface="+mn-lt"/>
                <a:cs typeface="+mn-cs"/>
              </a:rPr>
              <a:t> </a:t>
            </a:r>
            <a:r>
              <a:rPr lang="pl-PL" sz="2800" dirty="0" smtClean="0">
                <a:latin typeface="+mn-lt"/>
                <a:cs typeface="+mn-cs"/>
              </a:rPr>
              <a:t>(razem 2,6 km</a:t>
            </a:r>
            <a:r>
              <a:rPr lang="pl-PL" sz="2800" baseline="30000" dirty="0" smtClean="0">
                <a:latin typeface="+mn-lt"/>
                <a:cs typeface="+mn-cs"/>
              </a:rPr>
              <a:t>2</a:t>
            </a:r>
            <a:r>
              <a:rPr lang="pl-PL" sz="2800" dirty="0" smtClean="0">
                <a:latin typeface="+mn-lt"/>
                <a:cs typeface="+mn-cs"/>
              </a:rPr>
              <a:t>)</a:t>
            </a:r>
          </a:p>
          <a:p>
            <a:pPr lvl="1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l-PL" sz="2800" dirty="0" smtClean="0">
                <a:latin typeface="+mn-lt"/>
                <a:cs typeface="+mn-cs"/>
              </a:rPr>
              <a:t> Trzy </a:t>
            </a:r>
            <a:r>
              <a:rPr lang="pl-PL" sz="2800" dirty="0">
                <a:latin typeface="+mn-lt"/>
                <a:cs typeface="+mn-cs"/>
              </a:rPr>
              <a:t>fragmenty </a:t>
            </a:r>
            <a:r>
              <a:rPr lang="pl-PL" sz="2800" b="1" dirty="0">
                <a:solidFill>
                  <a:srgbClr val="C00000"/>
                </a:solidFill>
                <a:latin typeface="+mn-lt"/>
                <a:cs typeface="+mn-cs"/>
              </a:rPr>
              <a:t>urozmaiconego krajobrazu rolniczego  </a:t>
            </a:r>
            <a:r>
              <a:rPr lang="pl-PL" sz="2800" dirty="0">
                <a:latin typeface="+mn-lt"/>
                <a:cs typeface="+mn-cs"/>
              </a:rPr>
              <a:t>z gęsto rosnącymi zadrzewieniami, zakrzewieniami i wyspami leśnymi (dąbrowami), a także łąkami (9,5 km</a:t>
            </a:r>
            <a:r>
              <a:rPr lang="pl-PL" sz="2800" baseline="30000" dirty="0">
                <a:latin typeface="+mn-lt"/>
                <a:cs typeface="+mn-cs"/>
              </a:rPr>
              <a:t>2</a:t>
            </a:r>
            <a:r>
              <a:rPr lang="pl-PL" sz="2800" dirty="0" smtClean="0">
                <a:latin typeface="+mn-lt"/>
                <a:cs typeface="+mn-cs"/>
              </a:rPr>
              <a:t>)</a:t>
            </a:r>
          </a:p>
          <a:p>
            <a:pPr marL="457200" lvl="3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l-PL" sz="2800" dirty="0">
                <a:latin typeface="+mn-lt"/>
                <a:cs typeface="+mn-cs"/>
              </a:rPr>
              <a:t> </a:t>
            </a:r>
            <a:r>
              <a:rPr lang="pl-PL" sz="2800" dirty="0" smtClean="0">
                <a:latin typeface="+mn-lt"/>
                <a:cs typeface="+mn-cs"/>
              </a:rPr>
              <a:t> </a:t>
            </a:r>
            <a:r>
              <a:rPr lang="pl-PL" sz="2800" b="1" dirty="0" smtClean="0">
                <a:solidFill>
                  <a:srgbClr val="C00000"/>
                </a:solidFill>
              </a:rPr>
              <a:t>Dwie </a:t>
            </a:r>
            <a:r>
              <a:rPr lang="pl-PL" sz="2800" b="1" dirty="0">
                <a:solidFill>
                  <a:srgbClr val="C00000"/>
                </a:solidFill>
              </a:rPr>
              <a:t>aleje </a:t>
            </a:r>
            <a:r>
              <a:rPr lang="pl-PL" sz="2800" dirty="0"/>
              <a:t>koło Niepartu  </a:t>
            </a:r>
          </a:p>
          <a:p>
            <a:pPr marL="457200" lvl="4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pl-PL" sz="2800" dirty="0"/>
              <a:t> </a:t>
            </a:r>
            <a:r>
              <a:rPr lang="pl-PL" sz="2800" b="1" dirty="0">
                <a:solidFill>
                  <a:srgbClr val="C00000"/>
                </a:solidFill>
              </a:rPr>
              <a:t>Pięć zbiorników wodnych</a:t>
            </a:r>
            <a:r>
              <a:rPr lang="pl-PL" sz="2800" dirty="0"/>
              <a:t>: k. Niepartu, k. Rozstępniewa, w Rogowie i w Dłoni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sz="2800" dirty="0">
              <a:latin typeface="+mn-lt"/>
              <a:cs typeface="+mn-cs"/>
            </a:endParaRP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dirty="0">
              <a:latin typeface="+mn-lt"/>
              <a:cs typeface="+mn-cs"/>
            </a:endParaRP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dirty="0">
              <a:latin typeface="+mn-lt"/>
              <a:cs typeface="+mn-cs"/>
            </a:endParaRP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dirty="0">
              <a:latin typeface="+mn-lt"/>
              <a:cs typeface="+mn-cs"/>
            </a:endParaRP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dirty="0">
              <a:latin typeface="+mn-lt"/>
              <a:cs typeface="+mn-cs"/>
            </a:endParaRPr>
          </a:p>
          <a:p>
            <a:pPr marL="0"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latin typeface="+mn-lt"/>
                <a:cs typeface="+mn-cs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pl-PL" sz="28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pl-PL" sz="28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pl-PL" sz="28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pl-PL" sz="28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pl-PL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251520" y="1"/>
            <a:ext cx="8640960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dirty="0">
              <a:latin typeface="+mn-lt"/>
              <a:cs typeface="+mn-cs"/>
            </a:endParaRPr>
          </a:p>
          <a:p>
            <a:pPr marL="0" lvl="2"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800" b="1" dirty="0" smtClean="0">
                <a:latin typeface="+mn-lt"/>
                <a:cs typeface="+mn-cs"/>
              </a:rPr>
              <a:t>Kluczowe informacje: </a:t>
            </a:r>
          </a:p>
          <a:p>
            <a:pPr marL="0" lvl="2"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800" dirty="0" smtClean="0">
                <a:latin typeface="+mn-lt"/>
                <a:cs typeface="+mn-cs"/>
              </a:rPr>
              <a:t>1. Około </a:t>
            </a:r>
            <a:r>
              <a:rPr lang="pl-PL" sz="2800" dirty="0">
                <a:latin typeface="+mn-lt"/>
                <a:cs typeface="+mn-cs"/>
              </a:rPr>
              <a:t>20% powierzchni odkrywki charakteryzuje się </a:t>
            </a:r>
            <a:r>
              <a:rPr lang="pl-PL" sz="2800" dirty="0" smtClean="0">
                <a:latin typeface="+mn-lt"/>
                <a:cs typeface="+mn-cs"/>
              </a:rPr>
              <a:t>znacznym, </a:t>
            </a:r>
            <a:r>
              <a:rPr lang="pl-PL" sz="2800" dirty="0">
                <a:latin typeface="+mn-lt"/>
                <a:cs typeface="+mn-cs"/>
              </a:rPr>
              <a:t>jak na tereny </a:t>
            </a:r>
            <a:r>
              <a:rPr lang="pl-PL" sz="2800" dirty="0" smtClean="0">
                <a:latin typeface="+mn-lt"/>
                <a:cs typeface="+mn-cs"/>
              </a:rPr>
              <a:t>rolnicze, </a:t>
            </a:r>
            <a:r>
              <a:rPr lang="pl-PL" sz="2800" b="1" dirty="0">
                <a:solidFill>
                  <a:srgbClr val="C00000"/>
                </a:solidFill>
                <a:latin typeface="+mn-lt"/>
                <a:cs typeface="+mn-cs"/>
              </a:rPr>
              <a:t>potencjałem przyrodniczym</a:t>
            </a:r>
            <a:r>
              <a:rPr lang="pl-PL" sz="2800" dirty="0">
                <a:latin typeface="+mn-lt"/>
                <a:cs typeface="+mn-cs"/>
              </a:rPr>
              <a:t>, stanowiąc lokalne ostoje różnorodności </a:t>
            </a:r>
            <a:r>
              <a:rPr lang="pl-PL" sz="2800" dirty="0" smtClean="0">
                <a:latin typeface="+mn-lt"/>
                <a:cs typeface="+mn-cs"/>
              </a:rPr>
              <a:t>biologicznej.</a:t>
            </a:r>
          </a:p>
          <a:p>
            <a:pPr marL="0" lvl="2"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800" dirty="0" smtClean="0">
                <a:latin typeface="+mn-lt"/>
                <a:cs typeface="+mn-cs"/>
              </a:rPr>
              <a:t>2. Na terenie planowanej odkrywki oraz w jej sąsiedztwie znajduje się wiele ważne przyrodniczo obiektów, jak </a:t>
            </a:r>
            <a:r>
              <a:rPr lang="pl-PL" sz="2800" b="1" dirty="0" smtClean="0">
                <a:solidFill>
                  <a:srgbClr val="C00000"/>
                </a:solidFill>
                <a:latin typeface="+mn-lt"/>
                <a:cs typeface="+mn-cs"/>
              </a:rPr>
              <a:t>małe zbiorniki wodne, stare aleje i pojedyncze stare drzewa, w tym  kilkanaście pomników przyrody</a:t>
            </a:r>
            <a:r>
              <a:rPr lang="pl-PL" sz="2800" dirty="0" smtClean="0">
                <a:latin typeface="+mn-lt"/>
                <a:cs typeface="+mn-cs"/>
              </a:rPr>
              <a:t>.</a:t>
            </a:r>
            <a:endParaRPr lang="pl-PL" sz="28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ytuł 1"/>
          <p:cNvSpPr>
            <a:spLocks noGrp="1"/>
          </p:cNvSpPr>
          <p:nvPr>
            <p:ph type="ctrTitle"/>
          </p:nvPr>
        </p:nvSpPr>
        <p:spPr>
          <a:xfrm>
            <a:off x="684213" y="549275"/>
            <a:ext cx="7772400" cy="1151533"/>
          </a:xfrm>
        </p:spPr>
        <p:txBody>
          <a:bodyPr/>
          <a:lstStyle/>
          <a:p>
            <a:pPr eaLnBrk="1" hangingPunct="1"/>
            <a:r>
              <a:rPr lang="pl-PL" sz="3600" dirty="0" smtClean="0"/>
              <a:t>Awifauna w rejonie złoża „Oczkowice</a:t>
            </a:r>
            <a:r>
              <a:rPr lang="pl-PL" sz="3600" dirty="0" smtClean="0"/>
              <a:t>”</a:t>
            </a:r>
            <a:endParaRPr lang="pl-PL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3600" dirty="0" smtClean="0"/>
              <a:t>Dlaczego ptaki (jako przykład walorów przyrodniczych) ?</a:t>
            </a:r>
            <a:endParaRPr lang="pl-PL" sz="3600" dirty="0"/>
          </a:p>
        </p:txBody>
      </p:sp>
      <p:sp>
        <p:nvSpPr>
          <p:cNvPr id="307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Bardzo dobrze poznana grupa organizmów</a:t>
            </a:r>
          </a:p>
          <a:p>
            <a:pPr eaLnBrk="1" hangingPunct="1"/>
            <a:r>
              <a:rPr lang="pl-PL" dirty="0" smtClean="0"/>
              <a:t>System monitoringu – zarówno w Polsce, jak i Europie, uznana i zaakceptowana w UE grupa wskaźnikowa do oceny jakości środowiska</a:t>
            </a:r>
          </a:p>
          <a:p>
            <a:pPr eaLnBrk="1" hangingPunct="1"/>
            <a:r>
              <a:rPr lang="pl-PL" dirty="0" smtClean="0"/>
              <a:t>„Dyrektywa ptasia”</a:t>
            </a:r>
          </a:p>
          <a:p>
            <a:pPr eaLnBrk="1" hangingPunct="1"/>
            <a:r>
              <a:rPr lang="pl-PL" dirty="0" smtClean="0"/>
              <a:t>Gatunki rozpoznane dobrze pod względem stopnia zagrożeń i podzielone na odpowiednie kategorie</a:t>
            </a:r>
          </a:p>
          <a:p>
            <a:pPr eaLnBrk="1" hangingPunct="1"/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229600" cy="49053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3600" dirty="0" smtClean="0"/>
              <a:t>Źródła</a:t>
            </a:r>
            <a:endParaRPr lang="pl-PL" sz="3600" dirty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>
          <a:xfrm>
            <a:off x="0" y="765175"/>
            <a:ext cx="8964613" cy="5616575"/>
          </a:xfrm>
        </p:spPr>
        <p:txBody>
          <a:bodyPr/>
          <a:lstStyle/>
          <a:p>
            <a:pPr eaLnBrk="1" hangingPunct="1"/>
            <a:r>
              <a:rPr lang="pl-PL" sz="2800" dirty="0" smtClean="0"/>
              <a:t>„Atlas rozmieszczenia ptaków lęgowych Polski” (Sikora i in. 2007)</a:t>
            </a:r>
          </a:p>
          <a:p>
            <a:pPr eaLnBrk="1" hangingPunct="1"/>
            <a:r>
              <a:rPr lang="pl-PL" sz="2800" dirty="0" smtClean="0"/>
              <a:t>Internetowa baza gniazd bociana białego </a:t>
            </a:r>
            <a:br>
              <a:rPr lang="pl-PL" sz="2800" dirty="0" smtClean="0"/>
            </a:br>
            <a:r>
              <a:rPr lang="pl-PL" sz="2800" dirty="0" err="1" smtClean="0"/>
              <a:t>www.baza.bociany.pl</a:t>
            </a:r>
            <a:endParaRPr lang="pl-PL" sz="2800" dirty="0" smtClean="0"/>
          </a:p>
          <a:p>
            <a:pPr eaLnBrk="1" hangingPunct="1"/>
            <a:r>
              <a:rPr lang="pl-PL" sz="2800" dirty="0" smtClean="0"/>
              <a:t>„Liczebność i rozmieszczenie gęsi w czasie wędrówki i zimowania w Wielkopolsce w latach 2000–2009” (Wylegała, </a:t>
            </a:r>
            <a:r>
              <a:rPr lang="pl-PL" sz="2800" dirty="0" err="1" smtClean="0"/>
              <a:t>Krąkowski</a:t>
            </a:r>
            <a:r>
              <a:rPr lang="pl-PL" sz="2800" dirty="0" smtClean="0"/>
              <a:t> 2010)</a:t>
            </a:r>
          </a:p>
          <a:p>
            <a:pPr eaLnBrk="1" hangingPunct="1"/>
            <a:r>
              <a:rPr lang="pl-PL" sz="2800" dirty="0" smtClean="0"/>
              <a:t>„Obszary ważne dla ptaków w okresie gniazdowania oraz migracji na terenie województwa wielkopolskiego” (Wylegała i in. 2008)</a:t>
            </a:r>
          </a:p>
          <a:p>
            <a:pPr eaLnBrk="1" hangingPunct="1"/>
            <a:r>
              <a:rPr lang="pl-PL" sz="2800" b="1" dirty="0" smtClean="0">
                <a:solidFill>
                  <a:srgbClr val="C00000"/>
                </a:solidFill>
              </a:rPr>
              <a:t>„</a:t>
            </a:r>
            <a:r>
              <a:rPr lang="pl-PL" sz="2800" b="1" dirty="0" err="1" smtClean="0">
                <a:solidFill>
                  <a:srgbClr val="C00000"/>
                </a:solidFill>
              </a:rPr>
              <a:t>Birds</a:t>
            </a:r>
            <a:r>
              <a:rPr lang="pl-PL" sz="2800" b="1" dirty="0" smtClean="0">
                <a:solidFill>
                  <a:srgbClr val="C00000"/>
                </a:solidFill>
              </a:rPr>
              <a:t> </a:t>
            </a:r>
            <a:r>
              <a:rPr lang="pl-PL" sz="2800" b="1" dirty="0" err="1" smtClean="0">
                <a:solidFill>
                  <a:srgbClr val="C00000"/>
                </a:solidFill>
              </a:rPr>
              <a:t>in</a:t>
            </a:r>
            <a:r>
              <a:rPr lang="pl-PL" sz="2800" b="1" dirty="0" smtClean="0">
                <a:solidFill>
                  <a:srgbClr val="C00000"/>
                </a:solidFill>
              </a:rPr>
              <a:t> Europe: </a:t>
            </a:r>
            <a:r>
              <a:rPr lang="pl-PL" sz="2800" b="1" dirty="0" err="1" smtClean="0">
                <a:solidFill>
                  <a:srgbClr val="C00000"/>
                </a:solidFill>
              </a:rPr>
              <a:t>population</a:t>
            </a:r>
            <a:r>
              <a:rPr lang="pl-PL" sz="2800" b="1" dirty="0" smtClean="0">
                <a:solidFill>
                  <a:srgbClr val="C00000"/>
                </a:solidFill>
              </a:rPr>
              <a:t> </a:t>
            </a:r>
            <a:r>
              <a:rPr lang="pl-PL" sz="2800" b="1" dirty="0" err="1" smtClean="0">
                <a:solidFill>
                  <a:srgbClr val="C00000"/>
                </a:solidFill>
              </a:rPr>
              <a:t>estimates</a:t>
            </a:r>
            <a:r>
              <a:rPr lang="pl-PL" sz="2800" b="1" dirty="0" smtClean="0">
                <a:solidFill>
                  <a:srgbClr val="C00000"/>
                </a:solidFill>
              </a:rPr>
              <a:t>, </a:t>
            </a:r>
            <a:r>
              <a:rPr lang="pl-PL" sz="2800" b="1" dirty="0" err="1" smtClean="0">
                <a:solidFill>
                  <a:srgbClr val="C00000"/>
                </a:solidFill>
              </a:rPr>
              <a:t>trends</a:t>
            </a:r>
            <a:r>
              <a:rPr lang="pl-PL" sz="2800" b="1" dirty="0" smtClean="0">
                <a:solidFill>
                  <a:srgbClr val="C00000"/>
                </a:solidFill>
              </a:rPr>
              <a:t> and </a:t>
            </a:r>
            <a:r>
              <a:rPr lang="pl-PL" sz="2800" b="1" dirty="0" err="1" smtClean="0">
                <a:solidFill>
                  <a:srgbClr val="C00000"/>
                </a:solidFill>
              </a:rPr>
              <a:t>conservation</a:t>
            </a:r>
            <a:r>
              <a:rPr lang="pl-PL" sz="2800" b="1" dirty="0" smtClean="0">
                <a:solidFill>
                  <a:srgbClr val="C00000"/>
                </a:solidFill>
              </a:rPr>
              <a:t> status” (</a:t>
            </a:r>
            <a:r>
              <a:rPr lang="pl-PL" sz="2800" b="1" dirty="0" err="1" smtClean="0">
                <a:solidFill>
                  <a:srgbClr val="C00000"/>
                </a:solidFill>
              </a:rPr>
              <a:t>BirdLife</a:t>
            </a:r>
            <a:r>
              <a:rPr lang="pl-PL" sz="2800" b="1" dirty="0" smtClean="0">
                <a:solidFill>
                  <a:srgbClr val="C00000"/>
                </a:solidFill>
              </a:rPr>
              <a:t>  2004).</a:t>
            </a:r>
          </a:p>
          <a:p>
            <a:pPr eaLnBrk="1" hangingPunct="1"/>
            <a:endParaRPr lang="pl-PL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3898900" cy="2060575"/>
          </a:xfrm>
        </p:spPr>
        <p:txBody>
          <a:bodyPr/>
          <a:lstStyle/>
          <a:p>
            <a:pPr algn="l" eaLnBrk="1" hangingPunct="1"/>
            <a:r>
              <a:rPr lang="pl-PL" sz="2800" smtClean="0"/>
              <a:t>Jak policzyliśmy liczbę gatunków ptaków lęgowych w rejonie planowanej odkrywki?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0650" y="0"/>
            <a:ext cx="5213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https://ksiegarnia.bogucki.com.pl/userdata/gfx/d68394626c8f135d8b19ffeac1ada4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247900"/>
            <a:ext cx="3024187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2" cstate="print"/>
          <a:srcRect l="24625" t="15375" r="32762" b="2924"/>
          <a:stretch>
            <a:fillRect/>
          </a:stretch>
        </p:blipFill>
        <p:spPr bwMode="auto">
          <a:xfrm>
            <a:off x="179388" y="71438"/>
            <a:ext cx="6121400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>
          <a:xfrm>
            <a:off x="2124075" y="2781300"/>
            <a:ext cx="1223963" cy="792163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6149" name="pole tekstowe 6"/>
          <p:cNvSpPr txBox="1">
            <a:spLocks noChangeArrowheads="1"/>
          </p:cNvSpPr>
          <p:nvPr/>
        </p:nvSpPr>
        <p:spPr bwMode="auto">
          <a:xfrm>
            <a:off x="6551613" y="188913"/>
            <a:ext cx="2592387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800"/>
              <a:t>Położenie planowanej odkrywki, zwałowiska </a:t>
            </a:r>
            <a:br>
              <a:rPr lang="pl-PL" sz="2800"/>
            </a:br>
            <a:r>
              <a:rPr lang="pl-PL" sz="2800"/>
              <a:t>i elektrowni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 cstate="print"/>
          <a:srcRect l="24542" t="20470" r="34505" b="13579"/>
          <a:stretch>
            <a:fillRect/>
          </a:stretch>
        </p:blipFill>
        <p:spPr bwMode="auto">
          <a:xfrm>
            <a:off x="48391" y="339722"/>
            <a:ext cx="6899873" cy="624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pole tekstowe 4"/>
          <p:cNvSpPr txBox="1">
            <a:spLocks noChangeArrowheads="1"/>
          </p:cNvSpPr>
          <p:nvPr/>
        </p:nvSpPr>
        <p:spPr bwMode="auto">
          <a:xfrm>
            <a:off x="2484438" y="2997200"/>
            <a:ext cx="1422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800" b="1">
                <a:solidFill>
                  <a:srgbClr val="FF0000"/>
                </a:solidFill>
              </a:rPr>
              <a:t>Niepart</a:t>
            </a:r>
          </a:p>
        </p:txBody>
      </p:sp>
      <p:sp>
        <p:nvSpPr>
          <p:cNvPr id="7172" name="pole tekstowe 5"/>
          <p:cNvSpPr txBox="1">
            <a:spLocks noChangeArrowheads="1"/>
          </p:cNvSpPr>
          <p:nvPr/>
        </p:nvSpPr>
        <p:spPr bwMode="auto">
          <a:xfrm>
            <a:off x="7235825" y="476250"/>
            <a:ext cx="1908175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800"/>
              <a:t>Położenie odkrywki w Polsce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6763" t="27950" r="6207" b="8002"/>
          <a:stretch>
            <a:fillRect/>
          </a:stretch>
        </p:blipFill>
        <p:spPr bwMode="auto">
          <a:xfrm>
            <a:off x="0" y="0"/>
            <a:ext cx="6952593" cy="6731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3635375" y="6092825"/>
            <a:ext cx="5000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800" b="1">
                <a:solidFill>
                  <a:srgbClr val="FF0000"/>
                </a:solidFill>
              </a:rPr>
              <a:t>I tak - gatunek po gatunku…</a:t>
            </a:r>
          </a:p>
        </p:txBody>
      </p:sp>
      <p:sp>
        <p:nvSpPr>
          <p:cNvPr id="8" name="Prostokąt 7"/>
          <p:cNvSpPr/>
          <p:nvPr/>
        </p:nvSpPr>
        <p:spPr>
          <a:xfrm>
            <a:off x="1858487" y="3411888"/>
            <a:ext cx="202513" cy="1928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8197" name="pole tekstowe 8"/>
          <p:cNvSpPr txBox="1">
            <a:spLocks noChangeArrowheads="1"/>
          </p:cNvSpPr>
          <p:nvPr/>
        </p:nvSpPr>
        <p:spPr bwMode="auto">
          <a:xfrm>
            <a:off x="6732588" y="0"/>
            <a:ext cx="2411412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800"/>
              <a:t>Położenie odkrywki </a:t>
            </a:r>
            <a:br>
              <a:rPr lang="pl-PL" sz="2800"/>
            </a:br>
            <a:r>
              <a:rPr lang="pl-PL" sz="2800"/>
              <a:t>względem pól atlasowych PAO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5940152" y="5589240"/>
            <a:ext cx="2561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Łabędź niemy</a:t>
            </a:r>
            <a:endParaRPr lang="pl-P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az 1" descr="A_DSCF_K9_191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92402"/>
            <a:ext cx="91440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pl-PL" sz="2800" b="1" dirty="0">
                <a:latin typeface="+mj-lt"/>
                <a:ea typeface="Calibri" pitchFamily="34" charset="0"/>
                <a:cs typeface="Arial" pitchFamily="34" charset="0"/>
              </a:rPr>
              <a:t>Wykorzystanie zasobów przyrodniczych w rozwoju funkcji rekreacyjnych i turystycznych obszaru Gościnnej </a:t>
            </a:r>
            <a:r>
              <a:rPr lang="pl-PL" sz="2800" b="1" dirty="0" err="1">
                <a:latin typeface="+mj-lt"/>
                <a:ea typeface="Calibri" pitchFamily="34" charset="0"/>
                <a:cs typeface="Arial" pitchFamily="34" charset="0"/>
              </a:rPr>
              <a:t>Wielkopol-ski</a:t>
            </a:r>
            <a:r>
              <a:rPr lang="pl-PL" sz="2800" b="1" dirty="0">
                <a:latin typeface="+mj-lt"/>
                <a:ea typeface="Calibri" pitchFamily="34" charset="0"/>
                <a:cs typeface="Arial" pitchFamily="34" charset="0"/>
              </a:rPr>
              <a:t>  wynikających z realizacji Lokalnej Strategii Rozwoju Lokalnej Grupy Działania Gościnna </a:t>
            </a:r>
            <a:r>
              <a:rPr lang="pl-PL" sz="2800" b="1" dirty="0" smtClean="0">
                <a:latin typeface="+mj-lt"/>
                <a:ea typeface="Calibri" pitchFamily="34" charset="0"/>
                <a:cs typeface="Arial" pitchFamily="34" charset="0"/>
              </a:rPr>
              <a:t>Wielkopolska</a:t>
            </a:r>
            <a:br>
              <a:rPr lang="pl-PL" sz="2800" b="1" dirty="0" smtClean="0">
                <a:latin typeface="+mj-lt"/>
                <a:ea typeface="Calibri" pitchFamily="34" charset="0"/>
                <a:cs typeface="Arial" pitchFamily="34" charset="0"/>
              </a:rPr>
            </a:br>
            <a:endParaRPr lang="pl-PL" sz="2800" dirty="0">
              <a:latin typeface="+mj-lt"/>
              <a:cs typeface="Arial" pitchFamily="34" charset="0"/>
            </a:endParaRPr>
          </a:p>
          <a:p>
            <a:pPr eaLnBrk="0" hangingPunct="0">
              <a:defRPr/>
            </a:pPr>
            <a:r>
              <a:rPr lang="pl-PL" sz="2000" dirty="0">
                <a:latin typeface="+mj-lt"/>
                <a:ea typeface="Calibri" pitchFamily="34" charset="0"/>
                <a:cs typeface="Times New Roman" pitchFamily="18" charset="0"/>
              </a:rPr>
              <a:t>Krzysztof </a:t>
            </a:r>
            <a:r>
              <a:rPr lang="pl-PL" sz="2000" dirty="0" smtClean="0">
                <a:latin typeface="+mj-lt"/>
                <a:ea typeface="Calibri" pitchFamily="34" charset="0"/>
                <a:cs typeface="Times New Roman" pitchFamily="18" charset="0"/>
              </a:rPr>
              <a:t>Kujawa</a:t>
            </a:r>
            <a:r>
              <a:rPr lang="pl-PL" sz="2000" dirty="0"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2000" dirty="0" smtClean="0">
                <a:latin typeface="+mj-lt"/>
                <a:ea typeface="Calibri" pitchFamily="34" charset="0"/>
                <a:cs typeface="Times New Roman" pitchFamily="18" charset="0"/>
              </a:rPr>
              <a:t>i współautorzy (2015)</a:t>
            </a:r>
            <a:endParaRPr lang="pl-PL" sz="2000" dirty="0">
              <a:latin typeface="+mj-lt"/>
              <a:cs typeface="Arial" pitchFamily="34" charset="0"/>
            </a:endParaRPr>
          </a:p>
          <a:p>
            <a:pPr eaLnBrk="0" hangingPunct="0">
              <a:defRPr/>
            </a:pPr>
            <a:endParaRPr lang="pl-PL" sz="2800" dirty="0">
              <a:latin typeface="+mj-lt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5114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3600" dirty="0" smtClean="0"/>
              <a:t>Podsumowanie wiedzy o awifaunie w rejonie złoża „Oczkowice” (1)</a:t>
            </a:r>
            <a:endParaRPr lang="pl-PL" sz="3600" dirty="0"/>
          </a:p>
        </p:txBody>
      </p:sp>
      <p:sp>
        <p:nvSpPr>
          <p:cNvPr id="9219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96753"/>
            <a:ext cx="8229600" cy="1224136"/>
          </a:xfrm>
        </p:spPr>
        <p:txBody>
          <a:bodyPr/>
          <a:lstStyle/>
          <a:p>
            <a:pPr eaLnBrk="1" hangingPunct="1"/>
            <a:r>
              <a:rPr lang="pl-PL" dirty="0" smtClean="0"/>
              <a:t>Gatunki lęgowe -131 (</a:t>
            </a:r>
            <a:r>
              <a:rPr lang="pl-PL" b="1" dirty="0" smtClean="0">
                <a:solidFill>
                  <a:srgbClr val="C00000"/>
                </a:solidFill>
              </a:rPr>
              <a:t>55-60%</a:t>
            </a:r>
            <a:r>
              <a:rPr lang="pl-PL" dirty="0" smtClean="0"/>
              <a:t> awifauny Polski)</a:t>
            </a:r>
          </a:p>
          <a:p>
            <a:pPr eaLnBrk="1" hangingPunct="1"/>
            <a:r>
              <a:rPr lang="pl-PL" dirty="0" smtClean="0"/>
              <a:t>Gatunki z I Zał. Dyrektywy Ptasiej – 19: 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79512" y="2420888"/>
          <a:ext cx="8784975" cy="3168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96344"/>
                <a:gridCol w="2760306"/>
                <a:gridCol w="2928325"/>
              </a:tblGrid>
              <a:tr h="3168352">
                <a:tc>
                  <a:txBody>
                    <a:bodyPr/>
                    <a:lstStyle/>
                    <a:p>
                      <a:r>
                        <a:rPr lang="pl-PL" sz="2800" dirty="0" smtClean="0"/>
                        <a:t>Bocian biały</a:t>
                      </a:r>
                    </a:p>
                    <a:p>
                      <a:r>
                        <a:rPr lang="pl-PL" sz="2800" dirty="0" smtClean="0"/>
                        <a:t>Bocian czarny</a:t>
                      </a:r>
                    </a:p>
                    <a:p>
                      <a:r>
                        <a:rPr lang="pl-PL" sz="2800" dirty="0" smtClean="0"/>
                        <a:t>Żuraw</a:t>
                      </a:r>
                    </a:p>
                    <a:p>
                      <a:r>
                        <a:rPr lang="pl-PL" sz="2800" dirty="0" smtClean="0"/>
                        <a:t>Derkacz</a:t>
                      </a:r>
                    </a:p>
                    <a:p>
                      <a:r>
                        <a:rPr lang="pl-PL" sz="2800" dirty="0" smtClean="0"/>
                        <a:t>Dzięcioł</a:t>
                      </a:r>
                      <a:r>
                        <a:rPr lang="pl-PL" sz="2800" baseline="0" dirty="0" smtClean="0"/>
                        <a:t> </a:t>
                      </a:r>
                      <a:r>
                        <a:rPr lang="pl-PL" sz="2800" baseline="0" dirty="0" err="1" smtClean="0"/>
                        <a:t>zielonosiwy</a:t>
                      </a:r>
                      <a:endParaRPr lang="pl-PL" sz="2800" baseline="0" dirty="0" smtClean="0"/>
                    </a:p>
                    <a:p>
                      <a:r>
                        <a:rPr lang="pl-PL" sz="2800" baseline="0" dirty="0" smtClean="0"/>
                        <a:t>Dzięcioł czarny</a:t>
                      </a:r>
                    </a:p>
                    <a:p>
                      <a:r>
                        <a:rPr lang="pl-PL" sz="2800" baseline="0" dirty="0" smtClean="0"/>
                        <a:t>Dzięcioł średni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800" dirty="0" err="1" smtClean="0"/>
                        <a:t>Trzmielojad</a:t>
                      </a:r>
                      <a:endParaRPr lang="pl-PL" sz="2800" dirty="0" smtClean="0"/>
                    </a:p>
                    <a:p>
                      <a:r>
                        <a:rPr lang="pl-PL" sz="2800" dirty="0" smtClean="0"/>
                        <a:t>Kania</a:t>
                      </a:r>
                      <a:r>
                        <a:rPr lang="pl-PL" sz="2800" baseline="0" dirty="0" smtClean="0"/>
                        <a:t> ruda</a:t>
                      </a:r>
                    </a:p>
                    <a:p>
                      <a:r>
                        <a:rPr lang="pl-PL" sz="2800" baseline="0" dirty="0" smtClean="0"/>
                        <a:t>Kania czarna</a:t>
                      </a:r>
                    </a:p>
                    <a:p>
                      <a:r>
                        <a:rPr lang="pl-PL" sz="2800" baseline="0" dirty="0" smtClean="0"/>
                        <a:t>Błotniak stawowy</a:t>
                      </a:r>
                    </a:p>
                    <a:p>
                      <a:r>
                        <a:rPr lang="pl-PL" sz="2800" baseline="0" dirty="0" smtClean="0"/>
                        <a:t>Błotniak łąkowy</a:t>
                      </a:r>
                    </a:p>
                    <a:p>
                      <a:r>
                        <a:rPr lang="pl-PL" sz="2800" baseline="0" dirty="0" smtClean="0"/>
                        <a:t>Błotniak zbożowy</a:t>
                      </a:r>
                      <a:endParaRPr lang="pl-PL" sz="2800" dirty="0" smtClean="0"/>
                    </a:p>
                    <a:p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800" dirty="0" smtClean="0"/>
                        <a:t>Lelek</a:t>
                      </a:r>
                    </a:p>
                    <a:p>
                      <a:r>
                        <a:rPr lang="pl-PL" sz="2800" baseline="0" dirty="0" smtClean="0"/>
                        <a:t>Lerka </a:t>
                      </a:r>
                    </a:p>
                    <a:p>
                      <a:r>
                        <a:rPr lang="pl-PL" sz="2800" baseline="0" dirty="0" smtClean="0"/>
                        <a:t>Świergotek polny</a:t>
                      </a:r>
                    </a:p>
                    <a:p>
                      <a:r>
                        <a:rPr lang="pl-PL" sz="2800" baseline="0" dirty="0" err="1" smtClean="0"/>
                        <a:t>Jarzębatka</a:t>
                      </a:r>
                      <a:endParaRPr lang="pl-PL" sz="2800" baseline="0" dirty="0" smtClean="0"/>
                    </a:p>
                    <a:p>
                      <a:r>
                        <a:rPr lang="pl-PL" sz="2800" baseline="0" dirty="0" smtClean="0"/>
                        <a:t>Gąsiorek </a:t>
                      </a:r>
                    </a:p>
                    <a:p>
                      <a:r>
                        <a:rPr lang="pl-PL" sz="2800" baseline="0" dirty="0" smtClean="0"/>
                        <a:t>Ortolan</a:t>
                      </a:r>
                      <a:endParaRPr lang="pl-PL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3600" dirty="0" smtClean="0"/>
              <a:t>Podsumowanie wiedzy o awifaunie w rejonie złoża „Oczkowice” (2)</a:t>
            </a:r>
            <a:endParaRPr lang="pl-PL" sz="3600" dirty="0"/>
          </a:p>
        </p:txBody>
      </p:sp>
      <p:sp>
        <p:nvSpPr>
          <p:cNvPr id="10243" name="Symbol zastępczy zawartości 2"/>
          <p:cNvSpPr>
            <a:spLocks noGrp="1"/>
          </p:cNvSpPr>
          <p:nvPr>
            <p:ph idx="1"/>
          </p:nvPr>
        </p:nvSpPr>
        <p:spPr>
          <a:xfrm>
            <a:off x="0" y="1196752"/>
            <a:ext cx="8784976" cy="4525963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pl-PL" dirty="0" smtClean="0"/>
              <a:t>Gatunki z </a:t>
            </a:r>
            <a:r>
              <a:rPr lang="pl-PL" b="1" dirty="0" smtClean="0">
                <a:solidFill>
                  <a:srgbClr val="C00000"/>
                </a:solidFill>
              </a:rPr>
              <a:t>Polskiej Czerwonej Księgi </a:t>
            </a:r>
            <a:r>
              <a:rPr lang="pl-PL" dirty="0" smtClean="0"/>
              <a:t>– 4:</a:t>
            </a:r>
            <a:br>
              <a:rPr lang="pl-PL" dirty="0" smtClean="0"/>
            </a:br>
            <a:r>
              <a:rPr lang="pl-PL" dirty="0" smtClean="0"/>
              <a:t>kania ruda i czarna, błotniak zbożowy i kulik wielki</a:t>
            </a:r>
          </a:p>
          <a:p>
            <a:pPr eaLnBrk="1" hangingPunct="1">
              <a:spcAft>
                <a:spcPts val="600"/>
              </a:spcAft>
            </a:pPr>
            <a:r>
              <a:rPr lang="pl-PL" dirty="0" smtClean="0"/>
              <a:t>Gatunki </a:t>
            </a:r>
            <a:r>
              <a:rPr lang="pl-PL" b="1" dirty="0" smtClean="0">
                <a:solidFill>
                  <a:srgbClr val="C00000"/>
                </a:solidFill>
              </a:rPr>
              <a:t>o wysokim priorytecie w Europie </a:t>
            </a:r>
            <a:r>
              <a:rPr lang="pl-PL" dirty="0" smtClean="0"/>
              <a:t>(</a:t>
            </a:r>
            <a:r>
              <a:rPr lang="en-US" i="1" dirty="0" smtClean="0"/>
              <a:t>Species of European Conservation Concern</a:t>
            </a:r>
            <a:r>
              <a:rPr lang="pl-PL" dirty="0" smtClean="0"/>
              <a:t>) </a:t>
            </a:r>
            <a:r>
              <a:rPr lang="pl-PL" dirty="0" smtClean="0"/>
              <a:t>– 46: „1” – </a:t>
            </a:r>
            <a:r>
              <a:rPr lang="pl-PL" dirty="0" err="1" smtClean="0"/>
              <a:t>1</a:t>
            </a:r>
            <a:r>
              <a:rPr lang="pl-PL" dirty="0" smtClean="0"/>
              <a:t>, „2” – 18, „3” – 27</a:t>
            </a:r>
          </a:p>
          <a:p>
            <a:pPr eaLnBrk="1" hangingPunct="1"/>
            <a:r>
              <a:rPr lang="pl-PL" dirty="0" smtClean="0"/>
              <a:t>Gatunki </a:t>
            </a:r>
            <a:r>
              <a:rPr lang="pl-PL" b="1" dirty="0" smtClean="0">
                <a:solidFill>
                  <a:srgbClr val="C00000"/>
                </a:solidFill>
              </a:rPr>
              <a:t>chronione </a:t>
            </a:r>
            <a:r>
              <a:rPr lang="pl-PL" b="1" dirty="0" smtClean="0">
                <a:solidFill>
                  <a:srgbClr val="C00000"/>
                </a:solidFill>
              </a:rPr>
              <a:t>strefowo</a:t>
            </a:r>
            <a:br>
              <a:rPr lang="pl-PL" b="1" dirty="0" smtClean="0">
                <a:solidFill>
                  <a:srgbClr val="C00000"/>
                </a:solidFill>
              </a:rPr>
            </a:b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dirty="0" smtClean="0"/>
              <a:t>– 3: kanie (ruda i czarna)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 smtClean="0"/>
              <a:t>bocian czarny.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3131840" y="3356992"/>
            <a:ext cx="5832648" cy="3264363"/>
            <a:chOff x="3131840" y="3356992"/>
            <a:chExt cx="5832648" cy="3264363"/>
          </a:xfrm>
        </p:grpSpPr>
        <p:pic>
          <p:nvPicPr>
            <p:cNvPr id="39940" name="Picture 4" descr="https://upload.wikimedia.org/wikipedia/commons/4/4b/Milvus_milvus_R%28ThKraft%29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516216" y="3356992"/>
              <a:ext cx="2448272" cy="3264363"/>
            </a:xfrm>
            <a:prstGeom prst="rect">
              <a:avLst/>
            </a:prstGeom>
            <a:noFill/>
          </p:spPr>
        </p:pic>
        <p:pic>
          <p:nvPicPr>
            <p:cNvPr id="39942" name="Picture 6" descr="https://upload.wikimedia.org/wikipedia/commons/6/6d/Milvus_migrans_front%28ThKraft%29.jpg"/>
            <p:cNvPicPr>
              <a:picLocks noChangeAspect="1" noChangeArrowheads="1"/>
            </p:cNvPicPr>
            <p:nvPr/>
          </p:nvPicPr>
          <p:blipFill>
            <a:blip r:embed="rId3" cstate="print"/>
            <a:srcRect l="4725" t="7081" r="1721" b="28660"/>
            <a:stretch>
              <a:fillRect/>
            </a:stretch>
          </p:blipFill>
          <p:spPr bwMode="auto">
            <a:xfrm>
              <a:off x="3131840" y="5013176"/>
              <a:ext cx="3096344" cy="159508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3600" dirty="0" smtClean="0"/>
              <a:t>Podsumowanie wiedzy o awifaunie w rejonie złoża „Oczkowice” (3)</a:t>
            </a:r>
            <a:endParaRPr lang="pl-PL" sz="3600" dirty="0"/>
          </a:p>
        </p:txBody>
      </p:sp>
      <p:sp>
        <p:nvSpPr>
          <p:cNvPr id="11267" name="Symbol zastępczy zawartości 2"/>
          <p:cNvSpPr>
            <a:spLocks noGrp="1"/>
          </p:cNvSpPr>
          <p:nvPr>
            <p:ph idx="1"/>
          </p:nvPr>
        </p:nvSpPr>
        <p:spPr>
          <a:xfrm>
            <a:off x="100685" y="1381244"/>
            <a:ext cx="8964488" cy="2765425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pl-PL" dirty="0" smtClean="0"/>
              <a:t>Gatunki o rozprzestrzenieniu </a:t>
            </a:r>
            <a:r>
              <a:rPr lang="pl-PL" b="1" dirty="0" smtClean="0">
                <a:solidFill>
                  <a:srgbClr val="C00000"/>
                </a:solidFill>
              </a:rPr>
              <a:t>w Polsce &lt;10% </a:t>
            </a:r>
            <a:r>
              <a:rPr lang="pl-PL" dirty="0" smtClean="0"/>
              <a:t>- 2:</a:t>
            </a:r>
            <a:br>
              <a:rPr lang="pl-PL" dirty="0" smtClean="0"/>
            </a:br>
            <a:r>
              <a:rPr lang="pl-PL" dirty="0" smtClean="0"/>
              <a:t>błotniak zbożowy i kulik wielki</a:t>
            </a:r>
          </a:p>
          <a:p>
            <a:pPr eaLnBrk="1" hangingPunct="1"/>
            <a:r>
              <a:rPr lang="pl-PL" dirty="0" smtClean="0"/>
              <a:t>Gatunki o populacji </a:t>
            </a:r>
            <a:r>
              <a:rPr lang="pl-PL" b="1" dirty="0" smtClean="0">
                <a:solidFill>
                  <a:srgbClr val="C00000"/>
                </a:solidFill>
              </a:rPr>
              <a:t>w Polsce &lt; 1000 par </a:t>
            </a:r>
            <a:r>
              <a:rPr lang="pl-PL" dirty="0" smtClean="0"/>
              <a:t>– 4:</a:t>
            </a:r>
            <a:br>
              <a:rPr lang="pl-PL" dirty="0" smtClean="0"/>
            </a:br>
            <a:r>
              <a:rPr lang="pl-PL" dirty="0" smtClean="0"/>
              <a:t>kanie (czarna i ruda), błotniak zbożowy, kulik wielki</a:t>
            </a:r>
          </a:p>
        </p:txBody>
      </p:sp>
      <p:pic>
        <p:nvPicPr>
          <p:cNvPr id="38914" name="Picture 2" descr="https://upload.wikimedia.org/wikipedia/commons/b/bf/Circus_cyaneus%2C_Ballaugh_Curragh%2C_Isle_of_Man_1.jpg"/>
          <p:cNvPicPr>
            <a:picLocks noChangeAspect="1" noChangeArrowheads="1"/>
          </p:cNvPicPr>
          <p:nvPr/>
        </p:nvPicPr>
        <p:blipFill>
          <a:blip r:embed="rId2" cstate="print"/>
          <a:srcRect l="17202" t="13622" r="15231" b="30190"/>
          <a:stretch>
            <a:fillRect/>
          </a:stretch>
        </p:blipFill>
        <p:spPr bwMode="auto">
          <a:xfrm>
            <a:off x="611560" y="3778066"/>
            <a:ext cx="4368193" cy="2719818"/>
          </a:xfrm>
          <a:prstGeom prst="rect">
            <a:avLst/>
          </a:prstGeom>
          <a:noFill/>
        </p:spPr>
      </p:pic>
      <p:pic>
        <p:nvPicPr>
          <p:cNvPr id="38916" name="Picture 4" descr="Eurasian Curlew.jpg"/>
          <p:cNvPicPr>
            <a:picLocks noChangeAspect="1" noChangeArrowheads="1"/>
          </p:cNvPicPr>
          <p:nvPr/>
        </p:nvPicPr>
        <p:blipFill>
          <a:blip r:embed="rId3" cstate="print"/>
          <a:srcRect l="14175" t="10395" r="7391" b="14951"/>
          <a:stretch>
            <a:fillRect/>
          </a:stretch>
        </p:blipFill>
        <p:spPr bwMode="auto">
          <a:xfrm>
            <a:off x="5436096" y="3789040"/>
            <a:ext cx="2846080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8560" r="9344" b="10001"/>
          <a:stretch>
            <a:fillRect/>
          </a:stretch>
        </p:blipFill>
        <p:spPr bwMode="auto">
          <a:xfrm>
            <a:off x="611188" y="0"/>
            <a:ext cx="100091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Prostokąt 4"/>
          <p:cNvSpPr>
            <a:spLocks noChangeArrowheads="1"/>
          </p:cNvSpPr>
          <p:nvPr/>
        </p:nvSpPr>
        <p:spPr bwMode="auto">
          <a:xfrm>
            <a:off x="250825" y="6308725"/>
            <a:ext cx="88931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800" b="1" dirty="0">
                <a:latin typeface="Calibri" pitchFamily="34" charset="0"/>
              </a:rPr>
              <a:t>http://</a:t>
            </a:r>
            <a:r>
              <a:rPr lang="pl-PL" sz="3200" b="1" dirty="0">
                <a:latin typeface="Calibri" pitchFamily="34" charset="0"/>
              </a:rPr>
              <a:t>tnij.org/awifauna_rejon_zloza_oczkowice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850" y="0"/>
            <a:ext cx="8229600" cy="7064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 smtClean="0"/>
              <a:t>Awifauna - podsumowanie </a:t>
            </a:r>
            <a:r>
              <a:rPr lang="pl-PL" dirty="0" smtClean="0"/>
              <a:t>i wnioski</a:t>
            </a:r>
            <a:endParaRPr lang="pl-PL" dirty="0"/>
          </a:p>
        </p:txBody>
      </p:sp>
      <p:sp>
        <p:nvSpPr>
          <p:cNvPr id="13315" name="Symbol zastępczy zawartości 3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401205"/>
          </a:xfrm>
        </p:spPr>
        <p:txBody>
          <a:bodyPr>
            <a:spAutoFit/>
          </a:bodyPr>
          <a:lstStyle/>
          <a:p>
            <a:pPr indent="19050" eaLnBrk="1" hangingPunct="1"/>
            <a:r>
              <a:rPr lang="pl-PL" sz="2800" dirty="0" smtClean="0"/>
              <a:t> Awifauna </a:t>
            </a:r>
            <a:r>
              <a:rPr lang="pl-PL" sz="2800" dirty="0" smtClean="0"/>
              <a:t>rejonu „Oczkowic” - </a:t>
            </a:r>
            <a:r>
              <a:rPr lang="pl-PL" sz="2800" b="1" dirty="0" smtClean="0">
                <a:solidFill>
                  <a:srgbClr val="C00000"/>
                </a:solidFill>
              </a:rPr>
              <a:t>ponad </a:t>
            </a:r>
            <a:r>
              <a:rPr lang="pl-PL" sz="2800" b="1" dirty="0" smtClean="0">
                <a:solidFill>
                  <a:srgbClr val="C00000"/>
                </a:solidFill>
              </a:rPr>
              <a:t>50% awifauny </a:t>
            </a:r>
            <a:r>
              <a:rPr lang="pl-PL" sz="2800" b="1" dirty="0" smtClean="0">
                <a:solidFill>
                  <a:srgbClr val="C00000"/>
                </a:solidFill>
              </a:rPr>
              <a:t>Polski</a:t>
            </a:r>
            <a:endParaRPr lang="pl-PL" sz="2800" b="1" dirty="0" smtClean="0">
              <a:solidFill>
                <a:srgbClr val="C00000"/>
              </a:solidFill>
            </a:endParaRPr>
          </a:p>
          <a:p>
            <a:pPr indent="19050"/>
            <a:r>
              <a:rPr lang="pl-PL" sz="2800" dirty="0" smtClean="0"/>
              <a:t> Gatunki o </a:t>
            </a:r>
            <a:r>
              <a:rPr lang="pl-PL" sz="2800" b="1" dirty="0" smtClean="0">
                <a:solidFill>
                  <a:srgbClr val="C00000"/>
                </a:solidFill>
              </a:rPr>
              <a:t>wysokim priorytecie </a:t>
            </a:r>
            <a:r>
              <a:rPr lang="pl-PL" sz="2800" dirty="0" smtClean="0"/>
              <a:t>ochronnym w Europie </a:t>
            </a:r>
          </a:p>
          <a:p>
            <a:pPr indent="19050" eaLnBrk="1" hangingPunct="1"/>
            <a:r>
              <a:rPr lang="pl-PL" sz="2800" dirty="0" smtClean="0"/>
              <a:t> Ważne </a:t>
            </a:r>
            <a:r>
              <a:rPr lang="pl-PL" sz="2800" dirty="0" smtClean="0"/>
              <a:t>ostoje </a:t>
            </a:r>
            <a:r>
              <a:rPr lang="pl-PL" sz="2800" b="1" dirty="0" smtClean="0">
                <a:solidFill>
                  <a:srgbClr val="C00000"/>
                </a:solidFill>
              </a:rPr>
              <a:t>ptaków migrujących</a:t>
            </a:r>
          </a:p>
          <a:p>
            <a:pPr indent="19050" eaLnBrk="1" hangingPunct="1"/>
            <a:r>
              <a:rPr lang="pl-PL" sz="2800" dirty="0" smtClean="0"/>
              <a:t> Eksploatacja węgla </a:t>
            </a:r>
            <a:r>
              <a:rPr lang="pl-PL" sz="2800" dirty="0" smtClean="0">
                <a:sym typeface="Wingdings" pitchFamily="2" charset="2"/>
              </a:rPr>
              <a:t> </a:t>
            </a:r>
            <a:r>
              <a:rPr lang="pl-PL" sz="2800" b="1" dirty="0" smtClean="0">
                <a:solidFill>
                  <a:srgbClr val="C00000"/>
                </a:solidFill>
              </a:rPr>
              <a:t>zmniejszenie </a:t>
            </a:r>
            <a:r>
              <a:rPr lang="pl-PL" sz="2800" b="1" dirty="0" smtClean="0">
                <a:solidFill>
                  <a:srgbClr val="C00000"/>
                </a:solidFill>
              </a:rPr>
              <a:t>się populacji </a:t>
            </a:r>
            <a:r>
              <a:rPr lang="pl-PL" sz="2800" dirty="0" smtClean="0"/>
              <a:t>wielu gatunków </a:t>
            </a:r>
            <a:r>
              <a:rPr lang="pl-PL" sz="2800" dirty="0" smtClean="0"/>
              <a:t>ptaków </a:t>
            </a:r>
            <a:r>
              <a:rPr lang="pl-PL" sz="2800" dirty="0" smtClean="0">
                <a:sym typeface="Wingdings" pitchFamily="2" charset="2"/>
              </a:rPr>
              <a:t> rozwój zrównoważony? </a:t>
            </a:r>
          </a:p>
          <a:p>
            <a:pPr indent="19050"/>
            <a:r>
              <a:rPr lang="pl-PL" sz="2800" dirty="0" smtClean="0">
                <a:latin typeface="Calibri" pitchFamily="34" charset="0"/>
              </a:rPr>
              <a:t> Cel UE,</a:t>
            </a:r>
            <a:r>
              <a:rPr lang="pl-PL" sz="2800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pl-PL" sz="2800" b="1" u="sng" dirty="0" smtClean="0">
                <a:solidFill>
                  <a:srgbClr val="C00000"/>
                </a:solidFill>
                <a:latin typeface="Calibri" pitchFamily="34" charset="0"/>
              </a:rPr>
              <a:t>w tym Polski</a:t>
            </a:r>
            <a:r>
              <a:rPr lang="pl-PL" sz="2800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pl-PL" sz="2800" dirty="0" smtClean="0">
                <a:latin typeface="Calibri" pitchFamily="34" charset="0"/>
              </a:rPr>
              <a:t>- powstrzymanie spadku poziomu różnorodności biologicznej (silnego na obszarach rolniczych)</a:t>
            </a:r>
          </a:p>
          <a:p>
            <a:pPr indent="19050" eaLnBrk="1" hangingPunct="1"/>
            <a:endParaRPr lang="pl-PL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08720"/>
          </a:xfrm>
        </p:spPr>
        <p:txBody>
          <a:bodyPr>
            <a:noAutofit/>
          </a:bodyPr>
          <a:lstStyle/>
          <a:p>
            <a:pPr algn="l"/>
            <a:r>
              <a:rPr lang="pl-PL" sz="3200" dirty="0" smtClean="0"/>
              <a:t>Podsumowanie – przyroda jako czynnik sprzyjający turystyce?   (wg Kujawy i in. 2015)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688632"/>
          </a:xfrm>
        </p:spPr>
        <p:txBody>
          <a:bodyPr>
            <a:noAutofit/>
          </a:bodyPr>
          <a:lstStyle/>
          <a:p>
            <a:r>
              <a:rPr lang="pl-PL" sz="3000" dirty="0" smtClean="0">
                <a:solidFill>
                  <a:schemeClr val="bg1">
                    <a:lumMod val="50000"/>
                  </a:schemeClr>
                </a:solidFill>
              </a:rPr>
              <a:t>10</a:t>
            </a:r>
            <a:r>
              <a:rPr lang="pl-PL" sz="3000" dirty="0" smtClean="0">
                <a:solidFill>
                  <a:schemeClr val="bg1">
                    <a:lumMod val="50000"/>
                  </a:schemeClr>
                </a:solidFill>
              </a:rPr>
              <a:t>% LGD GW – obszary wyróżniające się przyrodniczo</a:t>
            </a:r>
          </a:p>
          <a:p>
            <a:r>
              <a:rPr lang="pl-PL" sz="3000" dirty="0" smtClean="0">
                <a:solidFill>
                  <a:schemeClr val="bg1">
                    <a:lumMod val="50000"/>
                  </a:schemeClr>
                </a:solidFill>
              </a:rPr>
              <a:t>120 obiektów cennych </a:t>
            </a:r>
            <a:r>
              <a:rPr lang="pl-PL" sz="3000" dirty="0" smtClean="0">
                <a:solidFill>
                  <a:schemeClr val="bg1">
                    <a:lumMod val="50000"/>
                  </a:schemeClr>
                </a:solidFill>
              </a:rPr>
              <a:t>obiektów</a:t>
            </a:r>
            <a:endParaRPr lang="pl-PL" sz="30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pl-PL" sz="3000" dirty="0" smtClean="0">
                <a:solidFill>
                  <a:schemeClr val="bg1">
                    <a:lumMod val="50000"/>
                  </a:schemeClr>
                </a:solidFill>
              </a:rPr>
              <a:t>Gminy o najwyższych wartościach przyrodniczych: Krzywiń, Dolsk, </a:t>
            </a:r>
            <a:r>
              <a:rPr lang="pl-PL" sz="3000" dirty="0" smtClean="0">
                <a:solidFill>
                  <a:schemeClr val="bg1">
                    <a:lumMod val="50000"/>
                  </a:schemeClr>
                </a:solidFill>
              </a:rPr>
              <a:t>Kościan, </a:t>
            </a:r>
            <a:r>
              <a:rPr lang="pl-PL" sz="3000" dirty="0" smtClean="0">
                <a:solidFill>
                  <a:schemeClr val="bg1">
                    <a:lumMod val="50000"/>
                  </a:schemeClr>
                </a:solidFill>
              </a:rPr>
              <a:t>Pępowo</a:t>
            </a:r>
          </a:p>
          <a:p>
            <a:r>
              <a:rPr lang="pl-PL" sz="3000" dirty="0" smtClean="0"/>
              <a:t>Ale… wszystkie gminy mają </a:t>
            </a:r>
            <a:r>
              <a:rPr lang="pl-PL" sz="3000" dirty="0" smtClean="0"/>
              <a:t>co najmniej kilka </a:t>
            </a:r>
            <a:r>
              <a:rPr lang="pl-PL" sz="3000" dirty="0" smtClean="0"/>
              <a:t>atrakcji</a:t>
            </a:r>
          </a:p>
          <a:p>
            <a:r>
              <a:rPr lang="pl-PL" sz="3000" dirty="0" smtClean="0"/>
              <a:t>Dotychczasowe szlaki, trasy turystyczne zwykle „nie zauważają” wartości przyrodniczych</a:t>
            </a:r>
          </a:p>
          <a:p>
            <a:r>
              <a:rPr lang="pl-PL" sz="3000" dirty="0" smtClean="0"/>
              <a:t>Walory przyrodnicze: „kameralne”, rozproszone </a:t>
            </a:r>
            <a:endParaRPr lang="pl-PL" sz="3000" dirty="0" smtClean="0"/>
          </a:p>
          <a:p>
            <a:r>
              <a:rPr lang="pl-PL" sz="3000" dirty="0" smtClean="0"/>
              <a:t>Znaczenie kluczowe: wycinki urozmaiconego krajobrazu, lasy oraz zadrzewienia i zbiorniki śródpolne</a:t>
            </a:r>
            <a:endParaRPr lang="pl-PL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90066"/>
          </a:xfrm>
        </p:spPr>
        <p:txBody>
          <a:bodyPr/>
          <a:lstStyle/>
          <a:p>
            <a:r>
              <a:rPr lang="pl-PL" sz="3200" dirty="0" smtClean="0"/>
              <a:t>Kontekst szerszy</a:t>
            </a:r>
            <a:endParaRPr lang="pl-PL" sz="3200" dirty="0"/>
          </a:p>
        </p:txBody>
      </p:sp>
      <p:pic>
        <p:nvPicPr>
          <p:cNvPr id="60420" name="Picture 4" descr="http://assets.bwbx.io/images/im4E4muzMTP0/v2/-1x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8679"/>
            <a:ext cx="9144000" cy="59893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/>
          <a:lstStyle/>
          <a:p>
            <a:r>
              <a:rPr lang="pl-PL" sz="3200" dirty="0" smtClean="0"/>
              <a:t>W styczniu 2006 w środku arktycznej zimy temperatura była </a:t>
            </a:r>
            <a:r>
              <a:rPr lang="pl-PL" sz="3200" b="1" dirty="0" smtClean="0">
                <a:solidFill>
                  <a:srgbClr val="990000"/>
                </a:solidFill>
              </a:rPr>
              <a:t>wyższa o 12</a:t>
            </a:r>
            <a:r>
              <a:rPr lang="pl-PL" sz="3200" b="1" baseline="30000" dirty="0" smtClean="0">
                <a:solidFill>
                  <a:srgbClr val="990000"/>
                </a:solidFill>
              </a:rPr>
              <a:t>o</a:t>
            </a:r>
            <a:r>
              <a:rPr lang="pl-PL" sz="3200" b="1" dirty="0" smtClean="0">
                <a:solidFill>
                  <a:srgbClr val="990000"/>
                </a:solidFill>
              </a:rPr>
              <a:t> niż średnia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>i jednocześnie </a:t>
            </a:r>
            <a:r>
              <a:rPr lang="pl-PL" sz="3200" b="1" dirty="0" smtClean="0">
                <a:solidFill>
                  <a:srgbClr val="990000"/>
                </a:solidFill>
              </a:rPr>
              <a:t>powyżej zera </a:t>
            </a:r>
            <a:r>
              <a:rPr lang="pl-PL" sz="3200" dirty="0" smtClean="0"/>
              <a:t>!</a:t>
            </a:r>
            <a:endParaRPr lang="pl-PL" sz="3200" dirty="0"/>
          </a:p>
        </p:txBody>
      </p:sp>
      <p:pic>
        <p:nvPicPr>
          <p:cNvPr id="61442" name="Picture 2" descr="https://img.washingtonpost.com/wp-apps/imrs.php?src=https://img.washingtonpost.com/news/energy-environment/wp-content/uploads/sites/43/2016/02/NASA-january-temps.png&amp;w=14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17810"/>
            <a:ext cx="8280920" cy="5340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/>
          <a:lstStyle/>
          <a:p>
            <a:r>
              <a:rPr lang="pl-PL" sz="3600" dirty="0" smtClean="0"/>
              <a:t>Wzrost zawartości CO</a:t>
            </a:r>
            <a:r>
              <a:rPr lang="pl-PL" sz="3600" baseline="-25000" dirty="0" smtClean="0"/>
              <a:t>2</a:t>
            </a:r>
            <a:r>
              <a:rPr lang="pl-PL" sz="3600" dirty="0" smtClean="0"/>
              <a:t> w atmosferze</a:t>
            </a:r>
            <a:endParaRPr lang="pl-PL" sz="3600" dirty="0"/>
          </a:p>
        </p:txBody>
      </p:sp>
      <p:pic>
        <p:nvPicPr>
          <p:cNvPr id="62466" name="Picture 2" descr="http://4.bp.blogspot.com/-ojSd4on2SyU/VpZTxM1-azI/AAAAAAAAThI/LEe-h-T89r0/s1600/co2_800k_zoom.png"/>
          <p:cNvPicPr>
            <a:picLocks noChangeAspect="1" noChangeArrowheads="1"/>
          </p:cNvPicPr>
          <p:nvPr/>
        </p:nvPicPr>
        <p:blipFill>
          <a:blip r:embed="rId2" cstate="print"/>
          <a:srcRect l="4000" r="4909" b="4561"/>
          <a:stretch>
            <a:fillRect/>
          </a:stretch>
        </p:blipFill>
        <p:spPr bwMode="auto">
          <a:xfrm>
            <a:off x="0" y="764704"/>
            <a:ext cx="9144000" cy="5748268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899592" y="2276872"/>
            <a:ext cx="7920880" cy="3908762"/>
          </a:xfrm>
          <a:prstGeom prst="rect">
            <a:avLst/>
          </a:prstGeom>
          <a:solidFill>
            <a:schemeClr val="bg1">
              <a:lumMod val="65000"/>
              <a:alpha val="46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400" dirty="0" smtClean="0"/>
              <a:t> Meta-analizy: 97% artykułów zgodne z Antropogeniczną Teorią Ocieplania Klimatu, </a:t>
            </a:r>
            <a:br>
              <a:rPr lang="pl-PL" sz="2400" dirty="0" smtClean="0"/>
            </a:br>
            <a:r>
              <a:rPr lang="pl-PL" sz="2400" dirty="0" smtClean="0"/>
              <a:t>że to CO2 napędza wzrost temperatury</a:t>
            </a:r>
            <a:r>
              <a:rPr lang="pl-PL" sz="2400" b="1" dirty="0" smtClean="0"/>
              <a:t> (Cook 2003)</a:t>
            </a:r>
            <a:endParaRPr lang="en-US" sz="2400" b="1" dirty="0"/>
          </a:p>
          <a:p>
            <a:endParaRPr lang="pl-PL" sz="2400" dirty="0" smtClean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Pozostałe 3% - sporo błędów metodycznych</a:t>
            </a:r>
          </a:p>
          <a:p>
            <a:endParaRPr lang="pl-PL" sz="2400" dirty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b="1" dirty="0" smtClean="0">
                <a:solidFill>
                  <a:srgbClr val="C00000"/>
                </a:solidFill>
              </a:rPr>
              <a:t>ATOK nie ma konkurenta</a:t>
            </a:r>
          </a:p>
          <a:p>
            <a:pPr>
              <a:buFont typeface="Arial" pitchFamily="34" charset="0"/>
              <a:buChar char="•"/>
            </a:pPr>
            <a:endParaRPr lang="pl-PL" sz="20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pl-PL" sz="2400" b="1" dirty="0" smtClean="0">
              <a:solidFill>
                <a:srgbClr val="C00000"/>
              </a:solidFill>
            </a:endParaRPr>
          </a:p>
          <a:p>
            <a:r>
              <a:rPr lang="pl-PL" sz="2400" dirty="0" smtClean="0"/>
              <a:t>                                          </a:t>
            </a:r>
            <a:r>
              <a:rPr lang="pl-PL" sz="3200" b="1" dirty="0" smtClean="0"/>
              <a:t>Węgiel przyszłością ? </a:t>
            </a:r>
            <a:endParaRPr lang="pl-PL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ole tekstowe 18"/>
          <p:cNvSpPr txBox="1"/>
          <p:nvPr/>
        </p:nvSpPr>
        <p:spPr>
          <a:xfrm>
            <a:off x="467544" y="4365104"/>
            <a:ext cx="81339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/>
              <a:t>Dobry czas dla rozwoju turystyki i rekreacji?</a:t>
            </a:r>
            <a:endParaRPr lang="pl-PL" sz="32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1403648" y="1916832"/>
            <a:ext cx="62215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/>
              <a:t>Aktywność społeczności  - spora!</a:t>
            </a:r>
            <a:endParaRPr lang="pl-PL" sz="3200" dirty="0"/>
          </a:p>
        </p:txBody>
      </p:sp>
      <p:pic>
        <p:nvPicPr>
          <p:cNvPr id="17" name="Obraz 16" descr="D:\LGD\LGD_Ekspertyza\LGD_GW\Raport\Zdjecia\tn_50D_29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995042"/>
            <a:ext cx="2798578" cy="186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Obraz 15" descr="D:\LGD_Ekspertyza\Zdjecia\Objazd_stawki_1\tn_A_50D_292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1509" y="2489591"/>
            <a:ext cx="2820982" cy="1878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az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700020" cy="1984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0"/>
            <a:ext cx="2700020" cy="1984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3980" y="0"/>
            <a:ext cx="2700020" cy="1984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Obraz 8" descr="D:\LGD_Ekspertyza\Zdjecia\Objazd_stawki_2\300dpi\male\tn_A_50D_2941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564904"/>
            <a:ext cx="2699792" cy="175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az 9" descr="D:\Synchro_z_XOrtolan\LGD\LGD_Ekspertyza\LGD_GW\Raport\Zdjecia\tn_50D_2910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39702" y="2564904"/>
            <a:ext cx="270429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az 11" descr="D:\LGD_Ekspertyza\LGD_GW\Raport\Zdjecia\tn_50D_2890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990964"/>
            <a:ext cx="2699792" cy="1867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Obraz 12" descr="D:\LGD_Ekspertyza\Zdjecia\Objazd_stawki_2\300dpi\male\tn_A_50D_29427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4208" y="5058138"/>
            <a:ext cx="2699792" cy="179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upa 14"/>
          <p:cNvGrpSpPr/>
          <p:nvPr/>
        </p:nvGrpSpPr>
        <p:grpSpPr>
          <a:xfrm>
            <a:off x="1187624" y="908720"/>
            <a:ext cx="6685186" cy="5011798"/>
            <a:chOff x="1199182" y="1009490"/>
            <a:chExt cx="6685186" cy="5011798"/>
          </a:xfrm>
        </p:grpSpPr>
        <p:pic>
          <p:nvPicPr>
            <p:cNvPr id="17411" name="Picture 3" descr="Plik:Turow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199182" y="1009490"/>
              <a:ext cx="6685186" cy="5011798"/>
            </a:xfrm>
            <a:prstGeom prst="rect">
              <a:avLst/>
            </a:prstGeom>
            <a:noFill/>
          </p:spPr>
        </p:pic>
        <p:sp>
          <p:nvSpPr>
            <p:cNvPr id="14" name="pole tekstowe 13"/>
            <p:cNvSpPr txBox="1"/>
            <p:nvPr/>
          </p:nvSpPr>
          <p:spPr>
            <a:xfrm>
              <a:off x="1259632" y="1412776"/>
              <a:ext cx="6408712" cy="4370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800" dirty="0" smtClean="0">
                  <a:solidFill>
                    <a:srgbClr val="FFFF00"/>
                  </a:solidFill>
                </a:rPr>
                <a:t>Rozwój zrównoważony ?</a:t>
              </a:r>
            </a:p>
            <a:p>
              <a:endParaRPr lang="pl-PL" dirty="0" smtClean="0">
                <a:solidFill>
                  <a:srgbClr val="FFFF00"/>
                </a:solidFill>
              </a:endParaRPr>
            </a:p>
            <a:p>
              <a:endParaRPr lang="pl-PL" sz="2800" dirty="0">
                <a:solidFill>
                  <a:srgbClr val="FFFF00"/>
                </a:solidFill>
              </a:endParaRPr>
            </a:p>
            <a:p>
              <a:pPr algn="r"/>
              <a:r>
                <a:rPr lang="pl-PL" sz="2800" dirty="0" smtClean="0">
                  <a:solidFill>
                    <a:srgbClr val="FFFF00"/>
                  </a:solidFill>
                </a:rPr>
                <a:t>Czy raczej przykład naruszania Konstytucji (Art. 5 – o zrównoważonym </a:t>
              </a:r>
            </a:p>
            <a:p>
              <a:pPr algn="r"/>
              <a:r>
                <a:rPr lang="pl-PL" sz="2800" dirty="0" smtClean="0">
                  <a:solidFill>
                    <a:srgbClr val="FFFF00"/>
                  </a:solidFill>
                </a:rPr>
                <a:t>wzroście) i innych aktów prawnych dotyczących ochrony </a:t>
              </a:r>
              <a:br>
                <a:rPr lang="pl-PL" sz="2800" dirty="0" smtClean="0">
                  <a:solidFill>
                    <a:srgbClr val="FFFF00"/>
                  </a:solidFill>
                </a:rPr>
              </a:br>
              <a:r>
                <a:rPr lang="pl-PL" sz="2800" dirty="0" smtClean="0">
                  <a:solidFill>
                    <a:srgbClr val="FFFF00"/>
                  </a:solidFill>
                </a:rPr>
                <a:t>środowiska</a:t>
              </a:r>
              <a:endParaRPr lang="pl-PL" sz="2800" dirty="0">
                <a:solidFill>
                  <a:srgbClr val="FFFF00"/>
                </a:solidFill>
              </a:endParaRPr>
            </a:p>
            <a:p>
              <a:pPr algn="r"/>
              <a:endParaRPr lang="pl-PL" sz="3600" dirty="0">
                <a:solidFill>
                  <a:srgbClr val="FFFF00"/>
                </a:solidFill>
              </a:endParaRPr>
            </a:p>
            <a:p>
              <a:pPr algn="r"/>
              <a:r>
                <a:rPr lang="pl-PL" sz="2800" dirty="0" smtClean="0">
                  <a:solidFill>
                    <a:srgbClr val="FFFF00"/>
                  </a:solidFill>
                </a:rPr>
                <a:t>Dziękuję za uwagę</a:t>
              </a:r>
              <a:endParaRPr lang="pl-PL" sz="28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4147" r="21693"/>
          <a:stretch>
            <a:fillRect/>
          </a:stretch>
        </p:blipFill>
        <p:spPr bwMode="auto">
          <a:xfrm>
            <a:off x="0" y="0"/>
            <a:ext cx="9144000" cy="6932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Prostokąt 1"/>
          <p:cNvSpPr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latin typeface="Calibri" pitchFamily="34" charset="0"/>
              </a:rPr>
              <a:t>13. Staw leśny w pn. części Rogowa. Zbiornik z naturalnymi, o leśnym charakterze, brzegami, m. in. z kosaćcem żółtym. Siedlisko bobra. </a:t>
            </a:r>
          </a:p>
        </p:txBody>
      </p:sp>
      <p:pic>
        <p:nvPicPr>
          <p:cNvPr id="15363" name="Picture 4" descr="D:\Praca_na_tapecie\LGD_Ekspertyza_final\Zdjecia\Objazd - 12_06_2015\300dpi\male\tn_A_50D_294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58825"/>
            <a:ext cx="9144000" cy="609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D:\Praca_na_tapecie\LGD_Ekspertyza_final\Zdjecia\Objazd - 12_06_2015\300dpi\male\tn_A_50D_29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4076700"/>
            <a:ext cx="3508375" cy="2339975"/>
          </a:xfrm>
          <a:prstGeom prst="rect">
            <a:avLst/>
          </a:prstGeom>
          <a:noFill/>
          <a:ln w="47625">
            <a:solidFill>
              <a:schemeClr val="tx1"/>
            </a:solidFill>
          </a:ln>
          <a:effectLst>
            <a:outerShdw blurRad="317500" dist="127000" dir="2700000" sx="106000" sy="106000" algn="tl" rotWithShape="0">
              <a:prstClr val="black">
                <a:alpha val="6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Prostokąt 1"/>
          <p:cNvSpPr>
            <a:spLocks noChangeArrowheads="1"/>
          </p:cNvSpPr>
          <p:nvPr/>
        </p:nvSpPr>
        <p:spPr bwMode="auto">
          <a:xfrm>
            <a:off x="0" y="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latin typeface="Calibri" pitchFamily="34" charset="0"/>
              </a:rPr>
              <a:t>12. Glinianka na wschodnim skraju Rozstępniewa. </a:t>
            </a:r>
          </a:p>
        </p:txBody>
      </p:sp>
      <p:pic>
        <p:nvPicPr>
          <p:cNvPr id="14339" name="Picture 2" descr="D:\Praca_na_tapecie\LGD_Ekspertyza_final\Zdjecia\Objazd - 11_06_2015\tn_A_50D_29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58825"/>
            <a:ext cx="9144000" cy="609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Praca_na_tapecie\LGD_Ekspertyza_final\Zdjecia\Objazd - 12_06_2015\300dpi\male\tn_A_50D_294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801813"/>
            <a:ext cx="4876800" cy="325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D:\Praca_na_tapecie\LGD_Ekspertyza_final\Zdjecia\Objazd - 12_06_2015\300dpi\male\tn_A_50D_29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0413"/>
            <a:ext cx="9144000" cy="609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Prostokąt 1"/>
          <p:cNvSpPr>
            <a:spLocks noChangeArrowheads="1"/>
          </p:cNvSpPr>
          <p:nvPr/>
        </p:nvSpPr>
        <p:spPr bwMode="auto">
          <a:xfrm>
            <a:off x="0" y="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>
                <a:latin typeface="Calibri" pitchFamily="34" charset="0"/>
              </a:rPr>
              <a:t>11. Staw (starorzecze?) przy Dąbrocznej, na pd.-wsch. od Niepartu. Silnie zarośnięty roślinnością szuwarową. Stanowisko m. i. trzciniaka i żab. Mało widoczna działalność człowieka.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Prostokąt 1"/>
          <p:cNvSpPr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latin typeface="Calibri" pitchFamily="34" charset="0"/>
              </a:rPr>
              <a:t>10. Aleja z klonem zwyczajnym (o ciemnoczerwonych liściach) i bukiem zwyczajnym, między Gogolewem i Niepartem, w mozaikowy krajobraz.</a:t>
            </a:r>
          </a:p>
        </p:txBody>
      </p:sp>
      <p:pic>
        <p:nvPicPr>
          <p:cNvPr id="12291" name="Picture 3" descr="D:\Praca_na_tapecie\LGD_Ekspertyza_final\Zdjecia\Objazd\tn_50D_29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8113" y="1196975"/>
            <a:ext cx="7735887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2" descr="D:\Praca_na_tapecie\LGD_Ekspertyza_final\Zdjecia\Objazd\tn_50D_291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413"/>
            <a:ext cx="32766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rostokąt 1"/>
          <p:cNvSpPr>
            <a:spLocks noChangeArrowheads="1"/>
          </p:cNvSpPr>
          <p:nvPr/>
        </p:nvSpPr>
        <p:spPr bwMode="auto">
          <a:xfrm>
            <a:off x="0" y="1916113"/>
            <a:ext cx="9144000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latin typeface="Calibri" pitchFamily="34" charset="0"/>
              </a:rPr>
              <a:t>3. Niewielki kompleks leśny na południe od Pudliszek, zróżnicowany gatunkowo i siedliskowo. M. in. wydzielenie  ze starodrzewem dębowym. Wzdłuż cieku fragmenty łęgowe. </a:t>
            </a:r>
          </a:p>
        </p:txBody>
      </p:sp>
      <p:sp>
        <p:nvSpPr>
          <p:cNvPr id="7171" name="Prostokąt 2"/>
          <p:cNvSpPr>
            <a:spLocks noChangeArrowheads="1"/>
          </p:cNvSpPr>
          <p:nvPr/>
        </p:nvSpPr>
        <p:spPr bwMode="auto">
          <a:xfrm>
            <a:off x="0" y="3141663"/>
            <a:ext cx="9144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latin typeface="Calibri" pitchFamily="34" charset="0"/>
              </a:rPr>
              <a:t>4. Urozmaicony krajobraz rolniczy - mozaika pól i wyjątkowo gęsto występujących zadrzewień i zakrzewień okalających pola, położona między Ciołkowem i Zmysłowem. Niewielkie kompleksy leśne zawierają fragmenty starych dąbrów.</a:t>
            </a:r>
          </a:p>
        </p:txBody>
      </p:sp>
      <p:sp>
        <p:nvSpPr>
          <p:cNvPr id="7172" name="Prostokąt 3"/>
          <p:cNvSpPr>
            <a:spLocks noChangeArrowheads="1"/>
          </p:cNvSpPr>
          <p:nvPr/>
        </p:nvSpPr>
        <p:spPr bwMode="auto">
          <a:xfrm>
            <a:off x="0" y="4868863"/>
            <a:ext cx="9144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latin typeface="Calibri" pitchFamily="34" charset="0"/>
              </a:rPr>
              <a:t>6. Kompleks leśny przylegający od wschodu do Gogolewa , ze zróżnicowanym wiekowo i gatunkowo drzewostanem – od fragmentów podmokłych z olszą, i jesionem, do lasów dębowych. Fragmenty także z modrzewiem i robinią. </a:t>
            </a:r>
          </a:p>
        </p:txBody>
      </p:sp>
      <p:sp>
        <p:nvSpPr>
          <p:cNvPr id="7173" name="Prostokąt 4"/>
          <p:cNvSpPr>
            <a:spLocks noChangeArrowheads="1"/>
          </p:cNvSpPr>
          <p:nvPr/>
        </p:nvSpPr>
        <p:spPr bwMode="auto">
          <a:xfrm>
            <a:off x="0" y="333375"/>
            <a:ext cx="9144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latin typeface="Calibri" pitchFamily="34" charset="0"/>
              </a:rPr>
              <a:t>1. Kompleks wydzieleń leśnych na północ od Dłoni , zróżnicowanych wiekowo i gatunkowo - dębu (w tym ponad 160-letnich), sosny, brzozy i olchy. W obrębie kompleksu półnaturalne, trzy śródleśne zbiorniki wodne.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2925" t="6516" b="1938"/>
          <a:stretch>
            <a:fillRect/>
          </a:stretch>
        </p:blipFill>
        <p:spPr bwMode="auto">
          <a:xfrm>
            <a:off x="0" y="0"/>
            <a:ext cx="9144000" cy="701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>
            <a:hlinkClick r:id="rId3" action="ppaction://hlinksldjump"/>
          </p:cNvPr>
          <p:cNvSpPr txBox="1"/>
          <p:nvPr/>
        </p:nvSpPr>
        <p:spPr>
          <a:xfrm>
            <a:off x="6588125" y="4005263"/>
            <a:ext cx="469900" cy="769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</a:t>
            </a:r>
            <a:endParaRPr lang="pl-PL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3924300" y="2708275"/>
            <a:ext cx="5492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10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924300" y="1341438"/>
            <a:ext cx="36671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348038" y="981075"/>
            <a:ext cx="549275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13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1258888" y="188913"/>
            <a:ext cx="471487" cy="769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3</a:t>
            </a:r>
            <a:endParaRPr lang="pl-PL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" name="pole tekstowe 7">
            <a:hlinkClick r:id="rId4" action="ppaction://hlinksldjump"/>
          </p:cNvPr>
          <p:cNvSpPr txBox="1"/>
          <p:nvPr/>
        </p:nvSpPr>
        <p:spPr>
          <a:xfrm>
            <a:off x="3276600" y="4797425"/>
            <a:ext cx="469900" cy="769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7</a:t>
            </a:r>
            <a:endParaRPr lang="pl-PL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219700" y="2708275"/>
            <a:ext cx="469900" cy="769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6</a:t>
            </a:r>
            <a:endParaRPr lang="pl-PL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" name="pole tekstowe 9">
            <a:hlinkClick r:id="rId5" action="ppaction://hlinksldjump"/>
          </p:cNvPr>
          <p:cNvSpPr txBox="1"/>
          <p:nvPr/>
        </p:nvSpPr>
        <p:spPr>
          <a:xfrm>
            <a:off x="4067175" y="3284538"/>
            <a:ext cx="471488" cy="769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5</a:t>
            </a:r>
            <a:endParaRPr lang="pl-PL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1" name="pole tekstowe 10">
            <a:hlinkClick r:id="rId6" action="ppaction://hlinksldjump"/>
          </p:cNvPr>
          <p:cNvSpPr txBox="1"/>
          <p:nvPr/>
        </p:nvSpPr>
        <p:spPr>
          <a:xfrm>
            <a:off x="2268538" y="1700213"/>
            <a:ext cx="469900" cy="7699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4</a:t>
            </a:r>
            <a:endParaRPr lang="pl-PL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6516688" y="2565400"/>
            <a:ext cx="469900" cy="768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</a:t>
            </a:r>
            <a:endParaRPr lang="pl-PL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3563938" y="3789363"/>
            <a:ext cx="550862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11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4787900" y="2349500"/>
            <a:ext cx="368300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4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2843213" y="4941888"/>
            <a:ext cx="368300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8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2411413" y="5373688"/>
            <a:ext cx="550862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12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7019925" y="4149725"/>
            <a:ext cx="55086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14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1547813" y="2636838"/>
            <a:ext cx="36671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9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2268538" y="2708275"/>
            <a:ext cx="36671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</a:t>
            </a:r>
            <a:endParaRPr lang="pl-PL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1" name="Elipsa 20">
            <a:hlinkClick r:id="rId7" action="ppaction://hlinksldjump"/>
          </p:cNvPr>
          <p:cNvSpPr/>
          <p:nvPr/>
        </p:nvSpPr>
        <p:spPr>
          <a:xfrm>
            <a:off x="1519286" y="3098704"/>
            <a:ext cx="144016" cy="14401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Elipsa 21">
            <a:hlinkClick r:id="rId8" action="ppaction://hlinksldjump"/>
          </p:cNvPr>
          <p:cNvSpPr/>
          <p:nvPr/>
        </p:nvSpPr>
        <p:spPr>
          <a:xfrm>
            <a:off x="2843808" y="5589240"/>
            <a:ext cx="144016" cy="14401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D:\Praca_na_tapecie\LGD_Ekspertyza_final\Zdjecia\Objazd - 11_06_2015\tn_A_50D_292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58825"/>
            <a:ext cx="9144000" cy="609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Prostokąt 1"/>
          <p:cNvSpPr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latin typeface="Calibri" pitchFamily="34" charset="0"/>
              </a:rPr>
              <a:t>14. Śródleśny staw w Dłoni z bujną roślinnością wokół rozwijającą się spontanicznie. Strefa litoralna uboga, pas szuwarów wąski</a:t>
            </a:r>
          </a:p>
        </p:txBody>
      </p:sp>
      <p:sp>
        <p:nvSpPr>
          <p:cNvPr id="5" name="Elipsa 4">
            <a:hlinkClick r:id="rId3" action="ppaction://hlinksldjump"/>
          </p:cNvPr>
          <p:cNvSpPr/>
          <p:nvPr/>
        </p:nvSpPr>
        <p:spPr>
          <a:xfrm>
            <a:off x="8911987" y="6619039"/>
            <a:ext cx="150125" cy="1438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 r="29722"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0" y="5288340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4. Urozmaicony </a:t>
            </a:r>
            <a:r>
              <a:rPr lang="pl-PL" sz="2400" dirty="0"/>
              <a:t>krajobraz rolniczy (C) – mozaika pól i wyjątkowo gęsto występujących zadrzewień i zakrzewień okalających pola, położona między Ciołkowem i </a:t>
            </a:r>
            <a:r>
              <a:rPr lang="pl-PL" sz="2400" dirty="0" err="1"/>
              <a:t>Zmysłowem</a:t>
            </a:r>
            <a:r>
              <a:rPr lang="pl-PL" sz="2400" dirty="0"/>
              <a:t>, zajmująca powierzchnię ponad 5 km</a:t>
            </a:r>
            <a:r>
              <a:rPr lang="pl-PL" sz="2400" baseline="30000" dirty="0"/>
              <a:t>2</a:t>
            </a:r>
            <a:endParaRPr lang="pl-PL" sz="2400" dirty="0"/>
          </a:p>
        </p:txBody>
      </p:sp>
      <p:sp>
        <p:nvSpPr>
          <p:cNvPr id="7" name="Elipsa 6">
            <a:hlinkClick r:id="rId3" action="ppaction://hlinksldjump"/>
          </p:cNvPr>
          <p:cNvSpPr/>
          <p:nvPr/>
        </p:nvSpPr>
        <p:spPr>
          <a:xfrm>
            <a:off x="8911987" y="6619039"/>
            <a:ext cx="150125" cy="1438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D:\Praca_na_tapecie\LGD_Ekspertyza_final\Zdjecia\Objazd - 12_06_2015\300dpi\male\tn_A_50D_294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0"/>
            <a:ext cx="5292725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8" descr="D:\Praca_na_tapecie\LGD_Ekspertyza_final\Zdjecia\Objazd - 12_06_2015\300dpi\male\tn_A_50D_294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9500"/>
            <a:ext cx="3851275" cy="577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9" descr="D:\Praca_na_tapecie\LGD_Ekspertyza_final\Zdjecia\Objazd - 12_06_2015\300dpi\male\tn_A_50D_294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275" y="3328988"/>
            <a:ext cx="5292725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Prostokąt 1"/>
          <p:cNvSpPr>
            <a:spLocks noChangeArrowheads="1"/>
          </p:cNvSpPr>
          <p:nvPr/>
        </p:nvSpPr>
        <p:spPr bwMode="auto">
          <a:xfrm>
            <a:off x="0" y="0"/>
            <a:ext cx="63722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 dirty="0">
                <a:latin typeface="Calibri" pitchFamily="34" charset="0"/>
              </a:rPr>
              <a:t>9. Aleja przy drodze z Przyborowa do Niepartu. Wiele bardzo starych drzew, zwłaszcza dębów, ale także buków i klonów. </a:t>
            </a:r>
          </a:p>
        </p:txBody>
      </p:sp>
      <p:sp>
        <p:nvSpPr>
          <p:cNvPr id="6" name="Elipsa 5">
            <a:hlinkClick r:id="rId5" action="ppaction://hlinksldjump"/>
          </p:cNvPr>
          <p:cNvSpPr/>
          <p:nvPr/>
        </p:nvSpPr>
        <p:spPr>
          <a:xfrm>
            <a:off x="8911987" y="6619039"/>
            <a:ext cx="150125" cy="1438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rostokąt 1"/>
          <p:cNvSpPr>
            <a:spLocks noChangeArrowheads="1"/>
          </p:cNvSpPr>
          <p:nvPr/>
        </p:nvSpPr>
        <p:spPr bwMode="auto">
          <a:xfrm>
            <a:off x="0" y="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latin typeface="Calibri" pitchFamily="34" charset="0"/>
              </a:rPr>
              <a:t>5. Mozaika łąk, zadrzewień i lasów w obniżeniu Dąbrocznej.</a:t>
            </a:r>
          </a:p>
        </p:txBody>
      </p:sp>
      <p:pic>
        <p:nvPicPr>
          <p:cNvPr id="8195" name="Picture 2" descr="D:\Praca_na_tapecie\LGD_Ekspertyza_final\Zdjecia\tn_50D_291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9363"/>
            <a:ext cx="4603750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3" descr="D:\Praca_na_tapecie\LGD_Ekspertyza_final\Zdjecia\tn_50D_291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0250" y="3789363"/>
            <a:ext cx="4603750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 descr="D:\Praca_na_tapecie\LGD_Ekspertyza_final\Zdjecia\tn_50D_291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22313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5" descr="D:\Praca_na_tapecie\LGD_Ekspertyza_final\Zdjecia\tn_50D_291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722313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a 6">
            <a:hlinkClick r:id="rId6" action="ppaction://hlinksldjump"/>
          </p:cNvPr>
          <p:cNvSpPr/>
          <p:nvPr/>
        </p:nvSpPr>
        <p:spPr>
          <a:xfrm>
            <a:off x="8911987" y="6619039"/>
            <a:ext cx="150125" cy="1438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Prostokąt 1"/>
          <p:cNvSpPr>
            <a:spLocks noChangeArrowheads="1"/>
          </p:cNvSpPr>
          <p:nvPr/>
        </p:nvSpPr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latin typeface="Calibri" pitchFamily="34" charset="0"/>
              </a:rPr>
              <a:t>7. Krajobraz "C". Mozaika lasów, łąk i pól w lokalnym obniżeniu między Rozstępniewem i Woszczkowem. </a:t>
            </a:r>
          </a:p>
        </p:txBody>
      </p:sp>
      <p:pic>
        <p:nvPicPr>
          <p:cNvPr id="9219" name="Picture 2" descr="D:\Praca_na_tapecie\LGD_Ekspertyza_final\Zdjecia\tn_50D_28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908050"/>
            <a:ext cx="8496300" cy="566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a 3">
            <a:hlinkClick r:id="rId3" action="ppaction://hlinksldjump"/>
          </p:cNvPr>
          <p:cNvSpPr/>
          <p:nvPr/>
        </p:nvSpPr>
        <p:spPr>
          <a:xfrm>
            <a:off x="8911987" y="6619039"/>
            <a:ext cx="150125" cy="1438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937</Words>
  <Application>Microsoft Office PowerPoint</Application>
  <PresentationFormat>Pokaz na ekranie (4:3)</PresentationFormat>
  <Paragraphs>142</Paragraphs>
  <Slides>34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38" baseType="lpstr">
      <vt:lpstr>Calibri</vt:lpstr>
      <vt:lpstr>Arial</vt:lpstr>
      <vt:lpstr>Times New Roman</vt:lpstr>
      <vt:lpstr>Motyw pakietu Office</vt:lpstr>
      <vt:lpstr>Zasoby przyrodniczo-krajobrazowe  w rejonie planowanej odkrywki „Oczkowice” oraz ocena możliwości ich wykorzystania  w rozwoju rekreacji i turystyki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Awifauna w rejonie złoża „Oczkowice”</vt:lpstr>
      <vt:lpstr>Dlaczego ptaki (jako przykład walorów przyrodniczych) ?</vt:lpstr>
      <vt:lpstr>Źródła</vt:lpstr>
      <vt:lpstr>Jak policzyliśmy liczbę gatunków ptaków lęgowych w rejonie planowanej odkrywki?</vt:lpstr>
      <vt:lpstr>Slajd 17</vt:lpstr>
      <vt:lpstr>Slajd 18</vt:lpstr>
      <vt:lpstr>Slajd 19</vt:lpstr>
      <vt:lpstr>Podsumowanie wiedzy o awifaunie w rejonie złoża „Oczkowice” (1)</vt:lpstr>
      <vt:lpstr>Podsumowanie wiedzy o awifaunie w rejonie złoża „Oczkowice” (2)</vt:lpstr>
      <vt:lpstr>Podsumowanie wiedzy o awifaunie w rejonie złoża „Oczkowice” (3)</vt:lpstr>
      <vt:lpstr>Slajd 23</vt:lpstr>
      <vt:lpstr>Awifauna - podsumowanie i wnioski</vt:lpstr>
      <vt:lpstr>Podsumowanie – przyroda jako czynnik sprzyjający turystyce?   (wg Kujawy i in. 2015)</vt:lpstr>
      <vt:lpstr>Kontekst szerszy</vt:lpstr>
      <vt:lpstr>W styczniu 2006 w środku arktycznej zimy temperatura była wyższa o 12o niż średnia  i jednocześnie powyżej zera !</vt:lpstr>
      <vt:lpstr>Wzrost zawartości CO2 w atmosferze</vt:lpstr>
      <vt:lpstr>Slajd 29</vt:lpstr>
      <vt:lpstr>Slajd 30</vt:lpstr>
      <vt:lpstr>Slajd 31</vt:lpstr>
      <vt:lpstr>Slajd 32</vt:lpstr>
      <vt:lpstr>Slajd 33</vt:lpstr>
      <vt:lpstr>Slajd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Wartości przyrodniczo-krajobrazowe w rejonie planowanej odkrywki „Oczkowice”</dc:title>
  <dc:creator>Recenzent</dc:creator>
  <cp:lastModifiedBy>Krzysztof Kujawa</cp:lastModifiedBy>
  <cp:revision>23</cp:revision>
  <dcterms:created xsi:type="dcterms:W3CDTF">2015-09-06T18:16:12Z</dcterms:created>
  <dcterms:modified xsi:type="dcterms:W3CDTF">2016-02-25T12:18:39Z</dcterms:modified>
</cp:coreProperties>
</file>