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4" r:id="rId4"/>
    <p:sldId id="295" r:id="rId5"/>
    <p:sldId id="297" r:id="rId6"/>
    <p:sldId id="298" r:id="rId7"/>
    <p:sldId id="296" r:id="rId8"/>
    <p:sldId id="306" r:id="rId9"/>
    <p:sldId id="300" r:id="rId10"/>
    <p:sldId id="257" r:id="rId11"/>
    <p:sldId id="289" r:id="rId12"/>
    <p:sldId id="305" r:id="rId13"/>
    <p:sldId id="301" r:id="rId14"/>
    <p:sldId id="302" r:id="rId15"/>
    <p:sldId id="303" r:id="rId16"/>
    <p:sldId id="304" r:id="rId17"/>
    <p:sldId id="266" r:id="rId18"/>
    <p:sldId id="261" r:id="rId19"/>
    <p:sldId id="284" r:id="rId20"/>
    <p:sldId id="269" r:id="rId21"/>
    <p:sldId id="274" r:id="rId22"/>
    <p:sldId id="263" r:id="rId23"/>
    <p:sldId id="277" r:id="rId24"/>
    <p:sldId id="262" r:id="rId25"/>
    <p:sldId id="264" r:id="rId26"/>
    <p:sldId id="282" r:id="rId27"/>
    <p:sldId id="265" r:id="rId28"/>
    <p:sldId id="285" r:id="rId29"/>
    <p:sldId id="275" r:id="rId30"/>
    <p:sldId id="276" r:id="rId31"/>
    <p:sldId id="287" r:id="rId3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FFFFCC"/>
    <a:srgbClr val="99FF66"/>
    <a:srgbClr val="008000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transfer\&#321;agowo_2013\Owady_Opracowania%202013%20dla%20KK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l-PL" sz="2400"/>
              <a:t>Bogactwo taksomiczne (Chao 2) - liczba rodzin</a:t>
            </a:r>
          </a:p>
        </c:rich>
      </c:tx>
      <c:layout>
        <c:manualLayout>
          <c:xMode val="edge"/>
          <c:yMode val="edge"/>
          <c:x val="0.11995863495346439"/>
          <c:y val="0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4105480868666172E-2"/>
          <c:y val="7.9661016949152633E-2"/>
          <c:w val="0.84970699758703894"/>
          <c:h val="0.77175141242938039"/>
        </c:manualLayout>
      </c:layout>
      <c:scatterChart>
        <c:scatterStyle val="lineMarker"/>
        <c:ser>
          <c:idx val="0"/>
          <c:order val="0"/>
          <c:tx>
            <c:strRef>
              <c:f>'Family richness'!$B$2</c:f>
              <c:strCache>
                <c:ptCount val="1"/>
                <c:pt idx="0">
                  <c:v>Młode mieszane</c:v>
                </c:pt>
              </c:strCache>
            </c:strRef>
          </c:tx>
          <c:spPr>
            <a:ln w="25400">
              <a:solidFill>
                <a:srgbClr val="0080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xVal>
            <c:numRef>
              <c:f>'Family richness'!$A$3:$A$22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'Family richness'!$B$3:$B$22</c:f>
              <c:numCache>
                <c:formatCode>General</c:formatCode>
                <c:ptCount val="20"/>
                <c:pt idx="0">
                  <c:v>53.38</c:v>
                </c:pt>
                <c:pt idx="1">
                  <c:v>87.81</c:v>
                </c:pt>
                <c:pt idx="2">
                  <c:v>109.9</c:v>
                </c:pt>
                <c:pt idx="3">
                  <c:v>119.66999999999999</c:v>
                </c:pt>
                <c:pt idx="4">
                  <c:v>122.78</c:v>
                </c:pt>
                <c:pt idx="5">
                  <c:v>127.64999999999999</c:v>
                </c:pt>
                <c:pt idx="6">
                  <c:v>132.85000000000011</c:v>
                </c:pt>
                <c:pt idx="7">
                  <c:v>138.15</c:v>
                </c:pt>
                <c:pt idx="8">
                  <c:v>140.96</c:v>
                </c:pt>
                <c:pt idx="9">
                  <c:v>142.46</c:v>
                </c:pt>
                <c:pt idx="10">
                  <c:v>145.08000000000001</c:v>
                </c:pt>
                <c:pt idx="11">
                  <c:v>146.82000000000011</c:v>
                </c:pt>
                <c:pt idx="12">
                  <c:v>149.84</c:v>
                </c:pt>
                <c:pt idx="13">
                  <c:v>152.54</c:v>
                </c:pt>
                <c:pt idx="14">
                  <c:v>153.04</c:v>
                </c:pt>
                <c:pt idx="15">
                  <c:v>152.83000000000001</c:v>
                </c:pt>
                <c:pt idx="16">
                  <c:v>155.47999999999999</c:v>
                </c:pt>
                <c:pt idx="17">
                  <c:v>156.68</c:v>
                </c:pt>
                <c:pt idx="18">
                  <c:v>156.91999999999999</c:v>
                </c:pt>
                <c:pt idx="19">
                  <c:v>157.30000000000001</c:v>
                </c:pt>
              </c:numCache>
            </c:numRef>
          </c:yVal>
        </c:ser>
        <c:ser>
          <c:idx val="1"/>
          <c:order val="1"/>
          <c:tx>
            <c:strRef>
              <c:f>'Family richness'!$C$2</c:f>
              <c:strCache>
                <c:ptCount val="1"/>
                <c:pt idx="0">
                  <c:v>Robiniowe</c:v>
                </c:pt>
              </c:strCache>
            </c:strRef>
          </c:tx>
          <c:spPr>
            <a:ln w="25400">
              <a:solidFill>
                <a:srgbClr val="8000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800000"/>
              </a:solidFill>
              <a:ln>
                <a:solidFill>
                  <a:srgbClr val="800000"/>
                </a:solidFill>
                <a:prstDash val="solid"/>
              </a:ln>
            </c:spPr>
          </c:marker>
          <c:xVal>
            <c:numRef>
              <c:f>'Family richness'!$A$3:$A$22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numCache>
            </c:numRef>
          </c:xVal>
          <c:yVal>
            <c:numRef>
              <c:f>'Family richness'!$C$3:$C$22</c:f>
              <c:numCache>
                <c:formatCode>General</c:formatCode>
                <c:ptCount val="20"/>
                <c:pt idx="0">
                  <c:v>57.24</c:v>
                </c:pt>
                <c:pt idx="1">
                  <c:v>91.61999999999999</c:v>
                </c:pt>
                <c:pt idx="2">
                  <c:v>114.54</c:v>
                </c:pt>
                <c:pt idx="3">
                  <c:v>124.13</c:v>
                </c:pt>
                <c:pt idx="4">
                  <c:v>129.72</c:v>
                </c:pt>
                <c:pt idx="5">
                  <c:v>132.23999999999998</c:v>
                </c:pt>
                <c:pt idx="6">
                  <c:v>135.86000000000001</c:v>
                </c:pt>
                <c:pt idx="7">
                  <c:v>135.33000000000001</c:v>
                </c:pt>
                <c:pt idx="8">
                  <c:v>136.80000000000001</c:v>
                </c:pt>
                <c:pt idx="9">
                  <c:v>140.26</c:v>
                </c:pt>
                <c:pt idx="10">
                  <c:v>142.72999999999999</c:v>
                </c:pt>
                <c:pt idx="11">
                  <c:v>142.38000000000011</c:v>
                </c:pt>
                <c:pt idx="12">
                  <c:v>142</c:v>
                </c:pt>
                <c:pt idx="13">
                  <c:v>143.70999999999998</c:v>
                </c:pt>
                <c:pt idx="14">
                  <c:v>144.47999999999999</c:v>
                </c:pt>
                <c:pt idx="15">
                  <c:v>145.13</c:v>
                </c:pt>
              </c:numCache>
            </c:numRef>
          </c:yVal>
        </c:ser>
        <c:axId val="33034624"/>
        <c:axId val="33036928"/>
      </c:scatterChart>
      <c:valAx>
        <c:axId val="33034624"/>
        <c:scaling>
          <c:orientation val="minMax"/>
          <c:max val="20"/>
        </c:scaling>
        <c:axPos val="b"/>
        <c:title>
          <c:tx>
            <c:rich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l-PL" sz="2000"/>
                  <a:t>Liczba lat</a:t>
                </a:r>
              </a:p>
            </c:rich>
          </c:tx>
          <c:layout>
            <c:manualLayout>
              <c:xMode val="edge"/>
              <c:yMode val="edge"/>
              <c:x val="0.42985177524991458"/>
              <c:y val="0.93276836158192056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036928"/>
        <c:crosses val="autoZero"/>
        <c:crossBetween val="midCat"/>
      </c:valAx>
      <c:valAx>
        <c:axId val="33036928"/>
        <c:scaling>
          <c:orientation val="minMax"/>
          <c:max val="160"/>
        </c:scaling>
        <c:axPos val="l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034624"/>
        <c:crosses val="autoZero"/>
        <c:crossBetween val="midCat"/>
        <c:majorUnit val="40"/>
      </c:valAx>
      <c:spPr>
        <a:solidFill>
          <a:srgbClr val="C0C0C0"/>
        </a:solidFill>
        <a:ln w="12700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16994139951740825"/>
          <c:y val="0.75988700564971834"/>
          <c:w val="0.75249913822819814"/>
          <c:h val="7.0621468926553702E-2"/>
        </c:manualLayout>
      </c:layout>
      <c:spPr>
        <a:noFill/>
        <a:ln w="3175">
          <a:noFill/>
          <a:prstDash val="solid"/>
        </a:ln>
      </c:spPr>
      <c:txPr>
        <a:bodyPr/>
        <a:lstStyle/>
        <a:p>
          <a:pPr>
            <a:defRPr sz="20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l-PL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89DFD-6D0C-45BB-A71D-F61D6AA0D31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42000"/>
            <a:lum/>
          </a:blip>
          <a:srcRect/>
          <a:stretch>
            <a:fillRect l="-13000"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99ABF-A0D3-44B7-8D04-E3E1E8E75435}" type="datetimeFigureOut">
              <a:rPr lang="pl-PL" smtClean="0"/>
              <a:pPr/>
              <a:t>2014-04-03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2365A-E31C-4A7D-BDBF-78F579555AE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5.jpe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wmf"/><Relationship Id="rId4" Type="http://schemas.openxmlformats.org/officeDocument/2006/relationships/image" Target="../media/image44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2000"/>
            <a:lum/>
          </a:blip>
          <a:srcRect/>
          <a:tile tx="-444500" ty="0" sx="56000" sy="8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0" y="90872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Czy obce </a:t>
            </a:r>
            <a:r>
              <a:rPr lang="pl-PL" sz="3200" dirty="0" smtClean="0"/>
              <a:t>może być </a:t>
            </a:r>
            <a:r>
              <a:rPr lang="pl-PL" sz="3200" dirty="0" smtClean="0"/>
              <a:t>naturalne? </a:t>
            </a:r>
            <a:endParaRPr lang="pl-PL" sz="3200" dirty="0" smtClean="0"/>
          </a:p>
          <a:p>
            <a:pPr algn="ctr"/>
            <a:r>
              <a:rPr lang="pl-PL" sz="3200" dirty="0" smtClean="0"/>
              <a:t>Rozważania </a:t>
            </a:r>
            <a:r>
              <a:rPr lang="pl-PL" sz="3200" dirty="0" smtClean="0"/>
              <a:t>na przykładzie </a:t>
            </a:r>
            <a:endParaRPr lang="pl-PL" sz="3200" dirty="0" smtClean="0"/>
          </a:p>
          <a:p>
            <a:pPr algn="ctr"/>
            <a:r>
              <a:rPr lang="pl-PL" sz="3200" dirty="0" smtClean="0"/>
              <a:t>robiniowych zadrzewień śródpolnych </a:t>
            </a:r>
          </a:p>
          <a:p>
            <a:pPr algn="ctr"/>
            <a:r>
              <a:rPr lang="pl-PL" sz="3200" dirty="0" smtClean="0"/>
              <a:t>w </a:t>
            </a:r>
            <a:r>
              <a:rPr lang="pl-PL" sz="3200" dirty="0" smtClean="0"/>
              <a:t>okolicach </a:t>
            </a:r>
            <a:r>
              <a:rPr lang="pl-PL" sz="3200" dirty="0" err="1" smtClean="0"/>
              <a:t>Turwi</a:t>
            </a:r>
            <a:endParaRPr lang="pl-PL" sz="32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0" y="3861049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Krzysztof Kujawa, Jerzy </a:t>
            </a:r>
            <a:r>
              <a:rPr lang="pl-PL" sz="2400" dirty="0" err="1" smtClean="0"/>
              <a:t>Karg</a:t>
            </a:r>
            <a:r>
              <a:rPr lang="pl-PL" sz="2400" dirty="0" smtClean="0"/>
              <a:t>, Hanna Gołdyn, </a:t>
            </a:r>
            <a:br>
              <a:rPr lang="pl-PL" sz="2400" dirty="0" smtClean="0"/>
            </a:br>
            <a:r>
              <a:rPr lang="pl-PL" sz="2400" dirty="0" smtClean="0"/>
              <a:t>Anna Kujawa, Maria </a:t>
            </a:r>
            <a:r>
              <a:rPr lang="pl-PL" sz="2400" dirty="0" smtClean="0"/>
              <a:t>Oleszczuk</a:t>
            </a:r>
          </a:p>
          <a:p>
            <a:pPr algn="ctr"/>
            <a:endParaRPr lang="pl-PL" sz="2400" dirty="0" smtClean="0"/>
          </a:p>
          <a:p>
            <a:pPr algn="ctr"/>
            <a:r>
              <a:rPr lang="pl-PL" sz="2400" dirty="0" smtClean="0"/>
              <a:t>Instytut Środowiska Rolniczego i Leśnego PAN</a:t>
            </a:r>
          </a:p>
          <a:p>
            <a:pPr algn="ctr"/>
            <a:r>
              <a:rPr lang="pl-PL" sz="2400" dirty="0" err="1" smtClean="0"/>
              <a:t>kkujawa@man.poznan.pl</a:t>
            </a: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4104456" cy="625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ole tekstowe 2"/>
          <p:cNvSpPr txBox="1"/>
          <p:nvPr/>
        </p:nvSpPr>
        <p:spPr>
          <a:xfrm>
            <a:off x="4427984" y="260648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Dlaczego w okolicach </a:t>
            </a:r>
            <a:r>
              <a:rPr lang="pl-PL" sz="2800" dirty="0" err="1" smtClean="0"/>
              <a:t>Turwi</a:t>
            </a:r>
            <a:r>
              <a:rPr lang="pl-PL" sz="2800" dirty="0" smtClean="0"/>
              <a:t> robinii jest tak dużo?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437112"/>
            <a:ext cx="5535426" cy="20852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88900" dist="88900" dir="2700000" algn="tl" rotWithShape="0">
              <a:prstClr val="black">
                <a:alpha val="81000"/>
              </a:prstClr>
            </a:outerShdw>
          </a:effec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1340768"/>
            <a:ext cx="214583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Elipsa 5"/>
          <p:cNvSpPr/>
          <p:nvPr/>
        </p:nvSpPr>
        <p:spPr>
          <a:xfrm>
            <a:off x="6444208" y="5373216"/>
            <a:ext cx="792088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5" y="0"/>
            <a:ext cx="9147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lipsa 6"/>
          <p:cNvSpPr/>
          <p:nvPr/>
        </p:nvSpPr>
        <p:spPr>
          <a:xfrm>
            <a:off x="5724128" y="1916832"/>
            <a:ext cx="288032" cy="288032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Elipsa 7"/>
          <p:cNvSpPr/>
          <p:nvPr/>
        </p:nvSpPr>
        <p:spPr>
          <a:xfrm>
            <a:off x="2555776" y="6093296"/>
            <a:ext cx="576064" cy="57606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Elipsa 8"/>
          <p:cNvSpPr/>
          <p:nvPr/>
        </p:nvSpPr>
        <p:spPr>
          <a:xfrm>
            <a:off x="1115616" y="404664"/>
            <a:ext cx="139978" cy="13997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Elipsa 9"/>
          <p:cNvSpPr/>
          <p:nvPr/>
        </p:nvSpPr>
        <p:spPr>
          <a:xfrm>
            <a:off x="7668344" y="908720"/>
            <a:ext cx="144285" cy="14428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Elipsa 10"/>
          <p:cNvSpPr/>
          <p:nvPr/>
        </p:nvSpPr>
        <p:spPr>
          <a:xfrm>
            <a:off x="8028384" y="1196752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Elipsa 11"/>
          <p:cNvSpPr/>
          <p:nvPr/>
        </p:nvSpPr>
        <p:spPr>
          <a:xfrm>
            <a:off x="5220072" y="1052736"/>
            <a:ext cx="134619" cy="134619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Elipsa 12"/>
          <p:cNvSpPr/>
          <p:nvPr/>
        </p:nvSpPr>
        <p:spPr>
          <a:xfrm>
            <a:off x="899592" y="3573016"/>
            <a:ext cx="432048" cy="43204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zawartości 2"/>
          <p:cNvSpPr txBox="1">
            <a:spLocks/>
          </p:cNvSpPr>
          <p:nvPr/>
        </p:nvSpPr>
        <p:spPr>
          <a:xfrm>
            <a:off x="6300192" y="4869160"/>
            <a:ext cx="2483768" cy="17008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800" noProof="0" dirty="0" smtClean="0">
                <a:solidFill>
                  <a:srgbClr val="CCFF99"/>
                </a:solidFill>
              </a:rPr>
              <a:t>Około 200 lat obecności robinii, ale...</a:t>
            </a:r>
            <a:endParaRPr kumimoji="0" lang="pl-PL" sz="2800" b="0" i="0" u="none" strike="noStrike" kern="1200" cap="none" spc="0" normalizeH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 algn="r">
              <a:spcBef>
                <a:spcPct val="20000"/>
              </a:spcBef>
              <a:buFont typeface="Arial" pitchFamily="34" charset="0"/>
              <a:buChar char="•"/>
            </a:pPr>
            <a:endParaRPr kumimoji="0" lang="pl-PL" sz="2800" b="0" i="0" u="none" strike="noStrike" kern="1200" cap="none" spc="0" normalizeH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Elipsa 14"/>
          <p:cNvSpPr/>
          <p:nvPr/>
        </p:nvSpPr>
        <p:spPr>
          <a:xfrm>
            <a:off x="7308304" y="1340768"/>
            <a:ext cx="216024" cy="21602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4788024" y="5301208"/>
            <a:ext cx="576064" cy="57606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3491880" y="620688"/>
            <a:ext cx="138424" cy="138424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7B957-9D99-4CA4-BDCF-25589974D82A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  <p:sp>
        <p:nvSpPr>
          <p:cNvPr id="17411" name="pole tekstowe 6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 dirty="0" smtClean="0">
                <a:solidFill>
                  <a:srgbClr val="CCFF99"/>
                </a:solidFill>
              </a:rPr>
              <a:t>Liczba gatunków w </a:t>
            </a:r>
            <a:r>
              <a:rPr lang="pl-PL" sz="2800" dirty="0" err="1" smtClean="0">
                <a:solidFill>
                  <a:srgbClr val="CCFF99"/>
                </a:solidFill>
              </a:rPr>
              <a:t>PKDCh</a:t>
            </a:r>
            <a:r>
              <a:rPr lang="pl-PL" sz="2800" dirty="0" smtClean="0">
                <a:solidFill>
                  <a:srgbClr val="CCFF99"/>
                </a:solidFill>
              </a:rPr>
              <a:t> (</a:t>
            </a:r>
            <a:r>
              <a:rPr lang="pl-PL" sz="2800" dirty="0" err="1" smtClean="0">
                <a:solidFill>
                  <a:srgbClr val="CCFF99"/>
                </a:solidFill>
              </a:rPr>
              <a:t>Turew</a:t>
            </a:r>
            <a:r>
              <a:rPr lang="pl-PL" sz="2800" dirty="0" smtClean="0">
                <a:solidFill>
                  <a:srgbClr val="CCFF99"/>
                </a:solidFill>
              </a:rPr>
              <a:t>) i Polsce</a:t>
            </a:r>
            <a:endParaRPr lang="pl-PL" sz="2800" dirty="0">
              <a:solidFill>
                <a:srgbClr val="CCFF99"/>
              </a:solidFill>
            </a:endParaRPr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2925"/>
            <a:ext cx="9144000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pole tekstowe 4"/>
          <p:cNvSpPr txBox="1">
            <a:spLocks noChangeArrowheads="1"/>
          </p:cNvSpPr>
          <p:nvPr/>
        </p:nvSpPr>
        <p:spPr bwMode="auto">
          <a:xfrm>
            <a:off x="7164388" y="1484313"/>
            <a:ext cx="1878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solidFill>
                  <a:srgbClr val="080808"/>
                </a:solidFill>
              </a:rPr>
              <a:t>0.05% of Poland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8" y="549275"/>
            <a:ext cx="9183688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pole tekstowe 3"/>
          <p:cNvSpPr txBox="1">
            <a:spLocks noChangeArrowheads="1"/>
          </p:cNvSpPr>
          <p:nvPr/>
        </p:nvSpPr>
        <p:spPr bwMode="auto">
          <a:xfrm>
            <a:off x="7164388" y="1484313"/>
            <a:ext cx="1878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>
                <a:solidFill>
                  <a:srgbClr val="080808"/>
                </a:solidFill>
              </a:rPr>
              <a:t>0.05% of Poland</a:t>
            </a:r>
          </a:p>
        </p:txBody>
      </p:sp>
      <p:sp>
        <p:nvSpPr>
          <p:cNvPr id="5" name="pole tekstowe 6"/>
          <p:cNvSpPr txBox="1">
            <a:spLocks noChangeArrowheads="1"/>
          </p:cNvSpPr>
          <p:nvPr/>
        </p:nvSpPr>
        <p:spPr bwMode="auto">
          <a:xfrm>
            <a:off x="0" y="0"/>
            <a:ext cx="9144000" cy="5238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 dirty="0" smtClean="0">
                <a:solidFill>
                  <a:srgbClr val="CCFF99"/>
                </a:solidFill>
              </a:rPr>
              <a:t>Liczba gatunków w </a:t>
            </a:r>
            <a:r>
              <a:rPr lang="pl-PL" sz="2800" dirty="0" err="1" smtClean="0">
                <a:solidFill>
                  <a:srgbClr val="CCFF99"/>
                </a:solidFill>
              </a:rPr>
              <a:t>PKDCh</a:t>
            </a:r>
            <a:r>
              <a:rPr lang="pl-PL" sz="2800" dirty="0" smtClean="0">
                <a:solidFill>
                  <a:srgbClr val="CCFF99"/>
                </a:solidFill>
              </a:rPr>
              <a:t> (</a:t>
            </a:r>
            <a:r>
              <a:rPr lang="pl-PL" sz="2800" dirty="0" err="1" smtClean="0">
                <a:solidFill>
                  <a:srgbClr val="CCFF99"/>
                </a:solidFill>
              </a:rPr>
              <a:t>Turew</a:t>
            </a:r>
            <a:r>
              <a:rPr lang="pl-PL" sz="2800" dirty="0" smtClean="0">
                <a:solidFill>
                  <a:srgbClr val="CCFF99"/>
                </a:solidFill>
              </a:rPr>
              <a:t>)i Polsce</a:t>
            </a:r>
            <a:endParaRPr lang="pl-PL" sz="2800" dirty="0">
              <a:solidFill>
                <a:srgbClr val="CC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Prostokąt 4"/>
          <p:cNvSpPr>
            <a:spLocks noChangeArrowheads="1"/>
          </p:cNvSpPr>
          <p:nvPr/>
        </p:nvSpPr>
        <p:spPr bwMode="auto">
          <a:xfrm>
            <a:off x="971600" y="692696"/>
            <a:ext cx="7813749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15900" dist="25400" dir="12600000" algn="ctr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l-PL" sz="2800" dirty="0" smtClean="0"/>
              <a:t>Rośliny naczyniowe </a:t>
            </a:r>
            <a:endParaRPr lang="pl-PL" sz="2800" dirty="0"/>
          </a:p>
          <a:p>
            <a:pPr>
              <a:lnSpc>
                <a:spcPct val="150000"/>
              </a:lnSpc>
              <a:defRPr/>
            </a:pPr>
            <a:endParaRPr lang="pl-PL" sz="1400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pl-PL" sz="2800" dirty="0"/>
              <a:t> </a:t>
            </a:r>
            <a:r>
              <a:rPr lang="pl-PL" sz="2800" dirty="0" smtClean="0"/>
              <a:t>Liczba gatunków – </a:t>
            </a:r>
            <a:r>
              <a:rPr lang="pl-PL" sz="2800" dirty="0"/>
              <a:t>828 </a:t>
            </a:r>
            <a:r>
              <a:rPr lang="pl-PL" sz="2800" dirty="0" smtClean="0"/>
              <a:t>(</a:t>
            </a:r>
            <a:r>
              <a:rPr lang="pl-PL" sz="2800" dirty="0"/>
              <a:t>54% </a:t>
            </a:r>
            <a:r>
              <a:rPr lang="pl-PL" sz="2800" dirty="0" smtClean="0"/>
              <a:t>wielkopolskiej listy</a:t>
            </a:r>
            <a:r>
              <a:rPr lang="pl-PL" sz="2800" dirty="0" smtClean="0"/>
              <a:t>)</a:t>
            </a:r>
            <a:endParaRPr lang="pl-PL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pl-PL" sz="2800" dirty="0" smtClean="0"/>
              <a:t> </a:t>
            </a:r>
            <a:r>
              <a:rPr lang="pl-PL" sz="2800" dirty="0"/>
              <a:t>85 </a:t>
            </a:r>
            <a:r>
              <a:rPr lang="pl-PL" sz="2800" dirty="0" smtClean="0"/>
              <a:t>gatunków rzadkich i zagrożonych, </a:t>
            </a:r>
            <a:endParaRPr lang="pl-PL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pl-PL" sz="2800" dirty="0"/>
              <a:t> 1 </a:t>
            </a:r>
            <a:r>
              <a:rPr lang="pl-PL" sz="2800" dirty="0" smtClean="0"/>
              <a:t>gatunek z </a:t>
            </a:r>
            <a:r>
              <a:rPr lang="pl-PL" sz="2800" dirty="0" smtClean="0"/>
              <a:t>II Zał. DŚ,</a:t>
            </a:r>
            <a:r>
              <a:rPr lang="pl-PL" sz="2800" dirty="0" smtClean="0"/>
              <a:t> </a:t>
            </a:r>
            <a:endParaRPr lang="pl-PL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pl-PL" sz="2800" dirty="0"/>
              <a:t> </a:t>
            </a:r>
            <a:r>
              <a:rPr lang="pl-PL" sz="2800" dirty="0" smtClean="0"/>
              <a:t>2 gatunki z Czerwonej Księgi, </a:t>
            </a:r>
            <a:endParaRPr lang="pl-PL" sz="2800" dirty="0"/>
          </a:p>
          <a:p>
            <a:pPr>
              <a:lnSpc>
                <a:spcPct val="150000"/>
              </a:lnSpc>
              <a:buFont typeface="Arial" charset="0"/>
              <a:buChar char="•"/>
              <a:defRPr/>
            </a:pPr>
            <a:r>
              <a:rPr lang="pl-PL" sz="2800" dirty="0"/>
              <a:t> 44 </a:t>
            </a:r>
            <a:r>
              <a:rPr lang="pl-PL" sz="2800" dirty="0" smtClean="0"/>
              <a:t>gatunki chronione</a:t>
            </a:r>
            <a:r>
              <a:rPr lang="pl-PL" sz="2800" dirty="0"/>
              <a:t/>
            </a:r>
            <a:br>
              <a:rPr lang="pl-PL" sz="2800" dirty="0"/>
            </a:b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</p:spPr>
        <p:txBody>
          <a:bodyPr/>
          <a:lstStyle/>
          <a:p>
            <a:pPr>
              <a:defRPr/>
            </a:pPr>
            <a:fld id="{4E6B6DCE-9DD2-4400-AA92-F6E3AF688764}" type="slidenum">
              <a:rPr lang="pl-PL" smtClean="0"/>
              <a:pPr>
                <a:defRPr/>
              </a:pPr>
              <a:t>14</a:t>
            </a:fld>
            <a:endParaRPr lang="pl-PL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2564904"/>
            <a:ext cx="1944535" cy="2593157"/>
          </a:xfrm>
          <a:prstGeom prst="rect">
            <a:avLst/>
          </a:prstGeom>
          <a:noFill/>
          <a:ln w="12700">
            <a:solidFill>
              <a:srgbClr val="080808"/>
            </a:solidFill>
            <a:miter lim="800000"/>
            <a:headEnd/>
            <a:tailEnd/>
          </a:ln>
          <a:effectLst>
            <a:outerShdw blurRad="139700" dist="38100" dir="2700000" sx="103000" sy="103000" algn="tl" rotWithShape="0">
              <a:prstClr val="black">
                <a:alpha val="93000"/>
              </a:prstClr>
            </a:outerShdw>
          </a:effectLst>
        </p:spPr>
      </p:pic>
      <p:sp>
        <p:nvSpPr>
          <p:cNvPr id="19462" name="pole tekstowe 5"/>
          <p:cNvSpPr txBox="1">
            <a:spLocks noChangeArrowheads="1"/>
          </p:cNvSpPr>
          <p:nvPr/>
        </p:nvSpPr>
        <p:spPr bwMode="auto">
          <a:xfrm>
            <a:off x="7452320" y="5229200"/>
            <a:ext cx="12085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 dirty="0" smtClean="0"/>
              <a:t>Fot. </a:t>
            </a:r>
            <a:r>
              <a:rPr lang="pl-PL" sz="1400" dirty="0" smtClean="0"/>
              <a:t>K</a:t>
            </a:r>
            <a:r>
              <a:rPr lang="pl-PL" sz="1400" dirty="0"/>
              <a:t>. Kujawa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555776" y="0"/>
            <a:ext cx="4934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Liczba gatunków do nie wszystko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>
            <a:off x="-180528" y="0"/>
            <a:ext cx="9324528" cy="980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048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836613"/>
            <a:ext cx="9166225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pole tekstowe 6"/>
          <p:cNvSpPr txBox="1">
            <a:spLocks noChangeArrowheads="1"/>
          </p:cNvSpPr>
          <p:nvPr/>
        </p:nvSpPr>
        <p:spPr bwMode="auto">
          <a:xfrm>
            <a:off x="1475656" y="0"/>
            <a:ext cx="70922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2427288" algn="l"/>
              </a:tabLst>
            </a:pPr>
            <a:r>
              <a:rPr lang="pl-PL" sz="2800" dirty="0" smtClean="0"/>
              <a:t>Liczba gatunków grzybów wielkoowocnikowych w </a:t>
            </a:r>
            <a:r>
              <a:rPr lang="pl-PL" sz="2800" dirty="0" err="1" smtClean="0"/>
              <a:t>PKDCh</a:t>
            </a:r>
            <a:r>
              <a:rPr lang="pl-PL" sz="2800" dirty="0" smtClean="0"/>
              <a:t> (</a:t>
            </a:r>
            <a:r>
              <a:rPr lang="pl-PL" sz="2800" dirty="0" err="1" smtClean="0"/>
              <a:t>Turew</a:t>
            </a:r>
            <a:r>
              <a:rPr lang="pl-PL" sz="2800" dirty="0" smtClean="0"/>
              <a:t>) i parkach narodowych</a:t>
            </a:r>
            <a:endParaRPr lang="pl-PL" sz="28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4293096"/>
            <a:ext cx="1577951" cy="1206365"/>
          </a:xfrm>
          <a:prstGeom prst="rect">
            <a:avLst/>
          </a:prstGeom>
          <a:noFill/>
          <a:ln w="12700">
            <a:solidFill>
              <a:srgbClr val="080808"/>
            </a:solidFill>
            <a:miter lim="800000"/>
            <a:headEnd/>
            <a:tailEnd/>
          </a:ln>
          <a:effectLst>
            <a:outerShdw blurRad="88900" dist="38100" dir="2700000" sx="102000" sy="102000" algn="tl" rotWithShape="0">
              <a:prstClr val="black">
                <a:alpha val="83000"/>
              </a:prstClr>
            </a:outerShdw>
          </a:effectLst>
        </p:spPr>
      </p:pic>
      <p:sp>
        <p:nvSpPr>
          <p:cNvPr id="7" name="Elipsa 6"/>
          <p:cNvSpPr/>
          <p:nvPr/>
        </p:nvSpPr>
        <p:spPr>
          <a:xfrm>
            <a:off x="5148263" y="3429000"/>
            <a:ext cx="720725" cy="7191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0487" name="pole tekstowe 7"/>
          <p:cNvSpPr txBox="1">
            <a:spLocks noChangeArrowheads="1"/>
          </p:cNvSpPr>
          <p:nvPr/>
        </p:nvSpPr>
        <p:spPr bwMode="auto">
          <a:xfrm>
            <a:off x="7524328" y="1340768"/>
            <a:ext cx="12085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 dirty="0" smtClean="0">
                <a:solidFill>
                  <a:srgbClr val="080808"/>
                </a:solidFill>
              </a:rPr>
              <a:t>Fot.</a:t>
            </a:r>
            <a:r>
              <a:rPr lang="pl-PL" sz="1400" dirty="0" smtClean="0">
                <a:solidFill>
                  <a:srgbClr val="080808"/>
                </a:solidFill>
              </a:rPr>
              <a:t> </a:t>
            </a:r>
            <a:r>
              <a:rPr lang="pl-PL" sz="1400" dirty="0">
                <a:solidFill>
                  <a:srgbClr val="080808"/>
                </a:solidFill>
              </a:rPr>
              <a:t>K. Kujawa</a:t>
            </a:r>
          </a:p>
        </p:txBody>
      </p:sp>
      <p:sp>
        <p:nvSpPr>
          <p:cNvPr id="8" name="pole tekstowe 5"/>
          <p:cNvSpPr txBox="1">
            <a:spLocks noChangeArrowheads="1"/>
          </p:cNvSpPr>
          <p:nvPr/>
        </p:nvSpPr>
        <p:spPr bwMode="auto">
          <a:xfrm>
            <a:off x="7668344" y="5517232"/>
            <a:ext cx="12085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 dirty="0" smtClean="0"/>
              <a:t>Fot. </a:t>
            </a:r>
            <a:r>
              <a:rPr lang="pl-PL" sz="1400" dirty="0" smtClean="0"/>
              <a:t>K</a:t>
            </a:r>
            <a:r>
              <a:rPr lang="pl-PL" sz="1400" dirty="0"/>
              <a:t>. Kujawa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-180528" y="0"/>
            <a:ext cx="9324528" cy="11247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50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3475"/>
            <a:ext cx="91440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2133600" cy="457200"/>
          </a:xfrm>
        </p:spPr>
        <p:txBody>
          <a:bodyPr/>
          <a:lstStyle/>
          <a:p>
            <a:pPr>
              <a:defRPr/>
            </a:pPr>
            <a:fld id="{E5C00A8B-ABDA-47A6-8756-5E13AEC813CB}" type="slidenum">
              <a:rPr lang="pl-PL" smtClean="0"/>
              <a:pPr>
                <a:defRPr/>
              </a:pPr>
              <a:t>16</a:t>
            </a:fld>
            <a:endParaRPr lang="pl-PL" dirty="0"/>
          </a:p>
        </p:txBody>
      </p:sp>
      <p:sp>
        <p:nvSpPr>
          <p:cNvPr id="21508" name="pole tekstowe 3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2800" dirty="0" smtClean="0"/>
              <a:t>Liczba gatunków ptaków w krajobrazie rolniczym w Polsce</a:t>
            </a:r>
          </a:p>
          <a:p>
            <a:r>
              <a:rPr lang="pl-PL" sz="1600" dirty="0" smtClean="0"/>
              <a:t>(</a:t>
            </a:r>
            <a:r>
              <a:rPr lang="pl-PL" sz="1600" i="1" dirty="0" smtClean="0"/>
              <a:t>na podstawie </a:t>
            </a:r>
            <a:r>
              <a:rPr lang="pl-PL" sz="1600" i="1" dirty="0" err="1" smtClean="0"/>
              <a:t>Tryjanowskiego</a:t>
            </a:r>
            <a:r>
              <a:rPr lang="pl-PL" sz="1600" i="1" dirty="0" smtClean="0"/>
              <a:t> i in. 2009</a:t>
            </a:r>
            <a:r>
              <a:rPr lang="pl-PL" sz="1600" dirty="0" smtClean="0"/>
              <a:t>)</a:t>
            </a:r>
            <a:endParaRPr lang="pl-PL" sz="1600" dirty="0"/>
          </a:p>
        </p:txBody>
      </p:sp>
      <p:sp>
        <p:nvSpPr>
          <p:cNvPr id="5" name="Elipsa 4"/>
          <p:cNvSpPr/>
          <p:nvPr/>
        </p:nvSpPr>
        <p:spPr>
          <a:xfrm>
            <a:off x="5364163" y="1628775"/>
            <a:ext cx="576262" cy="574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1510" name="pole tekstowe 6"/>
          <p:cNvSpPr txBox="1">
            <a:spLocks noChangeArrowheads="1"/>
          </p:cNvSpPr>
          <p:nvPr/>
        </p:nvSpPr>
        <p:spPr bwMode="auto">
          <a:xfrm>
            <a:off x="4427538" y="1484313"/>
            <a:ext cx="847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b="1">
                <a:solidFill>
                  <a:srgbClr val="FF0000"/>
                </a:solidFill>
              </a:rPr>
              <a:t>Turew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4365104"/>
            <a:ext cx="1403648" cy="1200140"/>
          </a:xfrm>
          <a:prstGeom prst="rect">
            <a:avLst/>
          </a:prstGeom>
          <a:noFill/>
          <a:ln w="12700">
            <a:solidFill>
              <a:srgbClr val="080808"/>
            </a:solidFill>
            <a:miter lim="800000"/>
            <a:headEnd/>
            <a:tailEnd/>
          </a:ln>
          <a:effectLst>
            <a:outerShdw blurRad="101600" dist="76200" dir="2700000" sx="101000" sy="101000" algn="tl" rotWithShape="0">
              <a:prstClr val="black">
                <a:alpha val="84000"/>
              </a:prstClr>
            </a:outerShdw>
          </a:effectLst>
        </p:spPr>
      </p:pic>
      <p:sp>
        <p:nvSpPr>
          <p:cNvPr id="10" name="pole tekstowe 5"/>
          <p:cNvSpPr txBox="1">
            <a:spLocks noChangeArrowheads="1"/>
          </p:cNvSpPr>
          <p:nvPr/>
        </p:nvSpPr>
        <p:spPr bwMode="auto">
          <a:xfrm>
            <a:off x="7452320" y="5517232"/>
            <a:ext cx="12085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1400" dirty="0" smtClean="0"/>
              <a:t>Fot. </a:t>
            </a:r>
            <a:r>
              <a:rPr lang="pl-PL" sz="1400" dirty="0" smtClean="0"/>
              <a:t>K</a:t>
            </a:r>
            <a:r>
              <a:rPr lang="pl-PL" sz="1400" dirty="0"/>
              <a:t>. Kujawa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0" y="0"/>
            <a:ext cx="1466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ROŚLINY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677790"/>
            <a:ext cx="9244013" cy="556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ole tekstowe 7"/>
          <p:cNvSpPr txBox="1"/>
          <p:nvPr/>
        </p:nvSpPr>
        <p:spPr>
          <a:xfrm>
            <a:off x="4741320" y="6488668"/>
            <a:ext cx="4402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Źródła: </a:t>
            </a:r>
            <a:r>
              <a:rPr lang="pl-PL" dirty="0" err="1" smtClean="0"/>
              <a:t>Ratyńska</a:t>
            </a:r>
            <a:r>
              <a:rPr lang="pl-PL" dirty="0" smtClean="0"/>
              <a:t> 1986, 2001, </a:t>
            </a:r>
            <a:r>
              <a:rPr lang="pl-PL" dirty="0" err="1" smtClean="0"/>
              <a:t>Wojterska</a:t>
            </a:r>
            <a:r>
              <a:rPr lang="pl-PL" dirty="0" smtClean="0"/>
              <a:t> 2003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0"/>
            <a:ext cx="1351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OWADY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79512" y="856357"/>
            <a:ext cx="6840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 </a:t>
            </a:r>
            <a:r>
              <a:rPr lang="pl-PL" sz="2400" b="1" dirty="0" smtClean="0"/>
              <a:t>Sezon wegetacyjny – biocenometr </a:t>
            </a:r>
          </a:p>
          <a:p>
            <a:pPr lvl="1">
              <a:buFont typeface="Arial" pitchFamily="34" charset="0"/>
              <a:buChar char="•"/>
            </a:pPr>
            <a:r>
              <a:rPr lang="pl-PL" sz="2400" dirty="0" smtClean="0"/>
              <a:t> 3 kontrole w sezonie</a:t>
            </a:r>
          </a:p>
          <a:p>
            <a:pPr lvl="1">
              <a:buFont typeface="Arial" pitchFamily="34" charset="0"/>
              <a:buChar char="•"/>
            </a:pPr>
            <a:r>
              <a:rPr lang="pl-PL" sz="2400" dirty="0" smtClean="0"/>
              <a:t> 10 prób/serię</a:t>
            </a:r>
          </a:p>
          <a:p>
            <a:pPr lvl="1">
              <a:buFont typeface="Arial" pitchFamily="34" charset="0"/>
              <a:buChar char="•"/>
            </a:pPr>
            <a:r>
              <a:rPr lang="pl-PL" sz="2400" dirty="0" smtClean="0"/>
              <a:t> próba – 0,25m</a:t>
            </a:r>
            <a:r>
              <a:rPr lang="pl-PL" sz="2400" baseline="30000" dirty="0" smtClean="0"/>
              <a:t>2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endParaRPr lang="pl-PL" sz="2400" dirty="0" smtClean="0"/>
          </a:p>
          <a:p>
            <a:r>
              <a:rPr lang="pl-PL" sz="2400" dirty="0" smtClean="0"/>
              <a:t> </a:t>
            </a:r>
            <a:r>
              <a:rPr lang="pl-PL" sz="2400" b="1" dirty="0" smtClean="0"/>
              <a:t>Zima – ściółka</a:t>
            </a:r>
          </a:p>
          <a:p>
            <a:pPr lvl="1">
              <a:buFont typeface="Arial" pitchFamily="34" charset="0"/>
              <a:buChar char="•"/>
            </a:pPr>
            <a:r>
              <a:rPr lang="pl-PL" sz="2400" dirty="0" smtClean="0"/>
              <a:t> 3 kontrole</a:t>
            </a:r>
          </a:p>
          <a:p>
            <a:pPr lvl="1">
              <a:buFont typeface="Arial" pitchFamily="34" charset="0"/>
              <a:buChar char="•"/>
            </a:pPr>
            <a:r>
              <a:rPr lang="pl-PL" sz="2400" dirty="0" smtClean="0"/>
              <a:t> 20 prób/serię</a:t>
            </a:r>
          </a:p>
          <a:p>
            <a:pPr lvl="1">
              <a:buFont typeface="Arial" pitchFamily="34" charset="0"/>
              <a:buChar char="•"/>
            </a:pPr>
            <a:r>
              <a:rPr lang="pl-PL" sz="2400" dirty="0" smtClean="0"/>
              <a:t> próba – 25x25 cm</a:t>
            </a:r>
          </a:p>
        </p:txBody>
      </p:sp>
      <p:pic>
        <p:nvPicPr>
          <p:cNvPr id="13313" name="Picture 1" descr="D:\transfer\Łagowo_2013\50D_149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340768"/>
            <a:ext cx="4324805" cy="28803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76200" dist="76200" dir="2700000" algn="tl" rotWithShape="0">
              <a:prstClr val="black">
                <a:alpha val="82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0"/>
            <a:ext cx="1351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OWADY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" y="617538"/>
            <a:ext cx="92202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E:\Fotografie\Kategorie\Krajobrazy\Turew\50D_06864.JPG"/>
          <p:cNvPicPr>
            <a:picLocks noChangeAspect="1" noChangeArrowheads="1"/>
          </p:cNvPicPr>
          <p:nvPr/>
        </p:nvPicPr>
        <p:blipFill>
          <a:blip r:embed="rId2" cstate="print"/>
          <a:srcRect t="24355" b="25400"/>
          <a:stretch>
            <a:fillRect/>
          </a:stretch>
        </p:blipFill>
        <p:spPr bwMode="auto">
          <a:xfrm>
            <a:off x="0" y="1124744"/>
            <a:ext cx="9144000" cy="1726049"/>
          </a:xfrm>
          <a:prstGeom prst="rect">
            <a:avLst/>
          </a:prstGeom>
          <a:noFill/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395536" y="3140968"/>
            <a:ext cx="8532440" cy="3024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Czy to jest w ogóle na temat (konferencji)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800" dirty="0" smtClean="0">
                <a:solidFill>
                  <a:srgbClr val="CCFF99"/>
                </a:solidFill>
              </a:rPr>
              <a:t> </a:t>
            </a:r>
            <a:r>
              <a:rPr lang="pl-PL" sz="2800" dirty="0" smtClean="0">
                <a:solidFill>
                  <a:srgbClr val="CCFF99"/>
                </a:solidFill>
              </a:rPr>
              <a:t>krajobraz – antropogeniczny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obecność człowieka – wielowiekowa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800" baseline="0" dirty="0" smtClean="0">
                <a:solidFill>
                  <a:srgbClr val="CCFF99"/>
                </a:solidFill>
              </a:rPr>
              <a:t> </a:t>
            </a:r>
            <a:r>
              <a:rPr lang="pl-PL" sz="2800" baseline="0" dirty="0" smtClean="0">
                <a:solidFill>
                  <a:srgbClr val="CCFF99"/>
                </a:solidFill>
              </a:rPr>
              <a:t>zadrzewienia</a:t>
            </a:r>
            <a:r>
              <a:rPr lang="pl-PL" sz="2800" dirty="0" smtClean="0">
                <a:solidFill>
                  <a:srgbClr val="CCFF99"/>
                </a:solidFill>
              </a:rPr>
              <a:t> – skutek działalności człowieka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800" dirty="0" smtClean="0">
                <a:solidFill>
                  <a:srgbClr val="CCFF99"/>
                </a:solidFill>
              </a:rPr>
              <a:t> </a:t>
            </a:r>
            <a:r>
              <a:rPr lang="pl-PL" sz="2800" dirty="0" smtClean="0">
                <a:solidFill>
                  <a:srgbClr val="CCFF99"/>
                </a:solidFill>
              </a:rPr>
              <a:t>dominacja gatunku obcego: robinii akacjowej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sz="2800" dirty="0" smtClean="0">
                <a:solidFill>
                  <a:srgbClr val="CCFF99"/>
                </a:solidFill>
              </a:rPr>
              <a:t> </a:t>
            </a:r>
            <a:r>
              <a:rPr lang="pl-PL" sz="2800" dirty="0" smtClean="0">
                <a:solidFill>
                  <a:srgbClr val="CCFF99"/>
                </a:solidFill>
              </a:rPr>
              <a:t>gdzie tu naturalność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>
                <a:solidFill>
                  <a:srgbClr val="CCFF99"/>
                </a:solidFill>
              </a:rPr>
              <a:t>Rozważania... na </a:t>
            </a:r>
            <a:r>
              <a:rPr lang="pl-PL" sz="2800" dirty="0" smtClean="0">
                <a:solidFill>
                  <a:srgbClr val="CCFF99"/>
                </a:solidFill>
              </a:rPr>
              <a:t>przykładzie robiniowych </a:t>
            </a:r>
            <a:r>
              <a:rPr lang="pl-PL" sz="2800" dirty="0" smtClean="0">
                <a:solidFill>
                  <a:srgbClr val="CCFF99"/>
                </a:solidFill>
              </a:rPr>
              <a:t>zadrzewień śródpolnych </a:t>
            </a:r>
            <a:r>
              <a:rPr lang="pl-PL" sz="2800" dirty="0" smtClean="0">
                <a:solidFill>
                  <a:srgbClr val="CCFF99"/>
                </a:solidFill>
              </a:rPr>
              <a:t>w okolicach </a:t>
            </a:r>
            <a:r>
              <a:rPr lang="pl-PL" sz="2800" dirty="0" err="1" smtClean="0">
                <a:solidFill>
                  <a:srgbClr val="CCFF99"/>
                </a:solidFill>
              </a:rPr>
              <a:t>Turwi</a:t>
            </a:r>
            <a:endParaRPr lang="pl-PL" sz="2800" dirty="0" smtClean="0">
              <a:solidFill>
                <a:srgbClr val="CC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0"/>
            <a:ext cx="1351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OWADY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" y="617538"/>
            <a:ext cx="92202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0"/>
            <a:ext cx="1351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OWADY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Wykres 4"/>
          <p:cNvGraphicFramePr>
            <a:graphicFrameLocks noGrp="1"/>
          </p:cNvGraphicFramePr>
          <p:nvPr/>
        </p:nvGraphicFramePr>
        <p:xfrm>
          <a:off x="-33337" y="619124"/>
          <a:ext cx="9210675" cy="623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b="11111"/>
          <a:stretch>
            <a:fillRect/>
          </a:stretch>
        </p:blipFill>
        <p:spPr bwMode="auto">
          <a:xfrm>
            <a:off x="2411760" y="3356992"/>
            <a:ext cx="2808313" cy="18722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03200" dist="38100" dir="2700000" sx="102000" sy="102000" algn="tl" rotWithShape="0">
              <a:prstClr val="black">
                <a:alpha val="77000"/>
              </a:prst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3356992"/>
            <a:ext cx="2786100" cy="185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03200" dist="38100" dir="2700000" sx="102000" sy="102000" algn="tl" rotWithShape="0">
              <a:prstClr val="black">
                <a:alpha val="77000"/>
              </a:prstClr>
            </a:outerShdw>
          </a:effectLst>
        </p:spPr>
      </p:pic>
      <p:sp>
        <p:nvSpPr>
          <p:cNvPr id="6" name="pole tekstowe 5"/>
          <p:cNvSpPr txBox="1"/>
          <p:nvPr/>
        </p:nvSpPr>
        <p:spPr>
          <a:xfrm>
            <a:off x="7641345" y="6488668"/>
            <a:ext cx="150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K. Kujawa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0" y="0"/>
            <a:ext cx="1035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PTAKI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1999"/>
            <a:ext cx="9144000" cy="60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e tekstowe 3"/>
          <p:cNvSpPr txBox="1"/>
          <p:nvPr/>
        </p:nvSpPr>
        <p:spPr>
          <a:xfrm>
            <a:off x="4283968" y="1268760"/>
            <a:ext cx="4493410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/>
              <a:t>Zadrzewienia pasowe</a:t>
            </a:r>
          </a:p>
          <a:p>
            <a:endParaRPr lang="pl-PL" sz="2400" b="1" dirty="0" smtClean="0"/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Lata 1991-1994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Metoda kartograficzna </a:t>
            </a:r>
            <a:br>
              <a:rPr lang="pl-PL" sz="2400" dirty="0" smtClean="0"/>
            </a:br>
            <a:r>
              <a:rPr lang="pl-PL" sz="2400" dirty="0" smtClean="0"/>
              <a:t>   (6-11 kontroli/rok)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31 zadrzewień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16 – z robinią, 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15 – bez robinii (zróżnicowanych)</a:t>
            </a:r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230976" y="6488668"/>
            <a:ext cx="191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K. Kujawa (x2)</a:t>
            </a:r>
            <a:endParaRPr lang="pl-PL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509120"/>
            <a:ext cx="4098032" cy="18031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03200" dist="127000" dir="2700000" algn="tl" rotWithShape="0">
              <a:prstClr val="black">
                <a:alpha val="65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0" y="0"/>
          <a:ext cx="4475989" cy="3356992"/>
        </p:xfrm>
        <a:graphic>
          <a:graphicData uri="http://schemas.openxmlformats.org/presentationml/2006/ole">
            <p:oleObj spid="_x0000_s4097" name="Wykres" r:id="rId3" imgW="5943600" imgH="4457880" progId="STATISTICA.Graph">
              <p:embed/>
            </p:oleObj>
          </a:graphicData>
        </a:graphic>
      </p:graphicFrame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3501008"/>
          <a:ext cx="4475989" cy="3356992"/>
        </p:xfrm>
        <a:graphic>
          <a:graphicData uri="http://schemas.openxmlformats.org/presentationml/2006/ole">
            <p:oleObj spid="_x0000_s4098" name="Wykres" r:id="rId4" imgW="5943600" imgH="4457880" progId="STATISTICA.Graph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4668010" y="3501008"/>
          <a:ext cx="4475989" cy="3356992"/>
        </p:xfrm>
        <a:graphic>
          <a:graphicData uri="http://schemas.openxmlformats.org/presentationml/2006/ole">
            <p:oleObj spid="_x0000_s4099" name="Wykres" r:id="rId5" imgW="5943600" imgH="4457880" progId="STATISTICA.Graph">
              <p:embed/>
            </p:oleObj>
          </a:graphicData>
        </a:graphic>
      </p:graphicFrame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0"/>
            <a:ext cx="3923928" cy="338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pole tekstowe 6"/>
          <p:cNvSpPr txBox="1"/>
          <p:nvPr/>
        </p:nvSpPr>
        <p:spPr>
          <a:xfrm>
            <a:off x="5292080" y="0"/>
            <a:ext cx="3851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</a:rPr>
              <a:t>Wpływ robinii na awifaunę zadrzewień pasowych</a:t>
            </a:r>
            <a:endParaRPr lang="pl-PL" sz="2400" b="1" dirty="0">
              <a:solidFill>
                <a:schemeClr val="bg1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220072" y="2996952"/>
            <a:ext cx="150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Fot. K. Kujawa</a:t>
            </a:r>
            <a:endParaRPr lang="pl-PL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116632"/>
          <a:ext cx="4224469" cy="3168352"/>
        </p:xfrm>
        <a:graphic>
          <a:graphicData uri="http://schemas.openxmlformats.org/presentationml/2006/ole">
            <p:oleObj spid="_x0000_s3074" name="Wykres" r:id="rId3" imgW="5943600" imgH="4457880" progId="STATISTICA.Graph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932040" y="116632"/>
          <a:ext cx="4211960" cy="3158970"/>
        </p:xfrm>
        <a:graphic>
          <a:graphicData uri="http://schemas.openxmlformats.org/presentationml/2006/ole">
            <p:oleObj spid="_x0000_s3075" name="Wykres" r:id="rId4" imgW="5943600" imgH="4457880" progId="STATISTICA.Graph">
              <p:embed/>
            </p:oleObj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0" y="3699030"/>
          <a:ext cx="4211960" cy="3158970"/>
        </p:xfrm>
        <a:graphic>
          <a:graphicData uri="http://schemas.openxmlformats.org/presentationml/2006/ole">
            <p:oleObj spid="_x0000_s3076" name="Wykres" r:id="rId5" imgW="5943600" imgH="4457880" progId="STATISTICA.Graph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4932040" y="3699030"/>
          <a:ext cx="4211960" cy="3158970"/>
        </p:xfrm>
        <a:graphic>
          <a:graphicData uri="http://schemas.openxmlformats.org/presentationml/2006/ole">
            <p:oleObj spid="_x0000_s3077" name="Wykres" r:id="rId6" imgW="5943600" imgH="4457880" progId="STATISTICA.Graph">
              <p:embed/>
            </p:oleObj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0" y="2852936"/>
            <a:ext cx="91440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Wpływ robinii na zagęszczenie ptaków w </a:t>
            </a:r>
            <a:r>
              <a:rPr lang="pl-PL" sz="2400" b="1" dirty="0" smtClean="0">
                <a:solidFill>
                  <a:srgbClr val="C00000"/>
                </a:solidFill>
              </a:rPr>
              <a:t>grupach gniazdowych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zadrzewieniach pasowych</a:t>
            </a:r>
            <a:endParaRPr lang="pl-PL" sz="2400" dirty="0"/>
          </a:p>
        </p:txBody>
      </p:sp>
      <p:sp>
        <p:nvSpPr>
          <p:cNvPr id="10" name="Prostokąt 9"/>
          <p:cNvSpPr/>
          <p:nvPr/>
        </p:nvSpPr>
        <p:spPr>
          <a:xfrm>
            <a:off x="5580112" y="836712"/>
            <a:ext cx="19383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 smtClean="0">
                <a:solidFill>
                  <a:srgbClr val="FF0000"/>
                </a:solidFill>
              </a:rPr>
              <a:t>t=3,19, df=29 </a:t>
            </a:r>
          </a:p>
          <a:p>
            <a:r>
              <a:rPr lang="pl-PL" sz="2400" b="1" dirty="0" smtClean="0">
                <a:solidFill>
                  <a:srgbClr val="FF0000"/>
                </a:solidFill>
              </a:rPr>
              <a:t>p&lt;0,01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0" y="0"/>
            <a:ext cx="1035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PTAKI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95535" y="2125959"/>
          <a:ext cx="8208912" cy="36908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Gatunek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err="1" smtClean="0"/>
                        <a:t>Robiniowe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Inne</a:t>
                      </a:r>
                      <a:endParaRPr lang="pl-PL" sz="2400" dirty="0"/>
                    </a:p>
                  </a:txBody>
                  <a:tcPr/>
                </a:tc>
              </a:tr>
              <a:tr h="490492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Świergotek drzewny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Ortolan 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Słowik</a:t>
                      </a:r>
                      <a:r>
                        <a:rPr lang="pl-PL" sz="2400" baseline="0" dirty="0" smtClean="0"/>
                        <a:t> rdzawy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Łozówka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Gajówka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Piegża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</a:tr>
              <a:tr h="445613">
                <a:tc>
                  <a:txBody>
                    <a:bodyPr/>
                    <a:lstStyle/>
                    <a:p>
                      <a:r>
                        <a:rPr lang="pl-PL" sz="2400" dirty="0" smtClean="0"/>
                        <a:t>Pełzacz ogrodowy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3600" baseline="-8000" dirty="0" smtClean="0"/>
                        <a:t>*</a:t>
                      </a:r>
                      <a:endParaRPr lang="pl-PL" sz="3600" baseline="-8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3600" baseline="-8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251520" y="829816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Gatunki, których zagęszczenie w obu grupach zadrzewień pasowych różniło się istotnie statystycznie (p&lt;0,05 w teście </a:t>
            </a:r>
            <a:r>
              <a:rPr lang="pl-PL" sz="2400" dirty="0" err="1" smtClean="0"/>
              <a:t>Manna-Whitneya</a:t>
            </a:r>
            <a:r>
              <a:rPr lang="pl-PL" sz="2400" dirty="0" smtClean="0"/>
              <a:t>)</a:t>
            </a:r>
            <a:endParaRPr lang="pl-PL" sz="24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0" y="0"/>
            <a:ext cx="1035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PTAKI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D:\transfer\Łagowo_2013\50D_172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4763"/>
            <a:ext cx="9144000" cy="6433237"/>
          </a:xfrm>
          <a:prstGeom prst="rect">
            <a:avLst/>
          </a:prstGeom>
          <a:noFill/>
        </p:spPr>
      </p:pic>
      <p:sp>
        <p:nvSpPr>
          <p:cNvPr id="2" name="pole tekstowe 1"/>
          <p:cNvSpPr txBox="1"/>
          <p:nvPr/>
        </p:nvSpPr>
        <p:spPr>
          <a:xfrm>
            <a:off x="0" y="0"/>
            <a:ext cx="1035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PTAKI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4355976" y="764704"/>
            <a:ext cx="449341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/>
              <a:t>Zadrzewienia powierzchniowe 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Lata 1999-2002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Metoda kartograficzna </a:t>
            </a:r>
            <a:br>
              <a:rPr lang="pl-PL" sz="2400" dirty="0" smtClean="0"/>
            </a:br>
            <a:r>
              <a:rPr lang="pl-PL" sz="2400" dirty="0" smtClean="0"/>
              <a:t>   (9 kontroli/rok)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64 zadrzewienia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20 – z robinią, 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44 – bez robinii (zróżnicowanych)</a:t>
            </a:r>
            <a:endParaRPr lang="pl-PL" sz="24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230976" y="6488668"/>
            <a:ext cx="191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K. Kujawa (x2)</a:t>
            </a:r>
            <a:endParaRPr lang="pl-PL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861048"/>
            <a:ext cx="3218607" cy="21629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190500" dist="152400" dir="2700000" algn="tl" rotWithShape="0">
              <a:prstClr val="black">
                <a:alpha val="78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4283968" cy="3219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e tekstowe 3"/>
          <p:cNvSpPr txBox="1"/>
          <p:nvPr/>
        </p:nvSpPr>
        <p:spPr>
          <a:xfrm>
            <a:off x="0" y="-2738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Awifauna śródpolnych zadrzewień: wpływ robinii </a:t>
            </a:r>
            <a:endParaRPr lang="pl-PL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0" y="0"/>
            <a:ext cx="1035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PTAKI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Grupa 15"/>
          <p:cNvGrpSpPr/>
          <p:nvPr/>
        </p:nvGrpSpPr>
        <p:grpSpPr>
          <a:xfrm>
            <a:off x="0" y="3511550"/>
            <a:ext cx="4452937" cy="3346450"/>
            <a:chOff x="0" y="3511550"/>
            <a:chExt cx="4452937" cy="334645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511550"/>
              <a:ext cx="4452937" cy="3346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pole tekstowe 10"/>
            <p:cNvSpPr txBox="1"/>
            <p:nvPr/>
          </p:nvSpPr>
          <p:spPr>
            <a:xfrm>
              <a:off x="251520" y="3717032"/>
              <a:ext cx="11009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smtClean="0"/>
                <a:t>Liczba </a:t>
              </a:r>
              <a:br>
                <a:rPr lang="pl-PL" dirty="0" smtClean="0"/>
              </a:br>
              <a:r>
                <a:rPr lang="pl-PL" dirty="0" smtClean="0"/>
                <a:t>gatunków</a:t>
              </a:r>
              <a:endParaRPr lang="pl-PL" dirty="0"/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4497523" y="3501008"/>
            <a:ext cx="4466965" cy="3356992"/>
            <a:chOff x="4497523" y="3501008"/>
            <a:chExt cx="4466965" cy="335699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97523" y="3501008"/>
              <a:ext cx="4466965" cy="3356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pole tekstowe 11"/>
            <p:cNvSpPr txBox="1"/>
            <p:nvPr/>
          </p:nvSpPr>
          <p:spPr>
            <a:xfrm>
              <a:off x="4788024" y="5662989"/>
              <a:ext cx="8736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 err="1" smtClean="0"/>
                <a:t>Zagęsz</a:t>
              </a:r>
              <a:r>
                <a:rPr lang="pl-PL" dirty="0" smtClean="0"/>
                <a:t>-</a:t>
              </a:r>
              <a:br>
                <a:rPr lang="pl-PL" dirty="0" smtClean="0"/>
              </a:br>
              <a:r>
                <a:rPr lang="pl-PL" dirty="0" err="1" smtClean="0"/>
                <a:t>czenie</a:t>
              </a:r>
              <a:endParaRPr lang="pl-PL" dirty="0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4355975" y="404664"/>
            <a:ext cx="4719785" cy="3168352"/>
            <a:chOff x="4355975" y="404664"/>
            <a:chExt cx="4719785" cy="3168352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55975" y="404664"/>
              <a:ext cx="4719785" cy="3168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4" name="Grupa 13"/>
            <p:cNvGrpSpPr/>
            <p:nvPr/>
          </p:nvGrpSpPr>
          <p:grpSpPr>
            <a:xfrm>
              <a:off x="5220072" y="2276872"/>
              <a:ext cx="2875393" cy="646331"/>
              <a:chOff x="5220072" y="2276872"/>
              <a:chExt cx="2875393" cy="646331"/>
            </a:xfrm>
          </p:grpSpPr>
          <p:sp>
            <p:nvSpPr>
              <p:cNvPr id="9" name="Elipsa 8"/>
              <p:cNvSpPr/>
              <p:nvPr/>
            </p:nvSpPr>
            <p:spPr>
              <a:xfrm>
                <a:off x="8008536" y="2380247"/>
                <a:ext cx="85254" cy="91648"/>
              </a:xfrm>
              <a:prstGeom prst="ellipse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" name="Elipsa 9"/>
              <p:cNvSpPr/>
              <p:nvPr/>
            </p:nvSpPr>
            <p:spPr>
              <a:xfrm>
                <a:off x="8010211" y="2577864"/>
                <a:ext cx="85254" cy="91648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" name="pole tekstowe 12"/>
              <p:cNvSpPr txBox="1"/>
              <p:nvPr/>
            </p:nvSpPr>
            <p:spPr>
              <a:xfrm>
                <a:off x="5220072" y="2276872"/>
                <a:ext cx="110094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dirty="0" smtClean="0"/>
                  <a:t>Liczba </a:t>
                </a:r>
                <a:br>
                  <a:rPr lang="pl-PL" dirty="0" smtClean="0"/>
                </a:br>
                <a:r>
                  <a:rPr lang="pl-PL" dirty="0" smtClean="0"/>
                  <a:t>gatunków</a:t>
                </a:r>
                <a:endParaRPr lang="pl-PL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0"/>
            <a:ext cx="4009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GRZYBY MAKROSKOPIJNE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827584" y="1484784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Teren badań: obszar PK im. gen. D. Chłapowskiego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Zadrzewienia śródpolne i powierzchnie leśne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Lata: 2000-2003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Metoda: stałe powierzchnie 400 m</a:t>
            </a:r>
            <a:r>
              <a:rPr lang="pl-PL" sz="2400" baseline="30000" dirty="0" smtClean="0"/>
              <a:t>2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Po dwie powierzchnie/środowisko (z wyjątkiem drzewostanu lipowego – jedna powierzchnia)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10 kontroli/rok</a:t>
            </a:r>
          </a:p>
          <a:p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0" y="0"/>
            <a:ext cx="4009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GRZYBY MAKROSKOPIJNE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" y="617538"/>
            <a:ext cx="92202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:\Fotografie\Kategorie\Krajobrazy\Góry\panorama5\male_1920x1080\panorama5.jpg"/>
          <p:cNvPicPr>
            <a:picLocks noChangeAspect="1" noChangeArrowheads="1"/>
          </p:cNvPicPr>
          <p:nvPr/>
        </p:nvPicPr>
        <p:blipFill>
          <a:blip r:embed="rId2" cstate="print"/>
          <a:srcRect t="13634" r="23901"/>
          <a:stretch>
            <a:fillRect/>
          </a:stretch>
        </p:blipFill>
        <p:spPr bwMode="auto">
          <a:xfrm>
            <a:off x="0" y="620688"/>
            <a:ext cx="9144000" cy="1631690"/>
          </a:xfrm>
          <a:prstGeom prst="rect">
            <a:avLst/>
          </a:prstGeom>
          <a:noFill/>
        </p:spPr>
      </p:pic>
      <p:pic>
        <p:nvPicPr>
          <p:cNvPr id="33795" name="Picture 3" descr="E:\Fotografie\Kategorie\Krajobrazy\Turew\50D_06864.JPG"/>
          <p:cNvPicPr>
            <a:picLocks noChangeAspect="1" noChangeArrowheads="1"/>
          </p:cNvPicPr>
          <p:nvPr/>
        </p:nvPicPr>
        <p:blipFill>
          <a:blip r:embed="rId3" cstate="print"/>
          <a:srcRect t="24355" b="25400"/>
          <a:stretch>
            <a:fillRect/>
          </a:stretch>
        </p:blipFill>
        <p:spPr bwMode="auto">
          <a:xfrm>
            <a:off x="0" y="5131951"/>
            <a:ext cx="9144000" cy="1726049"/>
          </a:xfrm>
          <a:prstGeom prst="rect">
            <a:avLst/>
          </a:prstGeom>
          <a:noFill/>
        </p:spPr>
      </p:pic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323528" y="2924944"/>
            <a:ext cx="8820472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 smtClean="0">
                <a:solidFill>
                  <a:srgbClr val="CCFF99"/>
                </a:solidFill>
              </a:rPr>
              <a:t>Właściwy </a:t>
            </a:r>
            <a:r>
              <a:rPr lang="pl-PL" sz="2800" dirty="0" smtClean="0">
                <a:solidFill>
                  <a:srgbClr val="CCFF99"/>
                </a:solidFill>
              </a:rPr>
              <a:t>naturze, przyrodzie, zgodny z prawami natury, utworzony, powstały, odbywający </a:t>
            </a:r>
            <a:r>
              <a:rPr lang="pl-PL" sz="2800" dirty="0" smtClean="0">
                <a:solidFill>
                  <a:srgbClr val="CCFF99"/>
                </a:solidFill>
              </a:rPr>
              <a:t>się bez </a:t>
            </a:r>
            <a:r>
              <a:rPr lang="pl-PL" sz="2800" dirty="0" smtClean="0">
                <a:solidFill>
                  <a:srgbClr val="CCFF99"/>
                </a:solidFill>
              </a:rPr>
              <a:t>udziału </a:t>
            </a:r>
            <a:r>
              <a:rPr lang="pl-PL" sz="2800" dirty="0" smtClean="0">
                <a:solidFill>
                  <a:srgbClr val="CCFF99"/>
                </a:solidFill>
              </a:rPr>
              <a:t>człowieka (wg Słownika Języka Polskiego)</a:t>
            </a:r>
            <a:endParaRPr lang="pl-PL" sz="2800" dirty="0">
              <a:solidFill>
                <a:srgbClr val="CCFF99"/>
              </a:solidFill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0" y="0"/>
            <a:ext cx="9144000" cy="620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Naturalny? Jak to rozumieć ?</a:t>
            </a:r>
            <a:endParaRPr kumimoji="0" lang="pl-PL" sz="3200" b="0" i="0" u="none" strike="noStrike" kern="1200" cap="none" spc="0" normalizeH="0" baseline="0" noProof="0" dirty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 l="37400" t="20600" r="5113" b="10101"/>
          <a:stretch>
            <a:fillRect/>
          </a:stretch>
        </p:blipFill>
        <p:spPr bwMode="auto">
          <a:xfrm>
            <a:off x="5364088" y="1700808"/>
            <a:ext cx="3600400" cy="3255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pole tekstowe 3"/>
          <p:cNvSpPr txBox="1"/>
          <p:nvPr/>
        </p:nvSpPr>
        <p:spPr>
          <a:xfrm>
            <a:off x="0" y="0"/>
            <a:ext cx="4009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GRZYBY MAKROSKOPIJNE</a:t>
            </a:r>
            <a:endParaRPr lang="pl-PL" sz="28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95536" y="692696"/>
            <a:ext cx="7738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Ślusarczyk, T. 2002. Lasy </a:t>
            </a:r>
            <a:r>
              <a:rPr lang="pl-PL" sz="2000" dirty="0" err="1" smtClean="0"/>
              <a:t>robiniowe</a:t>
            </a:r>
            <a:r>
              <a:rPr lang="pl-PL" sz="2000" dirty="0" smtClean="0"/>
              <a:t> ostoją rzadkich i zagrożonych grzybów wielkoowocnikowych. Przegląd Przyrodniczy 23: 11-41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51520" y="1412776"/>
            <a:ext cx="5220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000" dirty="0" smtClean="0"/>
              <a:t> okolice Świebodzina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 smtClean="0"/>
              <a:t> drzewostany 50-60-letniej robinii, 6 powierzchni po 400 m</a:t>
            </a:r>
            <a:r>
              <a:rPr lang="pl-PL" sz="2000" baseline="30000" dirty="0" smtClean="0"/>
              <a:t>2 </a:t>
            </a:r>
            <a:endParaRPr lang="pl-PL" sz="2000" dirty="0" smtClean="0"/>
          </a:p>
          <a:p>
            <a:pPr>
              <a:buFont typeface="Arial" pitchFamily="34" charset="0"/>
              <a:buChar char="•"/>
            </a:pPr>
            <a:r>
              <a:rPr lang="pl-PL" sz="2000" dirty="0" smtClean="0"/>
              <a:t> lata 2007-2010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380312" y="4509120"/>
            <a:ext cx="150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Fot. K. Kujawa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251520" y="2780928"/>
            <a:ext cx="52200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Wyniki: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 smtClean="0"/>
              <a:t> 151 taksonów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 smtClean="0"/>
              <a:t> jeden gatunek chroniony (gwiazdosz rudawy)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 smtClean="0"/>
              <a:t> 11 gatunków z czerwonej listy grzybów zagrożonych w Polsce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 smtClean="0"/>
              <a:t> 29 gatunków wcześniej nie notowanych lub rzadkich w Polsce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1043608" y="522920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Wniosek:</a:t>
            </a:r>
          </a:p>
          <a:p>
            <a:r>
              <a:rPr lang="pl-PL" sz="2400" b="1" dirty="0" smtClean="0"/>
              <a:t>Ostoja dla rzadkich </a:t>
            </a:r>
            <a:r>
              <a:rPr lang="pl-PL" sz="2400" b="1" dirty="0" err="1" smtClean="0"/>
              <a:t>saprotrofów</a:t>
            </a:r>
            <a:r>
              <a:rPr lang="pl-PL" sz="2400" b="1" dirty="0" smtClean="0"/>
              <a:t> (w regionach silnie przekształconych przez człowieka)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Podsumowanie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3080" y="620688"/>
            <a:ext cx="8280920" cy="6237312"/>
          </a:xfrm>
        </p:spPr>
        <p:txBody>
          <a:bodyPr>
            <a:noAutofit/>
          </a:bodyPr>
          <a:lstStyle/>
          <a:p>
            <a:r>
              <a:rPr lang="pl-PL" sz="2200" dirty="0" smtClean="0"/>
              <a:t>W PK im. gen. Chłapowskiego robinia występuje licznie, co najmniej od około 200 lat </a:t>
            </a:r>
          </a:p>
          <a:p>
            <a:r>
              <a:rPr lang="pl-PL" sz="2200" dirty="0" smtClean="0"/>
              <a:t>Struktura krajobrazu oraz szata </a:t>
            </a:r>
            <a:r>
              <a:rPr lang="pl-PL" sz="2200" dirty="0" smtClean="0"/>
              <a:t>roślinna okolic </a:t>
            </a:r>
            <a:r>
              <a:rPr lang="pl-PL" sz="2200" dirty="0" err="1" smtClean="0"/>
              <a:t>Turwi</a:t>
            </a:r>
            <a:r>
              <a:rPr lang="pl-PL" sz="2200" dirty="0" smtClean="0"/>
              <a:t> – </a:t>
            </a:r>
            <a:r>
              <a:rPr lang="pl-PL" sz="2200" dirty="0" smtClean="0"/>
              <a:t>silnie antropogeniczna, co podkreśla liczna obecność robinii, ale ogólne bogactwo przyrodnicze – względnie duże</a:t>
            </a:r>
          </a:p>
          <a:p>
            <a:r>
              <a:rPr lang="pl-PL" sz="2200" dirty="0" smtClean="0"/>
              <a:t>Jak zespoły zwierząt „integrują się” z zespołami </a:t>
            </a:r>
            <a:r>
              <a:rPr lang="pl-PL" sz="2200" dirty="0" err="1" smtClean="0"/>
              <a:t>robiniowymi</a:t>
            </a:r>
            <a:r>
              <a:rPr lang="pl-PL" sz="2200" dirty="0" smtClean="0"/>
              <a:t> w porównaniu do „integracji” z innymi? Czy są „nienaturalne”? </a:t>
            </a:r>
            <a:endParaRPr lang="pl-PL" sz="2200" dirty="0" smtClean="0"/>
          </a:p>
          <a:p>
            <a:r>
              <a:rPr lang="pl-PL" sz="2200" dirty="0" smtClean="0"/>
              <a:t>Wiemy </a:t>
            </a:r>
            <a:r>
              <a:rPr lang="pl-PL" sz="2200" dirty="0" smtClean="0"/>
              <a:t>nieco o: roślinach, owadach, </a:t>
            </a:r>
            <a:r>
              <a:rPr lang="pl-PL" sz="2200" dirty="0" smtClean="0"/>
              <a:t>pająkach i grzybach, a dużo więcej o ptakach w zadrzewieniach robiniowych</a:t>
            </a:r>
            <a:endParaRPr lang="pl-PL" sz="2200" dirty="0" smtClean="0"/>
          </a:p>
          <a:p>
            <a:r>
              <a:rPr lang="pl-PL" sz="2200" dirty="0" err="1" smtClean="0"/>
              <a:t>Gleason</a:t>
            </a:r>
            <a:r>
              <a:rPr lang="pl-PL" sz="2200" dirty="0" smtClean="0"/>
              <a:t> górą? Zgrupowania niektórych organizmów (owadów i ptaków) w zadrzewieniach robiniowych – podobne, jak w innych, naturalnie tam wyst</a:t>
            </a:r>
            <a:r>
              <a:rPr lang="pl-PL" sz="2200" dirty="0" smtClean="0"/>
              <a:t>ępujących? </a:t>
            </a:r>
          </a:p>
          <a:p>
            <a:r>
              <a:rPr lang="pl-PL" sz="2200" dirty="0" smtClean="0"/>
              <a:t>Mankament: charakterystyki ilościowe (zagęszczenie, liczba gatunków, różnorodność) mogą nie mówić wszystkiego. Potrzeba analiz składu gatunkowego. </a:t>
            </a:r>
          </a:p>
          <a:p>
            <a:r>
              <a:rPr lang="pl-PL" sz="2200" dirty="0" smtClean="0"/>
              <a:t>Ponadto: demografia, </a:t>
            </a:r>
            <a:r>
              <a:rPr lang="pl-PL" sz="2200" dirty="0" err="1" smtClean="0"/>
              <a:t>trofia</a:t>
            </a:r>
            <a:r>
              <a:rPr lang="pl-PL" sz="2200" dirty="0" smtClean="0"/>
              <a:t> itp. mechanizmy ? Może różne?</a:t>
            </a:r>
            <a:endParaRPr lang="pl-PL" sz="2200" dirty="0" smtClean="0"/>
          </a:p>
          <a:p>
            <a:pPr>
              <a:buNone/>
            </a:pPr>
            <a:endParaRPr lang="pl-PL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/>
          <p:cNvSpPr txBox="1">
            <a:spLocks/>
          </p:cNvSpPr>
          <p:nvPr/>
        </p:nvSpPr>
        <p:spPr>
          <a:xfrm>
            <a:off x="0" y="0"/>
            <a:ext cx="9144000" cy="5157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800" noProof="0" dirty="0" smtClean="0">
                <a:solidFill>
                  <a:srgbClr val="CCFF99"/>
                </a:solidFill>
              </a:rPr>
              <a:t>P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roblemy z definicją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(1) - </a:t>
            </a:r>
            <a:r>
              <a:rPr lang="pl-PL" sz="2800" dirty="0" smtClean="0">
                <a:solidFill>
                  <a:srgbClr val="CCFF99"/>
                </a:solidFill>
              </a:rPr>
              <a:t>Fundamentalno-filozoficzne (??): właściwie dlaczego wykluczamy człowieka z natury?</a:t>
            </a:r>
            <a:endParaRPr kumimoji="0" lang="pl-PL" sz="2800" b="0" i="0" u="none" strike="noStrike" kern="1200" cap="none" spc="0" normalizeH="0" baseline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</a:pPr>
            <a:endParaRPr lang="pl-PL" sz="2800" dirty="0" smtClean="0">
              <a:solidFill>
                <a:srgbClr val="FFC00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pl-PL" sz="2800" dirty="0" smtClean="0">
                <a:solidFill>
                  <a:srgbClr val="FFC000"/>
                </a:solidFill>
              </a:rPr>
              <a:t>„naturalny, czyli ...odbywający </a:t>
            </a:r>
            <a:r>
              <a:rPr lang="pl-PL" sz="2800" dirty="0" smtClean="0">
                <a:solidFill>
                  <a:srgbClr val="FFC000"/>
                </a:solidFill>
              </a:rPr>
              <a:t>się bez udziału </a:t>
            </a:r>
            <a:r>
              <a:rPr lang="pl-PL" sz="2800" dirty="0" smtClean="0">
                <a:solidFill>
                  <a:srgbClr val="FFC000"/>
                </a:solidFill>
              </a:rPr>
              <a:t>człowieka” 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pl-PL" sz="2800" dirty="0" smtClean="0">
                <a:solidFill>
                  <a:srgbClr val="CCFF99"/>
                </a:solidFill>
              </a:rPr>
              <a:t>C</a:t>
            </a:r>
            <a:r>
              <a:rPr lang="pl-PL" sz="2800" noProof="0" dirty="0" smtClean="0">
                <a:solidFill>
                  <a:srgbClr val="CCFF99"/>
                </a:solidFill>
              </a:rPr>
              <a:t>z</a:t>
            </a:r>
            <a:r>
              <a:rPr lang="pl-PL" sz="2800" dirty="0" err="1" smtClean="0">
                <a:solidFill>
                  <a:srgbClr val="CCFF99"/>
                </a:solidFill>
              </a:rPr>
              <a:t>łowieka</a:t>
            </a:r>
            <a:r>
              <a:rPr lang="pl-PL" sz="2800" dirty="0" smtClean="0">
                <a:solidFill>
                  <a:srgbClr val="CCFF99"/>
                </a:solidFill>
              </a:rPr>
              <a:t> - ale którego? Homo </a:t>
            </a:r>
            <a:r>
              <a:rPr lang="pl-PL" sz="2800" dirty="0" err="1" smtClean="0">
                <a:solidFill>
                  <a:srgbClr val="CCFF99"/>
                </a:solidFill>
              </a:rPr>
              <a:t>spp</a:t>
            </a:r>
            <a:r>
              <a:rPr lang="pl-PL" sz="2800" dirty="0" smtClean="0">
                <a:solidFill>
                  <a:srgbClr val="CCFF99"/>
                </a:solidFill>
              </a:rPr>
              <a:t>. ? Homo sapiens?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CCFF99"/>
                </a:solidFill>
              </a:rPr>
              <a:t> C</a:t>
            </a:r>
            <a:r>
              <a:rPr lang="pl-PL" sz="2800" dirty="0" smtClean="0">
                <a:solidFill>
                  <a:srgbClr val="CCFF99"/>
                </a:solidFill>
              </a:rPr>
              <a:t>złowiek – istota nienaturalna ? 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pl-PL" sz="2800" dirty="0" smtClean="0">
                <a:solidFill>
                  <a:srgbClr val="CCFF99"/>
                </a:solidFill>
              </a:rPr>
              <a:t>C</a:t>
            </a:r>
            <a:r>
              <a:rPr kumimoji="0" lang="pl-PL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ywilizacja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 Ale </a:t>
            </a:r>
            <a:r>
              <a:rPr lang="pl-PL" sz="2800" dirty="0" smtClean="0">
                <a:solidFill>
                  <a:srgbClr val="CCFF99"/>
                </a:solidFill>
              </a:rPr>
              <a:t>fenotyp </a:t>
            </a:r>
            <a:r>
              <a:rPr lang="pl-PL" sz="2800" dirty="0" smtClean="0">
                <a:solidFill>
                  <a:srgbClr val="CCFF99"/>
                </a:solidFill>
              </a:rPr>
              <a:t>rozszerzony – nie tylko </a:t>
            </a:r>
            <a:r>
              <a:rPr lang="pl-PL" sz="2800" dirty="0" smtClean="0">
                <a:solidFill>
                  <a:srgbClr val="CCFF99"/>
                </a:solidFill>
              </a:rPr>
              <a:t>u ludzi </a:t>
            </a:r>
            <a:endParaRPr lang="pl-PL" sz="2800" dirty="0" smtClean="0">
              <a:solidFill>
                <a:srgbClr val="CCFF99"/>
              </a:solidFill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CCFF99"/>
                </a:solidFill>
              </a:rPr>
              <a:t> Schizofreniczne traktowanie człowieka </a:t>
            </a:r>
            <a:r>
              <a:rPr lang="pl-PL" sz="2800" dirty="0" smtClean="0">
                <a:solidFill>
                  <a:srgbClr val="CCFF99"/>
                </a:solidFill>
              </a:rPr>
              <a:t>? </a:t>
            </a:r>
            <a:r>
              <a:rPr lang="pl-PL" sz="2800" dirty="0" smtClean="0">
                <a:solidFill>
                  <a:srgbClr val="CCFF99"/>
                </a:solidFill>
              </a:rPr>
              <a:t>(biologia </a:t>
            </a:r>
            <a:r>
              <a:rPr lang="pl-PL" sz="2800" dirty="0" err="1" smtClean="0">
                <a:solidFill>
                  <a:srgbClr val="CCFF99"/>
                </a:solidFill>
              </a:rPr>
              <a:t>vs</a:t>
            </a:r>
            <a:r>
              <a:rPr lang="pl-PL" sz="2800" dirty="0" smtClean="0">
                <a:solidFill>
                  <a:srgbClr val="CCFF99"/>
                </a:solidFill>
              </a:rPr>
              <a:t> biologia konserwatorska)</a:t>
            </a:r>
            <a:endParaRPr kumimoji="0" lang="pl-PL" sz="2800" b="0" i="0" u="none" strike="noStrike" kern="1200" cap="none" spc="0" normalizeH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baseline="0" dirty="0" smtClean="0">
                <a:solidFill>
                  <a:srgbClr val="CCFF99"/>
                </a:solidFill>
              </a:rPr>
              <a:t> </a:t>
            </a:r>
            <a:r>
              <a:rPr lang="pl-PL" sz="2800" dirty="0" err="1" smtClean="0">
                <a:solidFill>
                  <a:srgbClr val="CCFF99"/>
                </a:solidFill>
              </a:rPr>
              <a:t>A</a:t>
            </a:r>
            <a:r>
              <a:rPr lang="pl-PL" sz="2800" baseline="0" dirty="0" err="1" smtClean="0">
                <a:solidFill>
                  <a:srgbClr val="CCFF99"/>
                </a:solidFill>
              </a:rPr>
              <a:t>ntropocen</a:t>
            </a:r>
            <a:endParaRPr lang="pl-PL" sz="2800" baseline="0" dirty="0" smtClean="0">
              <a:solidFill>
                <a:srgbClr val="CC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/>
          <p:cNvSpPr txBox="1">
            <a:spLocks/>
          </p:cNvSpPr>
          <p:nvPr/>
        </p:nvSpPr>
        <p:spPr>
          <a:xfrm>
            <a:off x="0" y="1628800"/>
            <a:ext cx="9144000" cy="4464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800" noProof="0" dirty="0" smtClean="0">
                <a:solidFill>
                  <a:srgbClr val="CCFF99"/>
                </a:solidFill>
              </a:rPr>
              <a:t>P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roblemy z definicją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(2)- </a:t>
            </a:r>
            <a:r>
              <a:rPr lang="pl-PL" sz="2800" dirty="0" smtClean="0">
                <a:solidFill>
                  <a:srgbClr val="CCFF99"/>
                </a:solidFill>
              </a:rPr>
              <a:t>Kłopoty z logiką? </a:t>
            </a:r>
            <a:br>
              <a:rPr lang="pl-PL" sz="2800" dirty="0" smtClean="0">
                <a:solidFill>
                  <a:srgbClr val="CCFF99"/>
                </a:solidFill>
              </a:rPr>
            </a:br>
            <a:r>
              <a:rPr lang="pl-PL" sz="2800" dirty="0" smtClean="0">
                <a:solidFill>
                  <a:srgbClr val="FFC000"/>
                </a:solidFill>
              </a:rPr>
              <a:t>„...właściwy naturze, przyrodzie, zgodny z prawami natury”</a:t>
            </a:r>
          </a:p>
          <a:p>
            <a:pPr marL="971550" lvl="1" indent="-514350">
              <a:spcBef>
                <a:spcPct val="20000"/>
              </a:spcBef>
              <a:buAutoNum type="alphaLcParenR"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Ale ... kiedy jest „właściwy naturze” ? </a:t>
            </a:r>
          </a:p>
          <a:p>
            <a:pPr marL="1428750" lvl="2" indent="-5143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Skąd 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wzorce? </a:t>
            </a:r>
          </a:p>
          <a:p>
            <a:pPr marL="1428750" lvl="2" indent="-514350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CCFF99"/>
                </a:solidFill>
              </a:rPr>
              <a:t>Zmienność 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teorii objaśniających strukturę i funkcjonowanie przyrody</a:t>
            </a:r>
          </a:p>
          <a:p>
            <a:pPr marL="971550" lvl="1" indent="-514350">
              <a:spcBef>
                <a:spcPct val="20000"/>
              </a:spcBef>
            </a:pPr>
            <a:r>
              <a:rPr lang="pl-PL" sz="2800" dirty="0" smtClean="0">
                <a:solidFill>
                  <a:srgbClr val="CCFF99"/>
                </a:solidFill>
              </a:rPr>
              <a:t>b) naturalny bo... zgodny z prawami natury? </a:t>
            </a:r>
          </a:p>
          <a:p>
            <a:pPr marL="1428750" lvl="2" indent="-514350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baseline="0" dirty="0" smtClean="0">
                <a:solidFill>
                  <a:srgbClr val="CCFF99"/>
                </a:solidFill>
              </a:rPr>
              <a:t>przykład</a:t>
            </a:r>
            <a:r>
              <a:rPr lang="pl-PL" sz="2800" dirty="0" smtClean="0">
                <a:solidFill>
                  <a:srgbClr val="CCFF99"/>
                </a:solidFill>
              </a:rPr>
              <a:t> „</a:t>
            </a:r>
            <a:r>
              <a:rPr lang="pl-PL" sz="2800" dirty="0" err="1" smtClean="0">
                <a:solidFill>
                  <a:srgbClr val="CCFF99"/>
                </a:solidFill>
              </a:rPr>
              <a:t>circular</a:t>
            </a:r>
            <a:r>
              <a:rPr lang="pl-PL" sz="2800" dirty="0" smtClean="0">
                <a:solidFill>
                  <a:srgbClr val="CCFF99"/>
                </a:solidFill>
              </a:rPr>
              <a:t> </a:t>
            </a:r>
            <a:r>
              <a:rPr lang="pl-PL" sz="2800" dirty="0" err="1" smtClean="0">
                <a:solidFill>
                  <a:srgbClr val="CCFF99"/>
                </a:solidFill>
              </a:rPr>
              <a:t>thinking</a:t>
            </a:r>
            <a:r>
              <a:rPr lang="pl-PL" sz="2800" dirty="0" smtClean="0">
                <a:solidFill>
                  <a:srgbClr val="CCFF99"/>
                </a:solidFill>
              </a:rPr>
              <a:t>” ?</a:t>
            </a:r>
            <a:endParaRPr kumimoji="0" lang="pl-PL" sz="2800" b="0" i="0" u="none" strike="noStrike" kern="1200" cap="none" spc="0" normalizeH="0" baseline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4821" name="Picture 5" descr="E:\Fotografie\A te już rozdzielone\Puszcza_2009_08\male\tn_DSCF_K9_14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2195735" cy="1653259"/>
          </a:xfrm>
          <a:prstGeom prst="rect">
            <a:avLst/>
          </a:prstGeom>
          <a:noFill/>
        </p:spPr>
      </p:pic>
      <p:pic>
        <p:nvPicPr>
          <p:cNvPr id="34828" name="Picture 12" descr="E:\Fotografie\A te już rozdzielone\Puszcza_2009_08\male\tn_DSCF_K9_139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2160240" cy="1626533"/>
          </a:xfrm>
          <a:prstGeom prst="rect">
            <a:avLst/>
          </a:prstGeom>
          <a:noFill/>
        </p:spPr>
      </p:pic>
      <p:pic>
        <p:nvPicPr>
          <p:cNvPr id="34830" name="Picture 14" descr="E:\Fotografie\A te już rozdzielone\Puszcza_2009_08\male\tn_DSCF_K9_141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0750" y="1"/>
            <a:ext cx="2163250" cy="1628800"/>
          </a:xfrm>
          <a:prstGeom prst="rect">
            <a:avLst/>
          </a:prstGeom>
          <a:noFill/>
        </p:spPr>
      </p:pic>
      <p:pic>
        <p:nvPicPr>
          <p:cNvPr id="34831" name="Picture 15" descr="E:\Fotografie\A te już rozdzielone\Puszcza_2009_08\male\tn_DSCF_K9_139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"/>
            <a:ext cx="2163250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/>
          <p:cNvSpPr txBox="1">
            <a:spLocks/>
          </p:cNvSpPr>
          <p:nvPr/>
        </p:nvSpPr>
        <p:spPr>
          <a:xfrm>
            <a:off x="0" y="3329608"/>
            <a:ext cx="9144000" cy="35283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800" noProof="0" dirty="0" smtClean="0">
                <a:solidFill>
                  <a:srgbClr val="CCFF99"/>
                </a:solidFill>
              </a:rPr>
              <a:t>P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roblemy z definicją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(3) - </a:t>
            </a:r>
            <a:r>
              <a:rPr lang="pl-PL" sz="2800" dirty="0" smtClean="0">
                <a:solidFill>
                  <a:srgbClr val="CCFF99"/>
                </a:solidFill>
              </a:rPr>
              <a:t>naturalne </a:t>
            </a:r>
            <a:r>
              <a:rPr lang="pl-PL" sz="2800" dirty="0" err="1" smtClean="0">
                <a:solidFill>
                  <a:srgbClr val="CCFF99"/>
                </a:solidFill>
              </a:rPr>
              <a:t>vs</a:t>
            </a:r>
            <a:r>
              <a:rPr lang="pl-PL" sz="2800" dirty="0" smtClean="0">
                <a:solidFill>
                  <a:srgbClr val="CCFF99"/>
                </a:solidFill>
              </a:rPr>
              <a:t> nie naturalne </a:t>
            </a:r>
          </a:p>
          <a:p>
            <a:pPr marL="971550" lvl="1" indent="-5143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człowiek lubi czarno-białe podziały,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ale ...</a:t>
            </a:r>
            <a:endParaRPr kumimoji="0" lang="pl-PL" sz="2800" b="0" i="0" u="none" strike="noStrike" kern="1200" cap="none" spc="0" normalizeH="0" baseline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71550" lvl="1" indent="-5143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zmienność układów przyrodniczych, gradienty, 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heterogeniczność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w tym także w odniesieniu do antropogeniczności</a:t>
            </a:r>
          </a:p>
          <a:p>
            <a:pPr marL="971550" lvl="1" indent="-514350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CCFF99"/>
                </a:solidFill>
              </a:rPr>
              <a:t>problem złożoności, a w tym i </a:t>
            </a:r>
            <a:r>
              <a:rPr lang="pl-PL" sz="2800" dirty="0" smtClean="0">
                <a:solidFill>
                  <a:srgbClr val="FFC000"/>
                </a:solidFill>
              </a:rPr>
              <a:t>hierarchiczności</a:t>
            </a:r>
            <a:r>
              <a:rPr lang="pl-PL" sz="2800" dirty="0" smtClean="0">
                <a:solidFill>
                  <a:srgbClr val="CCFF99"/>
                </a:solidFill>
              </a:rPr>
              <a:t> systemów – np. nienaturalny ekosystem w naturalnym krajobrazie ?</a:t>
            </a:r>
            <a:endParaRPr kumimoji="0" lang="pl-PL" sz="2800" b="0" i="0" u="none" strike="noStrike" kern="1200" cap="none" spc="0" normalizeH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 t="12710" b="29153"/>
          <a:stretch>
            <a:fillRect/>
          </a:stretch>
        </p:blipFill>
        <p:spPr bwMode="auto">
          <a:xfrm>
            <a:off x="0" y="0"/>
            <a:ext cx="91440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:\Fotografie\Kategorie\Krajobrazy\Góry\panorama5\male_1920x1080\panorama5.jpg"/>
          <p:cNvPicPr>
            <a:picLocks noChangeAspect="1" noChangeArrowheads="1"/>
          </p:cNvPicPr>
          <p:nvPr/>
        </p:nvPicPr>
        <p:blipFill>
          <a:blip r:embed="rId2" cstate="print"/>
          <a:srcRect t="13634" r="23901"/>
          <a:stretch>
            <a:fillRect/>
          </a:stretch>
        </p:blipFill>
        <p:spPr bwMode="auto">
          <a:xfrm>
            <a:off x="0" y="0"/>
            <a:ext cx="9144000" cy="1631690"/>
          </a:xfrm>
          <a:prstGeom prst="rect">
            <a:avLst/>
          </a:prstGeom>
          <a:noFill/>
        </p:spPr>
      </p:pic>
      <p:pic>
        <p:nvPicPr>
          <p:cNvPr id="33795" name="Picture 3" descr="E:\Fotografie\Kategorie\Krajobrazy\Turew\50D_06864.JPG"/>
          <p:cNvPicPr>
            <a:picLocks noChangeAspect="1" noChangeArrowheads="1"/>
          </p:cNvPicPr>
          <p:nvPr/>
        </p:nvPicPr>
        <p:blipFill>
          <a:blip r:embed="rId3" cstate="print"/>
          <a:srcRect t="24355" b="25400"/>
          <a:stretch>
            <a:fillRect/>
          </a:stretch>
        </p:blipFill>
        <p:spPr bwMode="auto">
          <a:xfrm>
            <a:off x="0" y="5131951"/>
            <a:ext cx="9144000" cy="1726049"/>
          </a:xfrm>
          <a:prstGeom prst="rect">
            <a:avLst/>
          </a:prstGeom>
          <a:noFill/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0" y="1772816"/>
            <a:ext cx="9144000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l-PL" sz="2800" noProof="0" dirty="0" smtClean="0">
                <a:solidFill>
                  <a:srgbClr val="CCFF99"/>
                </a:solidFill>
              </a:rPr>
              <a:t>P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roblemy z definicją (4) - różne aspekty „naturalności”: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Struktura </a:t>
            </a:r>
            <a:r>
              <a:rPr kumimoji="0" lang="pl-PL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vs</a:t>
            </a:r>
            <a:r>
              <a:rPr kumimoji="0" lang="pl-PL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procesy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(i funkcje) ?</a:t>
            </a:r>
            <a:endParaRPr lang="pl-PL" sz="2800" dirty="0" smtClean="0">
              <a:solidFill>
                <a:srgbClr val="CCFF99"/>
              </a:solidFill>
            </a:endParaRP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Roślinność wyznacznikiem naturalności ? 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noProof="0" dirty="0" smtClean="0">
                <a:solidFill>
                  <a:srgbClr val="CCFF99"/>
                </a:solidFill>
              </a:rPr>
              <a:t> A zespoły zwierząt? 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noProof="0" dirty="0" smtClean="0">
                <a:solidFill>
                  <a:srgbClr val="CCFF99"/>
                </a:solidFill>
              </a:rPr>
              <a:t> Nienaturalne w naturalnych zespołach roślinnych?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CCFF99"/>
                </a:solidFill>
              </a:rPr>
              <a:t> </a:t>
            </a:r>
            <a:r>
              <a:rPr lang="pl-PL" sz="2800" noProof="0" dirty="0" smtClean="0">
                <a:solidFill>
                  <a:srgbClr val="FFC000"/>
                </a:solidFill>
              </a:rPr>
              <a:t>Naturalne w nienaturalnych zespołach </a:t>
            </a:r>
            <a:r>
              <a:rPr lang="pl-PL" sz="2800" noProof="0" dirty="0" smtClean="0">
                <a:solidFill>
                  <a:srgbClr val="CCFF99"/>
                </a:solidFill>
              </a:rPr>
              <a:t>?</a:t>
            </a:r>
            <a:r>
              <a:rPr kumimoji="0" lang="pl-PL" sz="2800" b="0" i="0" u="none" strike="noStrike" kern="1200" cap="none" spc="0" normalizeH="0" noProof="0" dirty="0" smtClean="0">
                <a:ln>
                  <a:noFill/>
                </a:ln>
                <a:solidFill>
                  <a:srgbClr val="CCFF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lvl="1">
              <a:spcBef>
                <a:spcPct val="20000"/>
              </a:spcBef>
              <a:buFont typeface="Arial" pitchFamily="34" charset="0"/>
              <a:buChar char="•"/>
            </a:pPr>
            <a:endParaRPr kumimoji="0" lang="pl-PL" sz="2800" b="0" i="0" u="none" strike="noStrike" kern="1200" cap="none" spc="0" normalizeH="0" noProof="0" dirty="0" smtClean="0">
              <a:ln>
                <a:noFill/>
              </a:ln>
              <a:solidFill>
                <a:srgbClr val="CCFF9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284984"/>
            <a:ext cx="4314056" cy="323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32385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stokąt 6"/>
          <p:cNvSpPr/>
          <p:nvPr/>
        </p:nvSpPr>
        <p:spPr>
          <a:xfrm>
            <a:off x="4572000" y="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spcBef>
                <a:spcPct val="20000"/>
              </a:spcBef>
            </a:pPr>
            <a:r>
              <a:rPr lang="pl-PL" sz="2800" dirty="0" smtClean="0">
                <a:solidFill>
                  <a:srgbClr val="CCFF99"/>
                </a:solidFill>
              </a:rPr>
              <a:t>Dawny spór:</a:t>
            </a:r>
            <a:br>
              <a:rPr lang="pl-PL" sz="2800" dirty="0" smtClean="0">
                <a:solidFill>
                  <a:srgbClr val="CCFF99"/>
                </a:solidFill>
              </a:rPr>
            </a:br>
            <a:r>
              <a:rPr lang="pl-PL" sz="2800" dirty="0" err="1" smtClean="0">
                <a:solidFill>
                  <a:srgbClr val="CCFF99"/>
                </a:solidFill>
              </a:rPr>
              <a:t>Gleason</a:t>
            </a:r>
            <a:r>
              <a:rPr lang="pl-PL" sz="2800" dirty="0" smtClean="0">
                <a:solidFill>
                  <a:srgbClr val="CCFF99"/>
                </a:solidFill>
              </a:rPr>
              <a:t> </a:t>
            </a:r>
            <a:r>
              <a:rPr lang="pl-PL" sz="2800" dirty="0" err="1" smtClean="0">
                <a:solidFill>
                  <a:srgbClr val="CCFF99"/>
                </a:solidFill>
              </a:rPr>
              <a:t>vs</a:t>
            </a:r>
            <a:r>
              <a:rPr lang="pl-PL" sz="2800" dirty="0" smtClean="0">
                <a:solidFill>
                  <a:srgbClr val="CCFF99"/>
                </a:solidFill>
              </a:rPr>
              <a:t> </a:t>
            </a:r>
            <a:r>
              <a:rPr lang="pl-PL" sz="2800" dirty="0" err="1" smtClean="0">
                <a:solidFill>
                  <a:srgbClr val="CCFF99"/>
                </a:solidFill>
              </a:rPr>
              <a:t>Clements</a:t>
            </a:r>
            <a:r>
              <a:rPr lang="pl-PL" sz="2800" dirty="0" smtClean="0">
                <a:solidFill>
                  <a:srgbClr val="CCFF99"/>
                </a:solidFill>
              </a:rPr>
              <a:t> ?  </a:t>
            </a:r>
            <a:endParaRPr lang="pl-PL" sz="2800" dirty="0" smtClean="0">
              <a:solidFill>
                <a:srgbClr val="CCFF99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283968" y="1412776"/>
            <a:ext cx="4860032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1">
              <a:spcBef>
                <a:spcPct val="20000"/>
              </a:spcBef>
            </a:pPr>
            <a:r>
              <a:rPr lang="pl-PL" sz="2800" dirty="0" smtClean="0">
                <a:solidFill>
                  <a:srgbClr val="CCFF99"/>
                </a:solidFill>
              </a:rPr>
              <a:t>Koncepcja super-organizmu?</a:t>
            </a:r>
          </a:p>
          <a:p>
            <a:pPr marL="171450" lvl="1">
              <a:spcBef>
                <a:spcPct val="20000"/>
              </a:spcBef>
            </a:pPr>
            <a:r>
              <a:rPr lang="pl-PL" sz="2800" dirty="0" smtClean="0">
                <a:solidFill>
                  <a:srgbClr val="CCFF99"/>
                </a:solidFill>
              </a:rPr>
              <a:t>Bliższa idei „naturalności” ?</a:t>
            </a:r>
          </a:p>
          <a:p>
            <a:pPr marL="171450" lvl="1">
              <a:spcBef>
                <a:spcPct val="20000"/>
              </a:spcBef>
            </a:pPr>
            <a:r>
              <a:rPr lang="pl-PL" sz="2800" dirty="0" smtClean="0">
                <a:solidFill>
                  <a:srgbClr val="CCFF99"/>
                </a:solidFill>
              </a:rPr>
              <a:t>Ład, powtarzalność?</a:t>
            </a:r>
          </a:p>
          <a:p>
            <a:pPr marL="171450" lvl="1">
              <a:spcBef>
                <a:spcPct val="20000"/>
              </a:spcBef>
            </a:pPr>
            <a:endParaRPr lang="pl-PL" sz="2800" dirty="0" smtClean="0">
              <a:solidFill>
                <a:srgbClr val="CCFF99"/>
              </a:solidFill>
            </a:endParaRPr>
          </a:p>
          <a:p>
            <a:pPr marL="171450" lvl="1">
              <a:spcBef>
                <a:spcPct val="20000"/>
              </a:spcBef>
            </a:pPr>
            <a:endParaRPr lang="pl-PL" sz="2800" dirty="0" smtClean="0">
              <a:solidFill>
                <a:srgbClr val="CCFF99"/>
              </a:solidFill>
            </a:endParaRPr>
          </a:p>
          <a:p>
            <a:pPr marL="171450" lvl="1">
              <a:spcBef>
                <a:spcPct val="20000"/>
              </a:spcBef>
            </a:pPr>
            <a:r>
              <a:rPr lang="pl-PL" sz="2800" dirty="0" smtClean="0">
                <a:solidFill>
                  <a:srgbClr val="CCFF99"/>
                </a:solidFill>
              </a:rPr>
              <a:t>Koncepcja indywidualistyczna?</a:t>
            </a:r>
          </a:p>
          <a:p>
            <a:pPr marL="171450" lvl="1">
              <a:spcBef>
                <a:spcPct val="20000"/>
              </a:spcBef>
            </a:pPr>
            <a:r>
              <a:rPr lang="pl-PL" sz="2800" dirty="0" smtClean="0">
                <a:solidFill>
                  <a:srgbClr val="CCFF99"/>
                </a:solidFill>
              </a:rPr>
              <a:t>Naturalne jest jedynie losowe grupowanie się gatunków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213" y="-458788"/>
            <a:ext cx="10488613" cy="730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e tekstowe 3"/>
          <p:cNvSpPr txBox="1"/>
          <p:nvPr/>
        </p:nvSpPr>
        <p:spPr>
          <a:xfrm>
            <a:off x="1979712" y="260648"/>
            <a:ext cx="5868144" cy="461665"/>
          </a:xfrm>
          <a:prstGeom prst="rect">
            <a:avLst/>
          </a:prstGeom>
          <a:solidFill>
            <a:srgbClr val="F8F8F8"/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Rozmieszczenie robinii akacjowej </a:t>
            </a:r>
            <a:endParaRPr lang="pl-PL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221163"/>
            <a:ext cx="3167062" cy="2376487"/>
          </a:xfrm>
          <a:prstGeom prst="rect">
            <a:avLst/>
          </a:prstGeom>
          <a:noFill/>
          <a:ln w="25400">
            <a:solidFill>
              <a:srgbClr val="080808"/>
            </a:solidFill>
            <a:miter lim="800000"/>
            <a:headEnd/>
            <a:tailEnd/>
          </a:ln>
          <a:effectLst>
            <a:outerShdw blurRad="190500" dist="38100" dir="2700000" sx="103000" sy="103000" algn="tl" rotWithShape="0">
              <a:prstClr val="black"/>
            </a:outerShdw>
          </a:effectLst>
        </p:spPr>
      </p:pic>
      <p:sp>
        <p:nvSpPr>
          <p:cNvPr id="5" name="Gwiazda 4-ramienna 4"/>
          <p:cNvSpPr/>
          <p:nvPr/>
        </p:nvSpPr>
        <p:spPr>
          <a:xfrm>
            <a:off x="611188" y="4292600"/>
            <a:ext cx="360362" cy="360363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</TotalTime>
  <Words>887</Words>
  <Application>Microsoft Office PowerPoint</Application>
  <PresentationFormat>Pokaz na ekranie (4:3)</PresentationFormat>
  <Paragraphs>168</Paragraphs>
  <Slides>31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3" baseType="lpstr">
      <vt:lpstr>Motyw pakietu Office</vt:lpstr>
      <vt:lpstr>Wykres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Podsumowanie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KK</dc:creator>
  <cp:lastModifiedBy>Recenzent_K</cp:lastModifiedBy>
  <cp:revision>159</cp:revision>
  <dcterms:created xsi:type="dcterms:W3CDTF">2013-10-26T15:54:57Z</dcterms:created>
  <dcterms:modified xsi:type="dcterms:W3CDTF">2014-04-03T21:44:39Z</dcterms:modified>
</cp:coreProperties>
</file>